
<file path=[Content_Types].xml><?xml version="1.0" encoding="utf-8"?>
<Types xmlns="http://schemas.openxmlformats.org/package/2006/content-types">
  <Default Extension="xml" ContentType="application/xml"/>
  <Default Extension="wmf" ContentType="image/x-wmf"/>
  <Default Extension="bmp" ContentType="image/bmp"/>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1.bin" ContentType="application/vnd.openxmlformats-officedocument.oleObject"/>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29.xml" ContentType="application/vnd.openxmlformats-officedocument.presentationml.notesSlide+xml"/>
  <Override PartName="/ppt/notesSlides/notesSlide30.xml" ContentType="application/vnd.openxmlformats-officedocument.presentationml.notesSlide+xml"/>
  <Override PartName="/ppt/embeddings/oleObject6.bin" ContentType="application/vnd.openxmlformats-officedocument.oleObject"/>
  <Override PartName="/ppt/notesSlides/notesSlide31.xml" ContentType="application/vnd.openxmlformats-officedocument.presentationml.notesSlide+xml"/>
  <Override PartName="/ppt/embeddings/oleObject7.bin" ContentType="application/vnd.openxmlformats-officedocument.oleObject"/>
  <Override PartName="/ppt/notesSlides/notesSlide32.xml" ContentType="application/vnd.openxmlformats-officedocument.presentationml.notesSlide+xml"/>
  <Override PartName="/ppt/notesSlides/notesSlide33.xml" ContentType="application/vnd.openxmlformats-officedocument.presentationml.notesSlide+xml"/>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embeddings/oleObject12.bin" ContentType="application/vnd.openxmlformats-officedocument.oleObject"/>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1" r:id="rId1"/>
  </p:sldMasterIdLst>
  <p:notesMasterIdLst>
    <p:notesMasterId r:id="rId187"/>
  </p:notesMasterIdLst>
  <p:sldIdLst>
    <p:sldId id="323" r:id="rId2"/>
    <p:sldId id="694" r:id="rId3"/>
    <p:sldId id="695" r:id="rId4"/>
    <p:sldId id="696" r:id="rId5"/>
    <p:sldId id="697" r:id="rId6"/>
    <p:sldId id="718" r:id="rId7"/>
    <p:sldId id="719" r:id="rId8"/>
    <p:sldId id="720" r:id="rId9"/>
    <p:sldId id="721" r:id="rId10"/>
    <p:sldId id="722" r:id="rId11"/>
    <p:sldId id="723" r:id="rId12"/>
    <p:sldId id="724" r:id="rId13"/>
    <p:sldId id="725" r:id="rId14"/>
    <p:sldId id="726" r:id="rId15"/>
    <p:sldId id="727" r:id="rId16"/>
    <p:sldId id="728" r:id="rId17"/>
    <p:sldId id="729" r:id="rId18"/>
    <p:sldId id="730" r:id="rId19"/>
    <p:sldId id="731" r:id="rId20"/>
    <p:sldId id="732" r:id="rId21"/>
    <p:sldId id="733" r:id="rId22"/>
    <p:sldId id="734" r:id="rId23"/>
    <p:sldId id="735" r:id="rId24"/>
    <p:sldId id="736" r:id="rId25"/>
    <p:sldId id="738" r:id="rId26"/>
    <p:sldId id="739" r:id="rId27"/>
    <p:sldId id="740" r:id="rId28"/>
    <p:sldId id="741" r:id="rId29"/>
    <p:sldId id="742" r:id="rId30"/>
    <p:sldId id="743" r:id="rId31"/>
    <p:sldId id="744" r:id="rId32"/>
    <p:sldId id="745" r:id="rId33"/>
    <p:sldId id="746" r:id="rId34"/>
    <p:sldId id="747" r:id="rId35"/>
    <p:sldId id="748" r:id="rId36"/>
    <p:sldId id="749" r:id="rId37"/>
    <p:sldId id="750" r:id="rId38"/>
    <p:sldId id="751" r:id="rId39"/>
    <p:sldId id="752" r:id="rId40"/>
    <p:sldId id="753" r:id="rId41"/>
    <p:sldId id="754" r:id="rId42"/>
    <p:sldId id="755" r:id="rId43"/>
    <p:sldId id="756" r:id="rId44"/>
    <p:sldId id="878" r:id="rId45"/>
    <p:sldId id="698" r:id="rId46"/>
    <p:sldId id="699" r:id="rId47"/>
    <p:sldId id="700" r:id="rId48"/>
    <p:sldId id="701" r:id="rId49"/>
    <p:sldId id="702" r:id="rId50"/>
    <p:sldId id="703" r:id="rId51"/>
    <p:sldId id="704" r:id="rId52"/>
    <p:sldId id="705" r:id="rId53"/>
    <p:sldId id="706" r:id="rId54"/>
    <p:sldId id="707" r:id="rId55"/>
    <p:sldId id="708" r:id="rId56"/>
    <p:sldId id="709" r:id="rId57"/>
    <p:sldId id="710" r:id="rId58"/>
    <p:sldId id="711" r:id="rId59"/>
    <p:sldId id="712" r:id="rId60"/>
    <p:sldId id="713" r:id="rId61"/>
    <p:sldId id="714" r:id="rId62"/>
    <p:sldId id="715" r:id="rId63"/>
    <p:sldId id="716" r:id="rId64"/>
    <p:sldId id="717" r:id="rId65"/>
    <p:sldId id="759" r:id="rId66"/>
    <p:sldId id="760" r:id="rId67"/>
    <p:sldId id="761" r:id="rId68"/>
    <p:sldId id="762" r:id="rId69"/>
    <p:sldId id="763" r:id="rId70"/>
    <p:sldId id="764" r:id="rId71"/>
    <p:sldId id="765" r:id="rId72"/>
    <p:sldId id="766" r:id="rId73"/>
    <p:sldId id="767" r:id="rId74"/>
    <p:sldId id="768" r:id="rId75"/>
    <p:sldId id="769" r:id="rId76"/>
    <p:sldId id="770" r:id="rId77"/>
    <p:sldId id="771" r:id="rId78"/>
    <p:sldId id="772" r:id="rId79"/>
    <p:sldId id="773" r:id="rId80"/>
    <p:sldId id="774" r:id="rId81"/>
    <p:sldId id="775" r:id="rId82"/>
    <p:sldId id="776" r:id="rId83"/>
    <p:sldId id="777" r:id="rId84"/>
    <p:sldId id="778" r:id="rId85"/>
    <p:sldId id="779" r:id="rId86"/>
    <p:sldId id="780" r:id="rId87"/>
    <p:sldId id="781" r:id="rId88"/>
    <p:sldId id="782" r:id="rId89"/>
    <p:sldId id="783" r:id="rId90"/>
    <p:sldId id="784" r:id="rId91"/>
    <p:sldId id="785" r:id="rId92"/>
    <p:sldId id="786" r:id="rId93"/>
    <p:sldId id="787" r:id="rId94"/>
    <p:sldId id="788" r:id="rId95"/>
    <p:sldId id="789" r:id="rId96"/>
    <p:sldId id="827" r:id="rId97"/>
    <p:sldId id="790" r:id="rId98"/>
    <p:sldId id="791" r:id="rId99"/>
    <p:sldId id="792" r:id="rId100"/>
    <p:sldId id="793" r:id="rId101"/>
    <p:sldId id="794" r:id="rId102"/>
    <p:sldId id="795" r:id="rId103"/>
    <p:sldId id="796" r:id="rId104"/>
    <p:sldId id="797" r:id="rId105"/>
    <p:sldId id="798" r:id="rId106"/>
    <p:sldId id="799" r:id="rId107"/>
    <p:sldId id="800" r:id="rId108"/>
    <p:sldId id="801" r:id="rId109"/>
    <p:sldId id="802" r:id="rId110"/>
    <p:sldId id="803" r:id="rId111"/>
    <p:sldId id="804" r:id="rId112"/>
    <p:sldId id="805" r:id="rId113"/>
    <p:sldId id="806" r:id="rId114"/>
    <p:sldId id="807" r:id="rId115"/>
    <p:sldId id="808" r:id="rId116"/>
    <p:sldId id="809" r:id="rId117"/>
    <p:sldId id="810" r:id="rId118"/>
    <p:sldId id="811" r:id="rId119"/>
    <p:sldId id="812" r:id="rId120"/>
    <p:sldId id="813" r:id="rId121"/>
    <p:sldId id="814" r:id="rId122"/>
    <p:sldId id="815" r:id="rId123"/>
    <p:sldId id="816" r:id="rId124"/>
    <p:sldId id="817" r:id="rId125"/>
    <p:sldId id="818" r:id="rId126"/>
    <p:sldId id="819" r:id="rId127"/>
    <p:sldId id="820" r:id="rId128"/>
    <p:sldId id="821" r:id="rId129"/>
    <p:sldId id="822" r:id="rId130"/>
    <p:sldId id="823" r:id="rId131"/>
    <p:sldId id="828" r:id="rId132"/>
    <p:sldId id="829" r:id="rId133"/>
    <p:sldId id="830" r:id="rId134"/>
    <p:sldId id="831" r:id="rId135"/>
    <p:sldId id="832" r:id="rId136"/>
    <p:sldId id="833" r:id="rId137"/>
    <p:sldId id="834" r:id="rId138"/>
    <p:sldId id="835" r:id="rId139"/>
    <p:sldId id="836" r:id="rId140"/>
    <p:sldId id="837" r:id="rId141"/>
    <p:sldId id="838" r:id="rId142"/>
    <p:sldId id="839" r:id="rId143"/>
    <p:sldId id="840" r:id="rId144"/>
    <p:sldId id="841" r:id="rId145"/>
    <p:sldId id="842" r:id="rId146"/>
    <p:sldId id="843" r:id="rId147"/>
    <p:sldId id="844" r:id="rId148"/>
    <p:sldId id="845" r:id="rId149"/>
    <p:sldId id="846" r:id="rId150"/>
    <p:sldId id="847" r:id="rId151"/>
    <p:sldId id="848" r:id="rId152"/>
    <p:sldId id="849" r:id="rId153"/>
    <p:sldId id="850" r:id="rId154"/>
    <p:sldId id="851" r:id="rId155"/>
    <p:sldId id="852" r:id="rId156"/>
    <p:sldId id="853" r:id="rId157"/>
    <p:sldId id="854" r:id="rId158"/>
    <p:sldId id="860" r:id="rId159"/>
    <p:sldId id="861" r:id="rId160"/>
    <p:sldId id="862" r:id="rId161"/>
    <p:sldId id="863" r:id="rId162"/>
    <p:sldId id="864" r:id="rId163"/>
    <p:sldId id="865" r:id="rId164"/>
    <p:sldId id="866" r:id="rId165"/>
    <p:sldId id="867" r:id="rId166"/>
    <p:sldId id="868" r:id="rId167"/>
    <p:sldId id="869" r:id="rId168"/>
    <p:sldId id="870" r:id="rId169"/>
    <p:sldId id="871" r:id="rId170"/>
    <p:sldId id="872" r:id="rId171"/>
    <p:sldId id="873" r:id="rId172"/>
    <p:sldId id="874" r:id="rId173"/>
    <p:sldId id="875" r:id="rId174"/>
    <p:sldId id="876" r:id="rId175"/>
    <p:sldId id="877" r:id="rId176"/>
    <p:sldId id="855" r:id="rId177"/>
    <p:sldId id="856" r:id="rId178"/>
    <p:sldId id="857" r:id="rId179"/>
    <p:sldId id="858" r:id="rId180"/>
    <p:sldId id="879" r:id="rId181"/>
    <p:sldId id="859" r:id="rId182"/>
    <p:sldId id="824" r:id="rId183"/>
    <p:sldId id="825" r:id="rId184"/>
    <p:sldId id="826" r:id="rId185"/>
    <p:sldId id="880" r:id="rId18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FF09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29"/>
    <p:restoredTop sz="86416" autoAdjust="0"/>
  </p:normalViewPr>
  <p:slideViewPr>
    <p:cSldViewPr snapToGrid="0">
      <p:cViewPr>
        <p:scale>
          <a:sx n="98" d="100"/>
          <a:sy n="98" d="100"/>
        </p:scale>
        <p:origin x="-672"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751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notesMaster" Target="notesMasters/notesMaster1.xml"/><Relationship Id="rId188" Type="http://schemas.openxmlformats.org/officeDocument/2006/relationships/printerSettings" Target="printerSettings/printerSettings1.bin"/><Relationship Id="rId189" Type="http://schemas.openxmlformats.org/officeDocument/2006/relationships/presProps" Target="pres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viewProps" Target="viewProps.xml"/><Relationship Id="rId191" Type="http://schemas.openxmlformats.org/officeDocument/2006/relationships/theme" Target="theme/theme1.xml"/><Relationship Id="rId192"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 Id="rId2" Type="http://schemas.openxmlformats.org/officeDocument/2006/relationships/image" Target="../media/image17.emf"/><Relationship Id="rId3"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0.wmf"/><Relationship Id="rId4" Type="http://schemas.openxmlformats.org/officeDocument/2006/relationships/image" Target="../media/image31.wmf"/><Relationship Id="rId1" Type="http://schemas.openxmlformats.org/officeDocument/2006/relationships/image" Target="../media/image28.wmf"/><Relationship Id="rId2"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B3F601CB-E4CF-F140-98BE-0074C7EEDAFF}" type="slidenum">
              <a:rPr lang="en-US" altLang="en-US"/>
              <a:pPr>
                <a:defRPr/>
              </a:pPr>
              <a:t>‹#›</a:t>
            </a:fld>
            <a:endParaRPr lang="en-US" altLang="en-US"/>
          </a:p>
        </p:txBody>
      </p:sp>
    </p:spTree>
    <p:extLst>
      <p:ext uri="{BB962C8B-B14F-4D97-AF65-F5344CB8AC3E}">
        <p14:creationId xmlns:p14="http://schemas.microsoft.com/office/powerpoint/2010/main" val="3718193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en.wikipedia.org/wiki/Neuroscience" TargetMode="External"/><Relationship Id="rId4" Type="http://schemas.openxmlformats.org/officeDocument/2006/relationships/hyperlink" Target="https://en.wikipedia.org/wiki/Neuron" TargetMode="External"/><Relationship Id="rId5" Type="http://schemas.openxmlformats.org/officeDocument/2006/relationships/hyperlink" Target="https://en.wikipedia.org/wiki/Synaptic_plasticity" TargetMode="External"/><Relationship Id="rId6" Type="http://schemas.openxmlformats.org/officeDocument/2006/relationships/hyperlink" Target="https://en.wikipedia.org/wiki/Synapse" TargetMode="External"/><Relationship Id="rId7" Type="http://schemas.openxmlformats.org/officeDocument/2006/relationships/hyperlink" Target="https://en.wikipedia.org/wiki/Donald_Hebb" TargetMode="External"/><Relationship Id="rId8" Type="http://schemas.openxmlformats.org/officeDocument/2006/relationships/hyperlink" Target="https://en.wikipedia.org/wiki/The_Organization_of_Behavior" TargetMode="External"/><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8ED31BB-1BFD-D447-8D2A-986A365382A7}" type="slidenum">
              <a:rPr lang="en-US" altLang="en-US" sz="1200"/>
              <a:pPr/>
              <a:t>1</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en-US">
              <a:ea typeface="ＭＳ Ｐゴシック" charset="-128"/>
            </a:endParaRPr>
          </a:p>
        </p:txBody>
      </p:sp>
    </p:spTree>
    <p:extLst>
      <p:ext uri="{BB962C8B-B14F-4D97-AF65-F5344CB8AC3E}">
        <p14:creationId xmlns:p14="http://schemas.microsoft.com/office/powerpoint/2010/main" val="2137499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Rot="1" noChangeAspect="1" noChangeArrowheads="1" noTextEdit="1"/>
          </p:cNvSpPr>
          <p:nvPr>
            <p:ph type="sldImg"/>
          </p:nvPr>
        </p:nvSpPr>
        <p:spPr>
          <a:ln/>
        </p:spPr>
      </p:sp>
      <p:sp>
        <p:nvSpPr>
          <p:cNvPr id="501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Rot="1" noChangeAspect="1" noChangeArrowheads="1" noTextEdit="1"/>
          </p:cNvSpPr>
          <p:nvPr>
            <p:ph type="sldImg"/>
          </p:nvPr>
        </p:nvSpPr>
        <p:spPr>
          <a:ln/>
        </p:spPr>
      </p:sp>
      <p:sp>
        <p:nvSpPr>
          <p:cNvPr id="522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Rot="1" noChangeAspect="1" noChangeArrowheads="1" noTextEdit="1"/>
          </p:cNvSpPr>
          <p:nvPr>
            <p:ph type="sldImg"/>
          </p:nvPr>
        </p:nvSpPr>
        <p:spPr>
          <a:ln/>
        </p:spPr>
      </p:sp>
      <p:sp>
        <p:nvSpPr>
          <p:cNvPr id="542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ChangeArrowheads="1" noTextEdit="1"/>
          </p:cNvSpPr>
          <p:nvPr>
            <p:ph type="sldImg"/>
          </p:nvPr>
        </p:nvSpPr>
        <p:spPr>
          <a:ln/>
        </p:spPr>
      </p:sp>
      <p:sp>
        <p:nvSpPr>
          <p:cNvPr id="563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p>
            <a:pPr>
              <a:defRPr/>
            </a:pPr>
            <a:r>
              <a:rPr lang="nl-NL"/>
              <a:t>© SE, Architecture, Hans van Vliet</a:t>
            </a:r>
          </a:p>
        </p:txBody>
      </p:sp>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4F5EBA78-69BE-8E49-A16B-680ABE7C4A10}" type="slidenum">
              <a:rPr lang="nl-NL" sz="1200">
                <a:latin typeface="Arial" charset="0"/>
              </a:rPr>
              <a:pPr/>
              <a:t>19</a:t>
            </a:fld>
            <a:endParaRPr lang="nl-NL" sz="1200">
              <a:latin typeface="Arial"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p>
            <a:pPr>
              <a:defRPr/>
            </a:pPr>
            <a:r>
              <a:rPr lang="nl-NL"/>
              <a:t>© SE, Architecture, Hans van Vliet</a:t>
            </a:r>
          </a:p>
        </p:txBody>
      </p:sp>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69687855-65F3-8041-B10A-3383D35B322B}" type="slidenum">
              <a:rPr lang="nl-NL" sz="1200">
                <a:latin typeface="Arial" charset="0"/>
              </a:rPr>
              <a:pPr/>
              <a:t>20</a:t>
            </a:fld>
            <a:endParaRPr lang="nl-NL" sz="1200">
              <a:latin typeface="Arial" charset="0"/>
            </a:endParaRPr>
          </a:p>
        </p:txBody>
      </p:sp>
      <p:sp>
        <p:nvSpPr>
          <p:cNvPr id="60419" name="Rectangle 2"/>
          <p:cNvSpPr>
            <a:spLocks noGrp="1" noRot="1" noChangeAspect="1" noChangeArrowheads="1" noTextEdit="1"/>
          </p:cNvSpPr>
          <p:nvPr>
            <p:ph type="sldImg"/>
          </p:nvPr>
        </p:nvSpPr>
        <p:spPr>
          <a:xfrm>
            <a:off x="940133" y="686536"/>
            <a:ext cx="4979337" cy="3429735"/>
          </a:xfrm>
          <a:ln/>
        </p:spPr>
      </p:sp>
      <p:sp>
        <p:nvSpPr>
          <p:cNvPr id="60420" name="Rectangle 3"/>
          <p:cNvSpPr>
            <a:spLocks noGrp="1" noChangeArrowheads="1"/>
          </p:cNvSpPr>
          <p:nvPr>
            <p:ph type="body" idx="1"/>
          </p:nvPr>
        </p:nvSpPr>
        <p:spPr>
          <a:xfrm>
            <a:off x="915989" y="4344988"/>
            <a:ext cx="502602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300">
                <a:ea typeface="ＭＳ Ｐゴシック" charset="0"/>
                <a:cs typeface="ＭＳ Ｐゴシック" charset="0"/>
              </a:rPr>
              <a:t>The logical view primarily supports the functional requirements; the services the system should provide to its end users.It depicts the major design elements and their interaction.</a:t>
            </a:r>
          </a:p>
          <a:p>
            <a:endParaRPr lang="en-US" sz="1300">
              <a:ea typeface="ＭＳ Ｐゴシック" charset="0"/>
              <a:cs typeface="ＭＳ Ｐゴシック" charset="0"/>
            </a:endParaRPr>
          </a:p>
          <a:p>
            <a:r>
              <a:rPr lang="en-US" sz="1300">
                <a:ea typeface="ＭＳ Ｐゴシック" charset="0"/>
                <a:cs typeface="ＭＳ Ｐゴシック" charset="0"/>
              </a:rPr>
              <a:t>Designers decompose the system into a set of key abstractions, taken mainly from the problem domain. These abstractions are objects or object classes that exploit the principles of abstraction, encapsulation, and inheritance. In addition to aiding functional analysis, decomposition identifies mechanisms and design elements that are common across the system.</a:t>
            </a:r>
          </a:p>
          <a:p>
            <a:endParaRPr lang="en-US" sz="1300">
              <a:ea typeface="ＭＳ Ｐゴシック" charset="0"/>
              <a:cs typeface="ＭＳ Ｐゴシック" charset="0"/>
            </a:endParaRPr>
          </a:p>
          <a:p>
            <a:r>
              <a:rPr lang="en-US" sz="1300">
                <a:ea typeface="ＭＳ Ｐゴシック" charset="0"/>
                <a:cs typeface="ＭＳ Ｐゴシック" charset="0"/>
              </a:rPr>
              <a:t>Components are related by “shares data with”</a:t>
            </a:r>
          </a:p>
          <a:p>
            <a:endParaRPr lang="en-US" sz="1300">
              <a:ea typeface="ＭＳ Ｐゴシック" charset="0"/>
              <a:cs typeface="ＭＳ Ｐゴシック" charset="0"/>
            </a:endParaRPr>
          </a:p>
          <a:p>
            <a:r>
              <a:rPr lang="en-US" sz="1300">
                <a:ea typeface="ＭＳ Ｐゴシック" charset="0"/>
                <a:cs typeface="ＭＳ Ｐゴシック" charset="0"/>
              </a:rPr>
              <a:t>In termen van het boek is dit een module view</a:t>
            </a:r>
            <a:endParaRPr lang="en-US">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p>
            <a:pPr>
              <a:defRPr/>
            </a:pPr>
            <a:r>
              <a:rPr lang="nl-NL"/>
              <a:t>© SE, Architecture, Hans van Vliet</a:t>
            </a:r>
          </a:p>
        </p:txBody>
      </p:sp>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44CF1723-4327-A746-AD97-BAD6BCA4FF4F}" type="slidenum">
              <a:rPr lang="nl-NL" sz="1200">
                <a:latin typeface="Arial" charset="0"/>
              </a:rPr>
              <a:pPr/>
              <a:t>21</a:t>
            </a:fld>
            <a:endParaRPr lang="nl-NL" sz="1200">
              <a:latin typeface="Arial" charset="0"/>
            </a:endParaRPr>
          </a:p>
        </p:txBody>
      </p:sp>
      <p:sp>
        <p:nvSpPr>
          <p:cNvPr id="62467" name="Rectangle 2"/>
          <p:cNvSpPr>
            <a:spLocks noGrp="1" noRot="1" noChangeAspect="1" noChangeArrowheads="1" noTextEdit="1"/>
          </p:cNvSpPr>
          <p:nvPr>
            <p:ph type="sldImg"/>
          </p:nvPr>
        </p:nvSpPr>
        <p:spPr>
          <a:xfrm>
            <a:off x="940133" y="686536"/>
            <a:ext cx="4979337" cy="3429735"/>
          </a:xfrm>
          <a:ln/>
        </p:spPr>
      </p:sp>
      <p:sp>
        <p:nvSpPr>
          <p:cNvPr id="62468" name="Rectangle 3"/>
          <p:cNvSpPr>
            <a:spLocks noGrp="1" noChangeArrowheads="1"/>
          </p:cNvSpPr>
          <p:nvPr>
            <p:ph type="body" idx="1"/>
          </p:nvPr>
        </p:nvSpPr>
        <p:spPr>
          <a:xfrm>
            <a:off x="915989" y="4344988"/>
            <a:ext cx="502602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300">
                <a:ea typeface="ＭＳ Ｐゴシック" charset="0"/>
                <a:cs typeface="ＭＳ Ｐゴシック" charset="0"/>
              </a:rPr>
              <a:t>The process view takes into account some nonfunctional requirements, such as performance and system availability. It addresses concurrency and distribution, system integrity, and fault-tolerance. The process view also specifies which thread of control executes each operation of each class identified in the logical view.</a:t>
            </a:r>
          </a:p>
          <a:p>
            <a:endParaRPr lang="en-US" sz="1300">
              <a:ea typeface="ＭＳ Ｐゴシック" charset="0"/>
              <a:cs typeface="ＭＳ Ｐゴシック" charset="0"/>
            </a:endParaRPr>
          </a:p>
          <a:p>
            <a:r>
              <a:rPr lang="en-US" sz="1300">
                <a:ea typeface="ＭＳ Ｐゴシック" charset="0"/>
                <a:cs typeface="ＭＳ Ｐゴシック" charset="0"/>
              </a:rPr>
              <a:t>So the process view describes the mapping of functions to runtime elements. It concenrs the dynamics of the system. A process is a group of tasks which form a logical unit. A process can be started, stopped, resumed, etc., and there is communication between processes.</a:t>
            </a:r>
          </a:p>
          <a:p>
            <a:endParaRPr lang="en-US" sz="1300">
              <a:ea typeface="ＭＳ Ｐゴシック" charset="0"/>
              <a:cs typeface="ＭＳ Ｐゴシック" charset="0"/>
            </a:endParaRPr>
          </a:p>
          <a:p>
            <a:r>
              <a:rPr lang="en-US" sz="1300">
                <a:ea typeface="ＭＳ Ｐゴシック" charset="0"/>
                <a:cs typeface="ＭＳ Ｐゴシック" charset="0"/>
              </a:rPr>
              <a:t>Components are related by “synchronizes with”</a:t>
            </a:r>
          </a:p>
          <a:p>
            <a:endParaRPr lang="en-US" sz="1300">
              <a:ea typeface="ＭＳ Ｐゴシック" charset="0"/>
              <a:cs typeface="ＭＳ Ｐゴシック" charset="0"/>
            </a:endParaRPr>
          </a:p>
          <a:p>
            <a:r>
              <a:rPr lang="en-US" sz="1300">
                <a:ea typeface="ＭＳ Ｐゴシック" charset="0"/>
                <a:cs typeface="ＭＳ Ｐゴシック" charset="0"/>
              </a:rPr>
              <a:t>In termen van het boek: een C&amp;C view</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p>
            <a:pPr>
              <a:defRPr/>
            </a:pPr>
            <a:r>
              <a:rPr lang="nl-NL"/>
              <a:t>© SE, Architecture, Hans van Vliet</a:t>
            </a:r>
          </a:p>
        </p:txBody>
      </p:sp>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6E80C35E-FD70-724A-922F-0EA12BDDA0E6}" type="slidenum">
              <a:rPr lang="nl-NL" sz="1200">
                <a:latin typeface="Arial" charset="0"/>
              </a:rPr>
              <a:pPr/>
              <a:t>22</a:t>
            </a:fld>
            <a:endParaRPr lang="nl-NL" sz="1200">
              <a:latin typeface="Arial" charset="0"/>
            </a:endParaRPr>
          </a:p>
        </p:txBody>
      </p:sp>
      <p:sp>
        <p:nvSpPr>
          <p:cNvPr id="64515" name="Rectangle 2"/>
          <p:cNvSpPr>
            <a:spLocks noGrp="1" noRot="1" noChangeAspect="1" noChangeArrowheads="1" noTextEdit="1"/>
          </p:cNvSpPr>
          <p:nvPr>
            <p:ph type="sldImg"/>
          </p:nvPr>
        </p:nvSpPr>
        <p:spPr>
          <a:xfrm>
            <a:off x="940133" y="686536"/>
            <a:ext cx="4979337" cy="3429735"/>
          </a:xfrm>
          <a:ln/>
        </p:spPr>
      </p:sp>
      <p:sp>
        <p:nvSpPr>
          <p:cNvPr id="64516" name="Rectangle 3"/>
          <p:cNvSpPr>
            <a:spLocks noGrp="1" noChangeArrowheads="1"/>
          </p:cNvSpPr>
          <p:nvPr>
            <p:ph type="body" idx="1"/>
          </p:nvPr>
        </p:nvSpPr>
        <p:spPr>
          <a:xfrm>
            <a:off x="915989" y="4344988"/>
            <a:ext cx="502602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300">
                <a:ea typeface="ＭＳ Ｐゴシック" charset="0"/>
                <a:cs typeface="ＭＳ Ｐゴシック" charset="0"/>
              </a:rPr>
              <a:t>The physical view takes into account the system's nonfunctional requirements such as system availability, reliability (fault-tolerance), performance (throughput), and scalability. The software executes on a network of computers (the processing nodes). The various elements identified in the logical, process, and development views-networks, processes, tasks, and objects-must be mapped onto the various nodes. Several different physical configurations will be used-some for development and testing, others for system deployment at various sites or for different customers. The mapping of the software to the nodes must therefore be highly flexible and have a minimal impact on the source code itself.</a:t>
            </a:r>
          </a:p>
          <a:p>
            <a:endParaRPr lang="en-US" sz="1300">
              <a:ea typeface="ＭＳ Ｐゴシック" charset="0"/>
              <a:cs typeface="ＭＳ Ｐゴシック" charset="0"/>
            </a:endParaRPr>
          </a:p>
          <a:p>
            <a:r>
              <a:rPr lang="en-US" sz="1300">
                <a:ea typeface="ＭＳ Ｐゴシック" charset="0"/>
                <a:cs typeface="ＭＳ Ｐゴシック" charset="0"/>
              </a:rPr>
              <a:t>Components are related by “communicates with”</a:t>
            </a:r>
          </a:p>
          <a:p>
            <a:endParaRPr lang="en-US" sz="1300">
              <a:ea typeface="ＭＳ Ｐゴシック" charset="0"/>
              <a:cs typeface="ＭＳ Ｐゴシック" charset="0"/>
            </a:endParaRPr>
          </a:p>
          <a:p>
            <a:r>
              <a:rPr lang="en-US" sz="1300">
                <a:ea typeface="ＭＳ Ｐゴシック" charset="0"/>
                <a:cs typeface="ＭＳ Ｐゴシック" charset="0"/>
              </a:rPr>
              <a:t>In termen van het boek: een allocation view</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p>
            <a:pPr>
              <a:defRPr/>
            </a:pPr>
            <a:r>
              <a:rPr lang="nl-NL"/>
              <a:t>© SE, Architecture, Hans van Vliet</a:t>
            </a:r>
          </a:p>
        </p:txBody>
      </p:sp>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9217617-B17A-824A-9064-57314F46C6E5}" type="slidenum">
              <a:rPr lang="nl-NL" sz="1200">
                <a:latin typeface="Arial" charset="0"/>
              </a:rPr>
              <a:pPr/>
              <a:t>23</a:t>
            </a:fld>
            <a:endParaRPr lang="nl-NL" sz="1200">
              <a:latin typeface="Arial" charset="0"/>
            </a:endParaRPr>
          </a:p>
        </p:txBody>
      </p:sp>
      <p:sp>
        <p:nvSpPr>
          <p:cNvPr id="66563" name="Rectangle 2"/>
          <p:cNvSpPr>
            <a:spLocks noGrp="1" noRot="1" noChangeAspect="1" noChangeArrowheads="1" noTextEdit="1"/>
          </p:cNvSpPr>
          <p:nvPr>
            <p:ph type="sldImg"/>
          </p:nvPr>
        </p:nvSpPr>
        <p:spPr>
          <a:xfrm>
            <a:off x="940133" y="686536"/>
            <a:ext cx="4979337" cy="3429735"/>
          </a:xfrm>
          <a:ln/>
        </p:spPr>
      </p:sp>
      <p:sp>
        <p:nvSpPr>
          <p:cNvPr id="66564" name="Rectangle 3"/>
          <p:cNvSpPr>
            <a:spLocks noGrp="1" noChangeArrowheads="1"/>
          </p:cNvSpPr>
          <p:nvPr>
            <p:ph type="body" idx="1"/>
          </p:nvPr>
        </p:nvSpPr>
        <p:spPr>
          <a:xfrm>
            <a:off x="915989" y="4344988"/>
            <a:ext cx="502602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300">
                <a:ea typeface="ＭＳ Ｐゴシック" charset="0"/>
                <a:cs typeface="ＭＳ Ｐゴシック" charset="0"/>
              </a:rPr>
              <a:t>The development view focuses on the organization of the actual software modules in the software-development environment. The software is packaged in small chunks-program libraries or subsystems-that can be developed by one or more developers. The subsystems are organized in a hierarchy of layers, each layer providing a narrow and well-defined interface to the layers above it.</a:t>
            </a:r>
          </a:p>
          <a:p>
            <a:r>
              <a:rPr lang="en-US" sz="1300">
                <a:ea typeface="ＭＳ Ｐゴシック" charset="0"/>
                <a:cs typeface="ＭＳ Ｐゴシック" charset="0"/>
              </a:rPr>
              <a:t>Components are related by “is submodule of”.</a:t>
            </a:r>
          </a:p>
          <a:p>
            <a:endParaRPr lang="en-US" sz="1300">
              <a:ea typeface="ＭＳ Ｐゴシック" charset="0"/>
              <a:cs typeface="ＭＳ Ｐゴシック" charset="0"/>
            </a:endParaRPr>
          </a:p>
          <a:p>
            <a:r>
              <a:rPr lang="en-US" sz="1300">
                <a:ea typeface="ＭＳ Ｐゴシック" charset="0"/>
                <a:cs typeface="ＭＳ Ｐゴシック" charset="0"/>
              </a:rPr>
              <a:t>In termen van het boek: een allocation view</a:t>
            </a:r>
            <a:endParaRPr lang="en-US">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p>
            <a:pPr>
              <a:defRPr/>
            </a:pPr>
            <a:r>
              <a:rPr lang="nl-NL"/>
              <a:t>© SE, Architecture, Hans van Vliet</a:t>
            </a:r>
          </a:p>
        </p:txBody>
      </p:sp>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40D20F9-0E78-E94B-9C8F-894F7524156E}" type="slidenum">
              <a:rPr lang="nl-NL" sz="1200">
                <a:latin typeface="Arial" charset="0"/>
              </a:rPr>
              <a:pPr/>
              <a:t>24</a:t>
            </a:fld>
            <a:endParaRPr lang="nl-NL" sz="1200">
              <a:latin typeface="Arial" charset="0"/>
            </a:endParaRPr>
          </a:p>
        </p:txBody>
      </p:sp>
      <p:sp>
        <p:nvSpPr>
          <p:cNvPr id="68611" name="Rectangle 2"/>
          <p:cNvSpPr>
            <a:spLocks noGrp="1" noRot="1" noChangeAspect="1" noChangeArrowheads="1" noTextEdit="1"/>
          </p:cNvSpPr>
          <p:nvPr>
            <p:ph type="sldImg"/>
          </p:nvPr>
        </p:nvSpPr>
        <p:spPr>
          <a:xfrm>
            <a:off x="940133" y="686536"/>
            <a:ext cx="4979337" cy="3429735"/>
          </a:xfrm>
          <a:ln/>
        </p:spPr>
      </p:sp>
      <p:sp>
        <p:nvSpPr>
          <p:cNvPr id="68612" name="Rectangle 3"/>
          <p:cNvSpPr>
            <a:spLocks noGrp="1" noChangeArrowheads="1"/>
          </p:cNvSpPr>
          <p:nvPr>
            <p:ph type="body" idx="1"/>
          </p:nvPr>
        </p:nvSpPr>
        <p:spPr>
          <a:xfrm>
            <a:off x="915989" y="4344988"/>
            <a:ext cx="502602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300">
                <a:ea typeface="ＭＳ Ｐゴシック" charset="0"/>
                <a:cs typeface="ＭＳ Ｐゴシック" charset="0"/>
              </a:rPr>
              <a:t>The scenario view consists of a small subset of important scenarios-instances of use cases-to show that the elements of the four views work together seamlessly. For each scenario, we describe the corresponding scripts (sequences of interactions between objects and between processes). This view is redundant with the other ones (hence the "+1"), but it plays two critical roles:</a:t>
            </a:r>
          </a:p>
          <a:p>
            <a:pPr lvl="1"/>
            <a:r>
              <a:rPr lang="en-US" sz="1300">
                <a:ea typeface="ＭＳ Ｐゴシック" charset="0"/>
              </a:rPr>
              <a:t>it acts as a driver to help designers discover architectural elements during the architecture design; </a:t>
            </a:r>
          </a:p>
          <a:p>
            <a:pPr lvl="1"/>
            <a:r>
              <a:rPr lang="en-US" sz="1300">
                <a:ea typeface="ＭＳ Ｐゴシック" charset="0"/>
              </a:rPr>
              <a:t>it validates and illustrates the architecture design, both on paper and as the starting point for the tests of an architectural prototype.</a:t>
            </a:r>
          </a:p>
          <a:p>
            <a:endParaRPr lang="en-US" sz="1300">
              <a:ea typeface="ＭＳ Ｐゴシック" charset="0"/>
              <a:cs typeface="ＭＳ Ｐゴシック" charset="0"/>
            </a:endParaRPr>
          </a:p>
          <a:p>
            <a:r>
              <a:rPr lang="en-US" sz="1300">
                <a:ea typeface="ＭＳ Ｐゴシック" charset="0"/>
                <a:cs typeface="ＭＳ Ｐゴシック" charset="0"/>
              </a:rPr>
              <a:t>The scenario view is important for stakeholder communication.</a:t>
            </a:r>
            <a:endParaRPr lang="en-US">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ChangeArrowheads="1" noTextEdit="1"/>
          </p:cNvSpPr>
          <p:nvPr>
            <p:ph type="sldImg"/>
          </p:nvPr>
        </p:nvSpPr>
        <p:spPr>
          <a:ln/>
        </p:spPr>
      </p:sp>
      <p:sp>
        <p:nvSpPr>
          <p:cNvPr id="337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p>
            <a:pPr>
              <a:defRPr/>
            </a:pPr>
            <a:r>
              <a:rPr lang="nl-NL"/>
              <a:t>© SE, Architecture, Hans van Vliet</a:t>
            </a:r>
          </a:p>
        </p:txBody>
      </p:sp>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8C1E7AC0-762D-DB45-98C6-DA4B60368C6A}" type="slidenum">
              <a:rPr lang="nl-NL" sz="1200">
                <a:latin typeface="Arial" charset="0"/>
              </a:rPr>
              <a:pPr/>
              <a:t>25</a:t>
            </a:fld>
            <a:endParaRPr lang="nl-NL" sz="1200">
              <a:latin typeface="Arial" charset="0"/>
            </a:endParaRPr>
          </a:p>
        </p:txBody>
      </p:sp>
      <p:sp>
        <p:nvSpPr>
          <p:cNvPr id="70659" name="Rectangle 2"/>
          <p:cNvSpPr>
            <a:spLocks noGrp="1" noRot="1" noChangeAspect="1" noChangeArrowheads="1" noTextEdit="1"/>
          </p:cNvSpPr>
          <p:nvPr>
            <p:ph type="sldImg"/>
          </p:nvPr>
        </p:nvSpPr>
        <p:spPr>
          <a:xfrm>
            <a:off x="941734" y="686536"/>
            <a:ext cx="4977736" cy="3426794"/>
          </a:xfrm>
          <a:ln/>
        </p:spPr>
      </p:sp>
      <p:sp>
        <p:nvSpPr>
          <p:cNvPr id="70660" name="Rectangle 3"/>
          <p:cNvSpPr>
            <a:spLocks noGrp="1" noChangeArrowheads="1"/>
          </p:cNvSpPr>
          <p:nvPr>
            <p:ph type="body" idx="1"/>
          </p:nvPr>
        </p:nvSpPr>
        <p:spPr>
          <a:xfrm>
            <a:off x="915989" y="4341814"/>
            <a:ext cx="5026025"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sz="1300">
                <a:ea typeface="ＭＳ Ｐゴシック" charset="0"/>
                <a:cs typeface="ＭＳ Ｐゴシック" charset="0"/>
              </a:rPr>
              <a:t>Module structure: static, aimed at the implementation</a:t>
            </a:r>
          </a:p>
          <a:p>
            <a:endParaRPr lang="nl-NL" sz="1300">
              <a:ea typeface="ＭＳ Ｐゴシック" charset="0"/>
              <a:cs typeface="ＭＳ Ｐゴシック" charset="0"/>
            </a:endParaRPr>
          </a:p>
          <a:p>
            <a:r>
              <a:rPr lang="nl-NL" sz="1300">
                <a:ea typeface="ＭＳ Ｐゴシック" charset="0"/>
                <a:cs typeface="ＭＳ Ｐゴシック" charset="0"/>
              </a:rPr>
              <a:t>Open question: what is the relation between structures?</a:t>
            </a:r>
          </a:p>
          <a:p>
            <a:endParaRPr lang="nl-NL" sz="1300">
              <a:ea typeface="ＭＳ Ｐゴシック" charset="0"/>
              <a:cs typeface="ＭＳ Ｐゴシック" charset="0"/>
            </a:endParaRPr>
          </a:p>
          <a:p>
            <a:r>
              <a:rPr lang="nl-NL" sz="1300">
                <a:ea typeface="ＭＳ Ｐゴシック" charset="0"/>
                <a:cs typeface="ＭＳ Ｐゴシック" charset="0"/>
              </a:rPr>
              <a:t>The structure refers to the system itself, the corresponding view is how it is documented.</a:t>
            </a:r>
            <a:endParaRPr lang="nl-NL" sz="1300" b="1">
              <a:ea typeface="ＭＳ Ｐゴシック" charset="0"/>
              <a:cs typeface="ＭＳ Ｐゴシック" charset="0"/>
            </a:endParaRPr>
          </a:p>
          <a:p>
            <a:endParaRPr lang="nl-NL" sz="1300">
              <a:ea typeface="ＭＳ Ｐゴシック" charset="0"/>
              <a:cs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p>
            <a:pPr>
              <a:defRPr/>
            </a:pPr>
            <a:r>
              <a:rPr lang="nl-NL"/>
              <a:t>© SE, Architecture, Hans van Vliet</a:t>
            </a:r>
          </a:p>
        </p:txBody>
      </p:sp>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6FA99102-A192-E946-BAA2-6F08A4D9ECF7}" type="slidenum">
              <a:rPr lang="nl-NL" sz="1200">
                <a:latin typeface="Arial" charset="0"/>
              </a:rPr>
              <a:pPr/>
              <a:t>26</a:t>
            </a:fld>
            <a:endParaRPr lang="nl-NL" sz="1200">
              <a:latin typeface="Arial"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Decomposition: vaak sartpunt voor design, nuttig vor modifiability (likely changes fall within a few modules), basis for project organization, structure of documentation, testplans, etc.</a:t>
            </a:r>
          </a:p>
          <a:p>
            <a:endParaRPr lang="en-US">
              <a:ea typeface="ＭＳ Ｐゴシック" charset="0"/>
              <a:cs typeface="ＭＳ Ｐゴシック" charset="0"/>
            </a:endParaRPr>
          </a:p>
          <a:p>
            <a:r>
              <a:rPr lang="en-US">
                <a:ea typeface="ＭＳ Ｐゴシック" charset="0"/>
                <a:cs typeface="ＭＳ Ｐゴシック" charset="0"/>
              </a:rPr>
              <a:t>Uses: kun je gebruiken om functional subsets te bepalen. Maakt het dus mogelijk incrementele ontwikkeling te realiseren.</a:t>
            </a:r>
          </a:p>
          <a:p>
            <a:endParaRPr lang="en-US">
              <a:ea typeface="ＭＳ Ｐゴシック" charset="0"/>
              <a:cs typeface="ＭＳ Ｐゴシック" charset="0"/>
            </a:endParaRPr>
          </a:p>
          <a:p>
            <a:r>
              <a:rPr lang="en-US">
                <a:ea typeface="ＭＳ Ｐゴシック" charset="0"/>
                <a:cs typeface="ＭＳ Ｐゴシック" charset="0"/>
              </a:rPr>
              <a:t>Layered: vaak “taal”, virtual machine.</a:t>
            </a:r>
          </a:p>
          <a:p>
            <a:endParaRPr lang="en-US">
              <a:ea typeface="ＭＳ Ｐゴシック" charset="0"/>
              <a:cs typeface="ＭＳ Ｐゴシック" charset="0"/>
            </a:endParaRPr>
          </a:p>
          <a:p>
            <a:r>
              <a:rPr lang="en-US">
                <a:ea typeface="ＭＳ Ｐゴシック" charset="0"/>
                <a:cs typeface="ＭＳ Ｐゴシック" charset="0"/>
              </a:rPr>
              <a:t>Class: dan kun je redeneren over reuse, incremental addition of functionality.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p>
            <a:pPr>
              <a:defRPr/>
            </a:pPr>
            <a:r>
              <a:rPr lang="nl-NL"/>
              <a:t>© SE, Architecture, Hans van Vliet</a:t>
            </a:r>
          </a:p>
        </p:txBody>
      </p:sp>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745CEED-7058-034E-9CC3-041348998449}" type="slidenum">
              <a:rPr lang="nl-NL" sz="1200">
                <a:latin typeface="Arial" charset="0"/>
              </a:rPr>
              <a:pPr/>
              <a:t>27</a:t>
            </a:fld>
            <a:endParaRPr lang="nl-NL"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Process: relation is “attachment”, how are cmponents hooked together. Belangrijk voor performance, availability.</a:t>
            </a:r>
          </a:p>
          <a:p>
            <a:endParaRPr lang="en-US">
              <a:ea typeface="ＭＳ Ｐゴシック" charset="0"/>
              <a:cs typeface="ＭＳ Ｐゴシック" charset="0"/>
            </a:endParaRPr>
          </a:p>
          <a:p>
            <a:r>
              <a:rPr lang="en-US">
                <a:ea typeface="ＭＳ Ｐゴシック" charset="0"/>
                <a:cs typeface="ＭＳ Ｐゴシック" charset="0"/>
              </a:rPr>
              <a:t>Concurrency: logical thread: sequence of computation that can be allocated to a separate physical thread later in the design rpocess. Used to determine possibilities for concurrency.</a:t>
            </a:r>
          </a:p>
          <a:p>
            <a:endParaRPr lang="en-US">
              <a:ea typeface="ＭＳ Ｐゴシック" charset="0"/>
              <a:cs typeface="ＭＳ Ｐゴシック" charset="0"/>
            </a:endParaRPr>
          </a:p>
          <a:p>
            <a:r>
              <a:rPr lang="en-US">
                <a:ea typeface="ＭＳ Ｐゴシック" charset="0"/>
                <a:cs typeface="ＭＳ Ｐゴシック" charset="0"/>
              </a:rPr>
              <a:t>Shared data: gaatibution, load balancing (runtime performamce) over componenten die persistent data maken, opslaan, gebruiken. Handig als systeem dat voral doet. Goed voor performace, data integrity.</a:t>
            </a:r>
          </a:p>
          <a:p>
            <a:endParaRPr lang="en-US">
              <a:ea typeface="ＭＳ Ｐゴシック" charset="0"/>
              <a:cs typeface="ＭＳ Ｐゴシック" charset="0"/>
            </a:endParaRPr>
          </a:p>
          <a:p>
            <a:r>
              <a:rPr lang="en-US">
                <a:ea typeface="ＭＳ Ｐゴシック" charset="0"/>
                <a:cs typeface="ＭＳ Ｐゴシック" charset="0"/>
              </a:rPr>
              <a:t>Client-server: connectors are the protocols and messages they exchange. Goed voor separation of concerns (modifiabilty), physical distribution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p>
            <a:pPr>
              <a:defRPr/>
            </a:pPr>
            <a:r>
              <a:rPr lang="nl-NL"/>
              <a:t>© SE, Architecture, Hans van Vliet</a:t>
            </a:r>
          </a:p>
        </p:txBody>
      </p:sp>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79033EA-A8AC-A04A-AFA9-0E0B82AE2EA2}" type="slidenum">
              <a:rPr lang="nl-NL" sz="1200">
                <a:latin typeface="Arial" charset="0"/>
              </a:rPr>
              <a:pPr/>
              <a:t>28</a:t>
            </a:fld>
            <a:endParaRPr lang="nl-NL" sz="1200">
              <a:latin typeface="Arial"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Deployment: elements: software (meestal process van C&amp;C view), hardware elements and communication pathways. Geeft aan waar software zit, en hoe het evt migreert. Dan kun je redeneren over performance, security, availability, ed.</a:t>
            </a:r>
          </a:p>
          <a:p>
            <a:endParaRPr lang="en-US">
              <a:ea typeface="ＭＳ Ｐゴシック" charset="0"/>
              <a:cs typeface="ＭＳ Ｐゴシック" charset="0"/>
            </a:endParaRPr>
          </a:p>
          <a:p>
            <a:r>
              <a:rPr lang="en-US">
                <a:ea typeface="ＭＳ Ｐゴシック" charset="0"/>
                <a:cs typeface="ＭＳ Ｐゴシック" charset="0"/>
              </a:rPr>
              <a:t>Implementation: voor management van ontwikkelactiviteiten, build processes.</a:t>
            </a:r>
          </a:p>
          <a:p>
            <a:endParaRPr lang="en-US">
              <a:ea typeface="ＭＳ Ｐゴシック" charset="0"/>
              <a:cs typeface="ＭＳ Ｐゴシック" charset="0"/>
            </a:endParaRPr>
          </a:p>
          <a:p>
            <a:r>
              <a:rPr lang="en-US">
                <a:ea typeface="ＭＳ Ｐゴシック" charset="0"/>
                <a:cs typeface="ＭＳ Ｐゴシック" charset="0"/>
              </a:rPr>
              <a:t>Work assignment: welke kennis heb je waar nodig?, functional commonality aan 1 team toewijzen, etc.</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p>
            <a:pPr>
              <a:defRPr/>
            </a:pPr>
            <a:r>
              <a:rPr lang="nl-NL"/>
              <a:t>© SE, Architecture, Hans van Vliet</a:t>
            </a:r>
          </a:p>
        </p:txBody>
      </p:sp>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5430475-D4E7-7C49-989A-B19109001701}" type="slidenum">
              <a:rPr lang="nl-NL" sz="1200">
                <a:latin typeface="Arial" charset="0"/>
              </a:rPr>
              <a:pPr/>
              <a:t>29</a:t>
            </a:fld>
            <a:endParaRPr lang="nl-NL" sz="1200">
              <a:latin typeface="Arial"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Bv via het maken van een stakeholder/view list. Geef aan hoeveel uit elke vew de stakeholders nodig hebben.</a:t>
            </a:r>
          </a:p>
          <a:p>
            <a:endParaRPr lang="en-US">
              <a:ea typeface="ＭＳ Ｐゴシック" charset="0"/>
              <a:cs typeface="ＭＳ Ｐゴシック" charset="0"/>
            </a:endParaRPr>
          </a:p>
          <a:p>
            <a:r>
              <a:rPr lang="en-US">
                <a:ea typeface="ＭＳ Ｐゴシック" charset="0"/>
                <a:cs typeface="ＭＳ Ｐゴシック" charset="0"/>
              </a:rPr>
              <a:t>Vaak zul je views willen combineren, want je wilt er geen 12 maken. (bv module decomposition and implementation view kun je vaak combineren. Of module decomposition en layered of uses).</a:t>
            </a:r>
          </a:p>
          <a:p>
            <a:endParaRPr lang="en-US">
              <a:ea typeface="ＭＳ Ｐゴシック" charset="0"/>
              <a:cs typeface="ＭＳ Ｐゴシック" charset="0"/>
            </a:endParaRPr>
          </a:p>
          <a:p>
            <a:endParaRPr lang="en-US">
              <a:ea typeface="ＭＳ Ｐゴシック" charset="0"/>
              <a:cs typeface="ＭＳ Ｐゴシック"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p>
            <a:pPr>
              <a:defRPr/>
            </a:pPr>
            <a:r>
              <a:rPr lang="nl-NL"/>
              <a:t>© SE, Architecture, Hans van Vliet</a:t>
            </a:r>
          </a:p>
        </p:txBody>
      </p:sp>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21CAD7B-BE54-B94A-8D5D-6E27F04635E6}" type="slidenum">
              <a:rPr lang="nl-NL" sz="1200">
                <a:latin typeface="Arial" charset="0"/>
              </a:rPr>
              <a:pPr/>
              <a:t>30</a:t>
            </a:fld>
            <a:endParaRPr lang="nl-NL" sz="1200">
              <a:latin typeface="Arial"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Londense arts, Snow. Platje komt uit Wikipedia</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p>
            <a:pPr>
              <a:defRPr/>
            </a:pPr>
            <a:r>
              <a:rPr lang="nl-NL"/>
              <a:t>© SE, Architecture, Hans van Vliet</a:t>
            </a:r>
          </a:p>
        </p:txBody>
      </p:sp>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7E56FE0-836E-D145-975F-A6EBFBF97AC3}" type="slidenum">
              <a:rPr lang="nl-NL" sz="1200">
                <a:latin typeface="Arial" charset="0"/>
              </a:rPr>
              <a:pPr/>
              <a:t>31</a:t>
            </a:fld>
            <a:endParaRPr lang="nl-NL" sz="1200">
              <a:latin typeface="Arial"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p>
            <a:pPr>
              <a:defRPr/>
            </a:pPr>
            <a:r>
              <a:rPr lang="nl-NL"/>
              <a:t>© SE, Architecture, Hans van Vliet</a:t>
            </a:r>
          </a:p>
        </p:txBody>
      </p:sp>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6EEDC1B-CCE9-5244-815B-8B9CAF01743E}" type="slidenum">
              <a:rPr lang="nl-NL" sz="1200">
                <a:latin typeface="Arial" charset="0"/>
              </a:rPr>
              <a:pPr/>
              <a:t>32</a:t>
            </a:fld>
            <a:endParaRPr lang="nl-NL" sz="1200">
              <a:latin typeface="Arial" charset="0"/>
            </a:endParaRPr>
          </a:p>
        </p:txBody>
      </p:sp>
      <p:sp>
        <p:nvSpPr>
          <p:cNvPr id="84995" name="Rectangle 2"/>
          <p:cNvSpPr>
            <a:spLocks noGrp="1" noRot="1" noChangeAspect="1" noChangeArrowheads="1" noTextEdit="1"/>
          </p:cNvSpPr>
          <p:nvPr>
            <p:ph type="sldImg"/>
          </p:nvPr>
        </p:nvSpPr>
        <p:spPr>
          <a:xfrm>
            <a:off x="941734" y="686536"/>
            <a:ext cx="4977736" cy="3426794"/>
          </a:xfrm>
          <a:ln/>
        </p:spPr>
      </p:sp>
      <p:sp>
        <p:nvSpPr>
          <p:cNvPr id="84996" name="Rectangle 3"/>
          <p:cNvSpPr>
            <a:spLocks noGrp="1" noChangeArrowheads="1"/>
          </p:cNvSpPr>
          <p:nvPr>
            <p:ph type="body" idx="1"/>
          </p:nvPr>
        </p:nvSpPr>
        <p:spPr>
          <a:xfrm>
            <a:off x="915989" y="4341814"/>
            <a:ext cx="5026025"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sz="1300">
                <a:ea typeface="ＭＳ Ｐゴシック" charset="0"/>
                <a:cs typeface="ＭＳ Ｐゴシック" charset="0"/>
              </a:rPr>
              <a:t>No single description (view) captures an architecture completely</a:t>
            </a:r>
          </a:p>
          <a:p>
            <a:endParaRPr lang="nl-NL" sz="1300">
              <a:ea typeface="ＭＳ Ｐゴシック" charset="0"/>
              <a:cs typeface="ＭＳ Ｐゴシック" charset="0"/>
            </a:endParaRPr>
          </a:p>
          <a:p>
            <a:r>
              <a:rPr lang="nl-NL" sz="1300">
                <a:ea typeface="ＭＳ Ｐゴシック" charset="0"/>
                <a:cs typeface="ＭＳ Ｐゴシック" charset="0"/>
              </a:rPr>
              <a:t>Note that these views concern the system itself (the micro-architecture), and not the system in its environment (the macro architecture).</a:t>
            </a:r>
          </a:p>
          <a:p>
            <a:endParaRPr lang="nl-NL" sz="1300">
              <a:ea typeface="ＭＳ Ｐゴシック" charset="0"/>
              <a:cs typeface="ＭＳ Ｐゴシック" charset="0"/>
            </a:endParaRPr>
          </a:p>
          <a:p>
            <a:r>
              <a:rPr lang="nl-NL" sz="1300">
                <a:ea typeface="ＭＳ Ｐゴシック" charset="0"/>
                <a:cs typeface="ＭＳ Ｐゴシック" charset="0"/>
              </a:rPr>
              <a:t>The 4+1 views are from the 1995 IEEE Software article. A similar set of views is given in Soni et al, 1995, ICSE proceedings.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7EA55B8-9B29-0E4B-8737-C9D5F0DDDFF4}" type="slidenum">
              <a:rPr lang="it-IT" sz="1200">
                <a:latin typeface="Arial" charset="0"/>
              </a:rPr>
              <a:pPr/>
              <a:t>39</a:t>
            </a:fld>
            <a:endParaRPr lang="it-IT" sz="1200">
              <a:latin typeface="Arial"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it-IT">
                <a:ea typeface="ＭＳ Ｐゴシック" charset="0"/>
                <a:cs typeface="ＭＳ Ｐゴシック" charset="0"/>
              </a:rPr>
              <a:t>TOGAF, The Open Group Architecture Framework, is an industry standard architecture framework that may be used freely by any organization wishing to develop an information systems architecture for use within that organization</a:t>
            </a:r>
          </a:p>
          <a:p>
            <a:pPr>
              <a:lnSpc>
                <a:spcPct val="90000"/>
              </a:lnSpc>
            </a:pPr>
            <a:endParaRPr lang="it-IT">
              <a:ea typeface="ＭＳ Ｐゴシック" charset="0"/>
              <a:cs typeface="ＭＳ Ｐゴシック" charset="0"/>
            </a:endParaRPr>
          </a:p>
          <a:p>
            <a:pPr>
              <a:lnSpc>
                <a:spcPct val="90000"/>
              </a:lnSpc>
            </a:pPr>
            <a:r>
              <a:rPr lang="it-IT">
                <a:ea typeface="ＭＳ Ｐゴシック" charset="0"/>
                <a:cs typeface="ＭＳ Ｐゴシック" charset="0"/>
              </a:rPr>
              <a:t>The Open Group is an international vendor and technology-neutral consortium </a:t>
            </a:r>
          </a:p>
          <a:p>
            <a:pPr>
              <a:lnSpc>
                <a:spcPct val="90000"/>
              </a:lnSpc>
            </a:pPr>
            <a:endParaRPr lang="it-IT">
              <a:ea typeface="ＭＳ Ｐゴシック" charset="0"/>
              <a:cs typeface="ＭＳ Ｐゴシック" charset="0"/>
            </a:endParaRPr>
          </a:p>
          <a:p>
            <a:pPr>
              <a:lnSpc>
                <a:spcPct val="90000"/>
              </a:lnSpc>
            </a:pPr>
            <a:r>
              <a:rPr lang="it-IT">
                <a:ea typeface="ＭＳ Ｐゴシック" charset="0"/>
                <a:cs typeface="ＭＳ Ｐゴシック" charset="0"/>
              </a:rPr>
              <a:t>The mission of The Open Group is to drive the creation of Boundaryless Information Flow achieved by:</a:t>
            </a:r>
          </a:p>
          <a:p>
            <a:pPr lvl="1">
              <a:lnSpc>
                <a:spcPct val="90000"/>
              </a:lnSpc>
            </a:pPr>
            <a:r>
              <a:rPr lang="it-IT">
                <a:ea typeface="ＭＳ Ｐゴシック" charset="0"/>
              </a:rPr>
              <a:t>Working with customers to capture, understand and address current and emerging requirements, establish policies, and share best practices; </a:t>
            </a:r>
          </a:p>
          <a:p>
            <a:pPr lvl="1">
              <a:lnSpc>
                <a:spcPct val="90000"/>
              </a:lnSpc>
            </a:pPr>
            <a:r>
              <a:rPr lang="it-IT">
                <a:ea typeface="ＭＳ Ｐゴシック" charset="0"/>
              </a:rPr>
              <a:t>Working with suppliers, consortia and standards bodies to develop consensus and facilitate interoperability, to evolve and integrate specifications and open source technologies; </a:t>
            </a:r>
          </a:p>
          <a:p>
            <a:pPr lvl="1">
              <a:lnSpc>
                <a:spcPct val="90000"/>
              </a:lnSpc>
            </a:pPr>
            <a:r>
              <a:rPr lang="it-IT">
                <a:ea typeface="ＭＳ Ｐゴシック" charset="0"/>
              </a:rPr>
              <a:t>Offering a comprehensive set of services to enhance the operational efficiency of consortia; and </a:t>
            </a:r>
          </a:p>
          <a:p>
            <a:pPr lvl="1">
              <a:lnSpc>
                <a:spcPct val="90000"/>
              </a:lnSpc>
            </a:pPr>
            <a:r>
              <a:rPr lang="it-IT">
                <a:ea typeface="ＭＳ Ｐゴシック" charset="0"/>
              </a:rPr>
              <a:t>Developing and operating the industry's premier certification service and encouraging procurement of certified products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6"/>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nl-NL" altLang="en-US" sz="1200"/>
              <a:t>© SE, Architecture, Hans van Vliet</a:t>
            </a:r>
          </a:p>
        </p:txBody>
      </p:sp>
      <p:sp>
        <p:nvSpPr>
          <p:cNvPr id="11469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FE9D080-0286-EF44-8173-1FE8DB8C84F4}" type="slidenum">
              <a:rPr lang="nl-NL" altLang="en-US" sz="1200"/>
              <a:pPr/>
              <a:t>45</a:t>
            </a:fld>
            <a:endParaRPr lang="nl-NL" altLang="en-US" sz="1200"/>
          </a:p>
        </p:txBody>
      </p:sp>
      <p:sp>
        <p:nvSpPr>
          <p:cNvPr id="114691" name="Rectangle 2"/>
          <p:cNvSpPr>
            <a:spLocks noGrp="1" noRot="1" noChangeAspect="1" noChangeArrowheads="1" noTextEdit="1"/>
          </p:cNvSpPr>
          <p:nvPr>
            <p:ph type="sldImg"/>
          </p:nvPr>
        </p:nvSpPr>
        <p:spPr>
          <a:xfrm>
            <a:off x="1144588" y="684213"/>
            <a:ext cx="4570412" cy="3429000"/>
          </a:xfrm>
          <a:ln/>
        </p:spPr>
      </p:sp>
      <p:sp>
        <p:nvSpPr>
          <p:cNvPr id="114692" name="Rectangle 3"/>
          <p:cNvSpPr>
            <a:spLocks noGrp="1" noChangeArrowheads="1"/>
          </p:cNvSpPr>
          <p:nvPr>
            <p:ph type="body" idx="1"/>
          </p:nvPr>
        </p:nvSpPr>
        <p:spPr>
          <a:xfrm>
            <a:off x="915988" y="4343400"/>
            <a:ext cx="5026025" cy="411638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ea typeface="ＭＳ Ｐゴシック" charset="-128"/>
            </a:endParaRPr>
          </a:p>
        </p:txBody>
      </p:sp>
    </p:spTree>
    <p:extLst>
      <p:ext uri="{BB962C8B-B14F-4D97-AF65-F5344CB8AC3E}">
        <p14:creationId xmlns:p14="http://schemas.microsoft.com/office/powerpoint/2010/main" val="335470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ln/>
        </p:spPr>
      </p:sp>
      <p:sp>
        <p:nvSpPr>
          <p:cNvPr id="358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28" tIns="44614" rIns="89228" bIns="44614" anchor="b"/>
          <a:lstStyle>
            <a:lvl1pPr defTabSz="966788">
              <a:defRPr sz="2400">
                <a:solidFill>
                  <a:schemeClr val="tx1"/>
                </a:solidFill>
                <a:latin typeface="Arial" charset="0"/>
                <a:ea typeface="ＭＳ Ｐゴシック" charset="-128"/>
              </a:defRPr>
            </a:lvl1pPr>
            <a:lvl2pPr marL="742950" indent="-285750" defTabSz="966788">
              <a:defRPr sz="2400">
                <a:solidFill>
                  <a:schemeClr val="tx1"/>
                </a:solidFill>
                <a:latin typeface="Arial" charset="0"/>
                <a:ea typeface="ＭＳ Ｐゴシック" charset="-128"/>
              </a:defRPr>
            </a:lvl2pPr>
            <a:lvl3pPr marL="1143000" indent="-228600" defTabSz="966788">
              <a:defRPr sz="2400">
                <a:solidFill>
                  <a:schemeClr val="tx1"/>
                </a:solidFill>
                <a:latin typeface="Arial" charset="0"/>
                <a:ea typeface="ＭＳ Ｐゴシック" charset="-128"/>
              </a:defRPr>
            </a:lvl3pPr>
            <a:lvl4pPr marL="1600200" indent="-228600" defTabSz="966788">
              <a:defRPr sz="2400">
                <a:solidFill>
                  <a:schemeClr val="tx1"/>
                </a:solidFill>
                <a:latin typeface="Arial" charset="0"/>
                <a:ea typeface="ＭＳ Ｐゴシック" charset="-128"/>
              </a:defRPr>
            </a:lvl4pPr>
            <a:lvl5pPr marL="2057400" indent="-228600" defTabSz="966788">
              <a:defRPr sz="2400">
                <a:solidFill>
                  <a:schemeClr val="tx1"/>
                </a:solidFill>
                <a:latin typeface="Arial"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128"/>
              </a:defRPr>
            </a:lvl9pPr>
          </a:lstStyle>
          <a:p>
            <a:pPr algn="r"/>
            <a:fld id="{2DD8B967-916B-284A-BC91-22D629097E24}" type="slidenum">
              <a:rPr lang="en-US" altLang="en-US" sz="1200"/>
              <a:pPr algn="r"/>
              <a:t>46</a:t>
            </a:fld>
            <a:endParaRPr lang="en-US" altLang="en-US" sz="1200"/>
          </a:p>
        </p:txBody>
      </p:sp>
      <p:sp>
        <p:nvSpPr>
          <p:cNvPr id="141314" name="Rectangle 2"/>
          <p:cNvSpPr>
            <a:spLocks noGrp="1" noRot="1" noChangeAspect="1" noChangeArrowheads="1" noTextEdit="1"/>
          </p:cNvSpPr>
          <p:nvPr>
            <p:ph type="sldImg"/>
          </p:nvPr>
        </p:nvSpPr>
        <p:spPr>
          <a:solidFill>
            <a:srgbClr val="FFFFFF"/>
          </a:solidFill>
          <a:ln/>
        </p:spPr>
      </p:sp>
      <p:sp>
        <p:nvSpPr>
          <p:cNvPr id="141315" name="Rectangle 3"/>
          <p:cNvSpPr>
            <a:spLocks noGrp="1" noChangeArrowheads="1"/>
          </p:cNvSpPr>
          <p:nvPr>
            <p:ph type="body" idx="1"/>
          </p:nvPr>
        </p:nvSpPr>
        <p:spPr>
          <a:xfrm>
            <a:off x="685800" y="4344988"/>
            <a:ext cx="5486400" cy="4113212"/>
          </a:xfrm>
          <a:solidFill>
            <a:srgbClr val="FFFFFF"/>
          </a:solidFill>
          <a:ln>
            <a:solidFill>
              <a:srgbClr val="000000"/>
            </a:solidFill>
            <a:miter lim="800000"/>
            <a:headEnd/>
            <a:tailEnd/>
          </a:ln>
        </p:spPr>
        <p:txBody>
          <a:bodyPr lIns="89228" tIns="44614" rIns="89228" bIns="44614"/>
          <a:lstStyle/>
          <a:p>
            <a:pPr eaLnBrk="1" hangingPunct="1"/>
            <a:endParaRPr lang="en-GB" altLang="en-US">
              <a:ea typeface="ＭＳ Ｐゴシック" charset="-128"/>
            </a:endParaRPr>
          </a:p>
        </p:txBody>
      </p:sp>
    </p:spTree>
    <p:extLst>
      <p:ext uri="{BB962C8B-B14F-4D97-AF65-F5344CB8AC3E}">
        <p14:creationId xmlns:p14="http://schemas.microsoft.com/office/powerpoint/2010/main" val="1950502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US" sz="1100" dirty="0">
                <a:ea typeface="ＭＳ Ｐゴシック" charset="-128"/>
                <a:cs typeface="+mn-cs"/>
              </a:rPr>
              <a:t>A = 98.9990100%</a:t>
            </a:r>
            <a:r>
              <a:rPr lang="en-US" dirty="0" smtClean="0"/>
              <a:t> -&gt; 99% -&gt; 3.65 days/year</a:t>
            </a:r>
            <a:endParaRPr lang="en-US" dirty="0"/>
          </a:p>
        </p:txBody>
      </p:sp>
      <p:sp>
        <p:nvSpPr>
          <p:cNvPr id="153603" name="Slide Number Placeholder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DB74553-C088-124A-9CE7-97E1E24B10D1}" type="slidenum">
              <a:rPr lang="en-US" altLang="en-US" sz="1200"/>
              <a:pPr/>
              <a:t>57</a:t>
            </a:fld>
            <a:endParaRPr lang="en-US" altLang="en-US" sz="1200"/>
          </a:p>
        </p:txBody>
      </p:sp>
    </p:spTree>
    <p:extLst>
      <p:ext uri="{BB962C8B-B14F-4D97-AF65-F5344CB8AC3E}">
        <p14:creationId xmlns:p14="http://schemas.microsoft.com/office/powerpoint/2010/main" val="750133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Image Placeholder 1"/>
          <p:cNvSpPr>
            <a:spLocks noGrp="1" noRot="1" noChangeAspect="1" noTextEdit="1"/>
          </p:cNvSpPr>
          <p:nvPr>
            <p:ph type="sldImg"/>
          </p:nvPr>
        </p:nvSpPr>
        <p:spPr>
          <a:ln/>
        </p:spPr>
      </p:sp>
      <p:sp>
        <p:nvSpPr>
          <p:cNvPr id="156674" name="Notes Placeholder 2"/>
          <p:cNvSpPr>
            <a:spLocks noGrp="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ltLang="en-US">
                <a:ea typeface="ＭＳ Ｐゴシック" charset="-128"/>
              </a:rPr>
              <a:t>99.99%</a:t>
            </a:r>
          </a:p>
          <a:p>
            <a:r>
              <a:rPr lang="en-US" altLang="en-US">
                <a:ea typeface="ＭＳ Ｐゴシック" charset="-128"/>
              </a:rPr>
              <a:t>52 minutes/year</a:t>
            </a:r>
          </a:p>
        </p:txBody>
      </p:sp>
      <p:sp>
        <p:nvSpPr>
          <p:cNvPr id="156675" name="Slide Number Placeholder 3"/>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883B1CA-E5ED-5A4B-934C-97D54A3CC49D}" type="slidenum">
              <a:rPr lang="en-US" altLang="en-US" sz="1200"/>
              <a:pPr/>
              <a:t>59</a:t>
            </a:fld>
            <a:endParaRPr lang="en-US" altLang="en-US" sz="1200"/>
          </a:p>
        </p:txBody>
      </p:sp>
    </p:spTree>
    <p:extLst>
      <p:ext uri="{BB962C8B-B14F-4D97-AF65-F5344CB8AC3E}">
        <p14:creationId xmlns:p14="http://schemas.microsoft.com/office/powerpoint/2010/main" val="1761634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99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46939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Rot="1" noChangeAspect="1" noChangeArrowheads="1" noTextEdit="1"/>
          </p:cNvSpPr>
          <p:nvPr>
            <p:ph type="sldImg"/>
          </p:nvPr>
        </p:nvSpPr>
        <p:spPr>
          <a:xfrm>
            <a:off x="1516559" y="914703"/>
            <a:ext cx="3824883" cy="2913440"/>
          </a:xfrm>
          <a:ln/>
          <a:extLst>
            <a:ext uri="{FAA26D3D-D897-4be2-8F04-BA451C77F1D7}">
              <ma14:placeholderFlag xmlns:ma14="http://schemas.microsoft.com/office/mac/drawingml/2011/main" val="1"/>
            </a:ext>
          </a:extLst>
        </p:spPr>
      </p:sp>
      <p:sp>
        <p:nvSpPr>
          <p:cNvPr id="463875" name="Rectangle 3"/>
          <p:cNvSpPr>
            <a:spLocks noGrp="1" noChangeArrowheads="1"/>
          </p:cNvSpPr>
          <p:nvPr>
            <p:ph type="body" idx="1"/>
          </p:nvPr>
        </p:nvSpPr>
        <p:spPr>
          <a:xfrm>
            <a:off x="460289" y="3963025"/>
            <a:ext cx="5943600" cy="4495489"/>
          </a:xfrm>
        </p:spPr>
        <p:txBody>
          <a:bodyPr/>
          <a:lstStyle/>
          <a:p>
            <a:endParaRPr lang="en-US"/>
          </a:p>
        </p:txBody>
      </p:sp>
    </p:spTree>
    <p:extLst>
      <p:ext uri="{BB962C8B-B14F-4D97-AF65-F5344CB8AC3E}">
        <p14:creationId xmlns:p14="http://schemas.microsoft.com/office/powerpoint/2010/main" val="577418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1026"/>
          <p:cNvSpPr>
            <a:spLocks noGrp="1" noRot="1" noChangeAspect="1" noChangeArrowheads="1" noTextEdit="1"/>
          </p:cNvSpPr>
          <p:nvPr>
            <p:ph type="sldImg"/>
          </p:nvPr>
        </p:nvSpPr>
        <p:spPr>
          <a:xfrm>
            <a:off x="1516559" y="914703"/>
            <a:ext cx="3824883" cy="2913440"/>
          </a:xfrm>
          <a:ln/>
          <a:extLst>
            <a:ext uri="{FAA26D3D-D897-4be2-8F04-BA451C77F1D7}">
              <ma14:placeholderFlag xmlns:ma14="http://schemas.microsoft.com/office/mac/drawingml/2011/main" val="1"/>
            </a:ext>
          </a:extLst>
        </p:spPr>
      </p:sp>
      <p:sp>
        <p:nvSpPr>
          <p:cNvPr id="480259" name="Rectangle 1027"/>
          <p:cNvSpPr>
            <a:spLocks noGrp="1" noChangeArrowheads="1"/>
          </p:cNvSpPr>
          <p:nvPr>
            <p:ph type="body" idx="1"/>
          </p:nvPr>
        </p:nvSpPr>
        <p:spPr>
          <a:xfrm>
            <a:off x="460289" y="3963025"/>
            <a:ext cx="5943600" cy="4495489"/>
          </a:xfrm>
        </p:spPr>
        <p:txBody>
          <a:bodyPr/>
          <a:lstStyle/>
          <a:p>
            <a:endParaRPr lang="en-US"/>
          </a:p>
          <a:p>
            <a:endParaRPr lang="en-US"/>
          </a:p>
        </p:txBody>
      </p:sp>
    </p:spTree>
    <p:extLst>
      <p:ext uri="{BB962C8B-B14F-4D97-AF65-F5344CB8AC3E}">
        <p14:creationId xmlns:p14="http://schemas.microsoft.com/office/powerpoint/2010/main" val="5180633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1026"/>
          <p:cNvSpPr>
            <a:spLocks noGrp="1" noRot="1" noChangeAspect="1" noChangeArrowheads="1" noTextEdit="1"/>
          </p:cNvSpPr>
          <p:nvPr>
            <p:ph type="sldImg"/>
          </p:nvPr>
        </p:nvSpPr>
        <p:spPr>
          <a:xfrm>
            <a:off x="1516559" y="914703"/>
            <a:ext cx="3824883" cy="2913440"/>
          </a:xfrm>
          <a:ln/>
          <a:extLst>
            <a:ext uri="{FAA26D3D-D897-4be2-8F04-BA451C77F1D7}">
              <ma14:placeholderFlag xmlns:ma14="http://schemas.microsoft.com/office/mac/drawingml/2011/main" val="1"/>
            </a:ext>
          </a:extLst>
        </p:spPr>
      </p:sp>
      <p:sp>
        <p:nvSpPr>
          <p:cNvPr id="480259" name="Rectangle 1027"/>
          <p:cNvSpPr>
            <a:spLocks noGrp="1" noChangeArrowheads="1"/>
          </p:cNvSpPr>
          <p:nvPr>
            <p:ph type="body" idx="1"/>
          </p:nvPr>
        </p:nvSpPr>
        <p:spPr>
          <a:xfrm>
            <a:off x="460289" y="3963025"/>
            <a:ext cx="5943600" cy="4495489"/>
          </a:xfrm>
        </p:spPr>
        <p:txBody>
          <a:bodyPr/>
          <a:lstStyle/>
          <a:p>
            <a:endParaRPr lang="en-US"/>
          </a:p>
          <a:p>
            <a:endParaRPr lang="en-US"/>
          </a:p>
        </p:txBody>
      </p:sp>
    </p:spTree>
    <p:extLst>
      <p:ext uri="{BB962C8B-B14F-4D97-AF65-F5344CB8AC3E}">
        <p14:creationId xmlns:p14="http://schemas.microsoft.com/office/powerpoint/2010/main" val="1192556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1026"/>
          <p:cNvSpPr>
            <a:spLocks noGrp="1" noChangeArrowheads="1"/>
          </p:cNvSpPr>
          <p:nvPr>
            <p:ph type="body" idx="1"/>
          </p:nvPr>
        </p:nvSpPr>
        <p:spPr>
          <a:xfrm>
            <a:off x="379971" y="4037975"/>
            <a:ext cx="6098060" cy="4572000"/>
          </a:xfrm>
          <a:ln w="12700">
            <a:solidFill>
              <a:srgbClr val="000066"/>
            </a:solidFill>
            <a:miter lim="800000"/>
            <a:headEnd/>
            <a:tailEnd/>
          </a:ln>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tx1">
                      <a:alpha val="74998"/>
                    </a:schemeClr>
                  </a:outerShdw>
                </a:effectLst>
              </a14:hiddenEffects>
            </a:ext>
          </a:extLst>
        </p:spPr>
        <p:txBody>
          <a:bodyPr lIns="91845" tIns="45923" rIns="91845" bIns="45923"/>
          <a:lstStyle/>
          <a:p>
            <a:endParaRPr lang="en-US"/>
          </a:p>
        </p:txBody>
      </p:sp>
      <p:sp>
        <p:nvSpPr>
          <p:cNvPr id="482307" name="Rectangle 1027"/>
          <p:cNvSpPr>
            <a:spLocks noGrp="1" noRot="1" noChangeAspect="1" noChangeArrowheads="1" noTextEdit="1"/>
          </p:cNvSpPr>
          <p:nvPr>
            <p:ph type="sldImg"/>
          </p:nvPr>
        </p:nvSpPr>
        <p:spPr>
          <a:xfrm>
            <a:off x="1507525" y="915025"/>
            <a:ext cx="3842951" cy="2913713"/>
          </a:xfrm>
          <a:ln/>
          <a:extLst>
            <a:ext uri="{FAA26D3D-D897-4be2-8F04-BA451C77F1D7}">
              <ma14:placeholderFlag xmlns:ma14="http://schemas.microsoft.com/office/mac/drawingml/2011/main" val="1"/>
            </a:ext>
          </a:extLst>
        </p:spPr>
      </p:sp>
    </p:spTree>
    <p:extLst>
      <p:ext uri="{BB962C8B-B14F-4D97-AF65-F5344CB8AC3E}">
        <p14:creationId xmlns:p14="http://schemas.microsoft.com/office/powerpoint/2010/main" val="8294617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050"/>
          <p:cNvSpPr>
            <a:spLocks noGrp="1" noRot="1" noChangeAspect="1" noChangeArrowheads="1" noTextEdit="1"/>
          </p:cNvSpPr>
          <p:nvPr>
            <p:ph type="sldImg"/>
          </p:nvPr>
        </p:nvSpPr>
        <p:spPr>
          <a:xfrm>
            <a:off x="1507525" y="915025"/>
            <a:ext cx="3842951" cy="2913713"/>
          </a:xfrm>
          <a:ln/>
          <a:extLst>
            <a:ext uri="{FAA26D3D-D897-4be2-8F04-BA451C77F1D7}">
              <ma14:placeholderFlag xmlns:ma14="http://schemas.microsoft.com/office/mac/drawingml/2011/main" val="1"/>
            </a:ext>
          </a:extLst>
        </p:spPr>
      </p:sp>
      <p:sp>
        <p:nvSpPr>
          <p:cNvPr id="476163" name="Rectangle 2051"/>
          <p:cNvSpPr>
            <a:spLocks noGrp="1" noChangeArrowheads="1"/>
          </p:cNvSpPr>
          <p:nvPr>
            <p:ph type="body" idx="1"/>
          </p:nvPr>
        </p:nvSpPr>
        <p:spPr>
          <a:xfrm>
            <a:off x="460289" y="3963025"/>
            <a:ext cx="5943600" cy="4495489"/>
          </a:xfrm>
        </p:spPr>
        <p:txBody>
          <a:bodyPr/>
          <a:lstStyle/>
          <a:p>
            <a:endParaRPr lang="en-US"/>
          </a:p>
        </p:txBody>
      </p:sp>
    </p:spTree>
    <p:extLst>
      <p:ext uri="{BB962C8B-B14F-4D97-AF65-F5344CB8AC3E}">
        <p14:creationId xmlns:p14="http://schemas.microsoft.com/office/powerpoint/2010/main" val="345930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1026"/>
          <p:cNvSpPr>
            <a:spLocks noGrp="1" noChangeArrowheads="1"/>
          </p:cNvSpPr>
          <p:nvPr>
            <p:ph type="body" idx="1"/>
          </p:nvPr>
        </p:nvSpPr>
        <p:spPr>
          <a:xfrm>
            <a:off x="379971" y="4037975"/>
            <a:ext cx="6098060" cy="4572000"/>
          </a:xfrm>
          <a:ln w="12700">
            <a:solidFill>
              <a:srgbClr val="000066"/>
            </a:solidFill>
            <a:miter lim="800000"/>
            <a:headEnd/>
            <a:tailEnd/>
          </a:ln>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tx1">
                      <a:alpha val="74998"/>
                    </a:schemeClr>
                  </a:outerShdw>
                </a:effectLst>
              </a14:hiddenEffects>
            </a:ext>
          </a:extLst>
        </p:spPr>
        <p:txBody>
          <a:bodyPr lIns="91845" tIns="45923" rIns="91845" bIns="45923"/>
          <a:lstStyle/>
          <a:p>
            <a:endParaRPr lang="en-US"/>
          </a:p>
        </p:txBody>
      </p:sp>
      <p:sp>
        <p:nvSpPr>
          <p:cNvPr id="478211" name="Rectangle 1027"/>
          <p:cNvSpPr>
            <a:spLocks noGrp="1" noRot="1" noChangeAspect="1" noChangeArrowheads="1" noTextEdit="1"/>
          </p:cNvSpPr>
          <p:nvPr>
            <p:ph type="sldImg"/>
          </p:nvPr>
        </p:nvSpPr>
        <p:spPr>
          <a:xfrm>
            <a:off x="1516559" y="914703"/>
            <a:ext cx="3824883" cy="2913440"/>
          </a:xfrm>
          <a:ln/>
          <a:extLst>
            <a:ext uri="{FAA26D3D-D897-4be2-8F04-BA451C77F1D7}">
              <ma14:placeholderFlag xmlns:ma14="http://schemas.microsoft.com/office/mac/drawingml/2011/main" val="1"/>
            </a:ext>
          </a:extLst>
        </p:spPr>
      </p:sp>
    </p:spTree>
    <p:extLst>
      <p:ext uri="{BB962C8B-B14F-4D97-AF65-F5344CB8AC3E}">
        <p14:creationId xmlns:p14="http://schemas.microsoft.com/office/powerpoint/2010/main" val="816118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ChangeArrowheads="1" noTextEdit="1"/>
          </p:cNvSpPr>
          <p:nvPr>
            <p:ph type="sldImg"/>
          </p:nvPr>
        </p:nvSpPr>
        <p:spPr>
          <a:ln/>
        </p:spPr>
      </p:sp>
      <p:sp>
        <p:nvSpPr>
          <p:cNvPr id="378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Rot="1" noChangeAspect="1" noChangeArrowheads="1" noTextEdit="1"/>
          </p:cNvSpPr>
          <p:nvPr>
            <p:ph type="sldImg"/>
          </p:nvPr>
        </p:nvSpPr>
        <p:spPr>
          <a:xfrm>
            <a:off x="1507525" y="915025"/>
            <a:ext cx="3842951" cy="2913713"/>
          </a:xfrm>
          <a:ln/>
          <a:extLst>
            <a:ext uri="{FAA26D3D-D897-4be2-8F04-BA451C77F1D7}">
              <ma14:placeholderFlag xmlns:ma14="http://schemas.microsoft.com/office/mac/drawingml/2011/main" val="1"/>
            </a:ext>
          </a:extLst>
        </p:spPr>
      </p:sp>
      <p:sp>
        <p:nvSpPr>
          <p:cNvPr id="484355" name="Rectangle 3"/>
          <p:cNvSpPr>
            <a:spLocks noGrp="1" noChangeArrowheads="1"/>
          </p:cNvSpPr>
          <p:nvPr>
            <p:ph type="body" idx="1"/>
          </p:nvPr>
        </p:nvSpPr>
        <p:spPr>
          <a:xfrm>
            <a:off x="460289" y="3963025"/>
            <a:ext cx="5943600" cy="4495489"/>
          </a:xfrm>
        </p:spPr>
        <p:txBody>
          <a:bodyPr/>
          <a:lstStyle/>
          <a:p>
            <a:endParaRPr lang="en-US"/>
          </a:p>
        </p:txBody>
      </p:sp>
    </p:spTree>
    <p:extLst>
      <p:ext uri="{BB962C8B-B14F-4D97-AF65-F5344CB8AC3E}">
        <p14:creationId xmlns:p14="http://schemas.microsoft.com/office/powerpoint/2010/main" val="1071612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Rot="1" noChangeAspect="1" noChangeArrowheads="1" noTextEdit="1"/>
          </p:cNvSpPr>
          <p:nvPr>
            <p:ph type="sldImg"/>
          </p:nvPr>
        </p:nvSpPr>
        <p:spPr>
          <a:xfrm>
            <a:off x="1516559" y="914703"/>
            <a:ext cx="3824883" cy="2913440"/>
          </a:xfrm>
          <a:ln/>
          <a:extLst>
            <a:ext uri="{FAA26D3D-D897-4be2-8F04-BA451C77F1D7}">
              <ma14:placeholderFlag xmlns:ma14="http://schemas.microsoft.com/office/mac/drawingml/2011/main" val="1"/>
            </a:ext>
          </a:extLst>
        </p:spPr>
      </p:sp>
      <p:sp>
        <p:nvSpPr>
          <p:cNvPr id="484355" name="Rectangle 3"/>
          <p:cNvSpPr>
            <a:spLocks noGrp="1" noChangeArrowheads="1"/>
          </p:cNvSpPr>
          <p:nvPr>
            <p:ph type="body" idx="1"/>
          </p:nvPr>
        </p:nvSpPr>
        <p:spPr>
          <a:xfrm>
            <a:off x="460289" y="3963025"/>
            <a:ext cx="5943600" cy="4495489"/>
          </a:xfrm>
        </p:spPr>
        <p:txBody>
          <a:bodyPr/>
          <a:lstStyle/>
          <a:p>
            <a:endParaRPr lang="en-US"/>
          </a:p>
        </p:txBody>
      </p:sp>
    </p:spTree>
    <p:extLst>
      <p:ext uri="{BB962C8B-B14F-4D97-AF65-F5344CB8AC3E}">
        <p14:creationId xmlns:p14="http://schemas.microsoft.com/office/powerpoint/2010/main" val="17878774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body" idx="1"/>
          </p:nvPr>
        </p:nvSpPr>
        <p:spPr>
          <a:xfrm>
            <a:off x="379971" y="4037975"/>
            <a:ext cx="6098060" cy="4572000"/>
          </a:xfrm>
          <a:ln w="12700">
            <a:solidFill>
              <a:srgbClr val="000066"/>
            </a:solidFill>
            <a:miter lim="800000"/>
            <a:headEnd/>
            <a:tailEnd/>
          </a:ln>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tx1">
                      <a:alpha val="74998"/>
                    </a:schemeClr>
                  </a:outerShdw>
                </a:effectLst>
              </a14:hiddenEffects>
            </a:ext>
          </a:extLst>
        </p:spPr>
        <p:txBody>
          <a:bodyPr lIns="91845" tIns="45923" rIns="91845" bIns="45923"/>
          <a:lstStyle/>
          <a:p>
            <a:endParaRPr lang="en-US"/>
          </a:p>
        </p:txBody>
      </p:sp>
      <p:sp>
        <p:nvSpPr>
          <p:cNvPr id="486403" name="Rectangle 3"/>
          <p:cNvSpPr>
            <a:spLocks noGrp="1" noRot="1" noChangeAspect="1" noChangeArrowheads="1" noTextEdit="1"/>
          </p:cNvSpPr>
          <p:nvPr>
            <p:ph type="sldImg"/>
          </p:nvPr>
        </p:nvSpPr>
        <p:spPr>
          <a:xfrm>
            <a:off x="1507525" y="915025"/>
            <a:ext cx="3842951" cy="2913713"/>
          </a:xfrm>
          <a:ln/>
          <a:extLst>
            <a:ext uri="{FAA26D3D-D897-4be2-8F04-BA451C77F1D7}">
              <ma14:placeholderFlag xmlns:ma14="http://schemas.microsoft.com/office/mac/drawingml/2011/main" val="1"/>
            </a:ext>
          </a:extLst>
        </p:spPr>
      </p:sp>
    </p:spTree>
    <p:extLst>
      <p:ext uri="{BB962C8B-B14F-4D97-AF65-F5344CB8AC3E}">
        <p14:creationId xmlns:p14="http://schemas.microsoft.com/office/powerpoint/2010/main" val="12650797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Rot="1" noChangeAspect="1" noChangeArrowheads="1" noTextEdit="1"/>
          </p:cNvSpPr>
          <p:nvPr>
            <p:ph type="sldImg"/>
          </p:nvPr>
        </p:nvSpPr>
        <p:spPr>
          <a:xfrm>
            <a:off x="1516559" y="914703"/>
            <a:ext cx="3824883" cy="2913440"/>
          </a:xfrm>
          <a:ln/>
          <a:extLst>
            <a:ext uri="{FAA26D3D-D897-4be2-8F04-BA451C77F1D7}">
              <ma14:placeholderFlag xmlns:ma14="http://schemas.microsoft.com/office/mac/drawingml/2011/main" val="1"/>
            </a:ext>
          </a:extLst>
        </p:spPr>
      </p:sp>
      <p:sp>
        <p:nvSpPr>
          <p:cNvPr id="488451" name="Rectangle 3"/>
          <p:cNvSpPr>
            <a:spLocks noGrp="1" noChangeArrowheads="1"/>
          </p:cNvSpPr>
          <p:nvPr>
            <p:ph type="body" idx="1"/>
          </p:nvPr>
        </p:nvSpPr>
        <p:spPr>
          <a:xfrm>
            <a:off x="460289" y="3963025"/>
            <a:ext cx="5943600" cy="4495489"/>
          </a:xfrm>
        </p:spPr>
        <p:txBody>
          <a:bodyPr/>
          <a:lstStyle/>
          <a:p>
            <a:endParaRPr lang="en-US"/>
          </a:p>
        </p:txBody>
      </p:sp>
    </p:spTree>
    <p:extLst>
      <p:ext uri="{BB962C8B-B14F-4D97-AF65-F5344CB8AC3E}">
        <p14:creationId xmlns:p14="http://schemas.microsoft.com/office/powerpoint/2010/main" val="2106614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body" idx="1"/>
          </p:nvPr>
        </p:nvSpPr>
        <p:spPr>
          <a:xfrm>
            <a:off x="379971" y="4037975"/>
            <a:ext cx="6098060" cy="4572000"/>
          </a:xfrm>
          <a:ln w="12700">
            <a:solidFill>
              <a:srgbClr val="000066"/>
            </a:solidFill>
            <a:miter lim="800000"/>
            <a:headEnd/>
            <a:tailEnd/>
          </a:ln>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tx1">
                      <a:alpha val="74998"/>
                    </a:schemeClr>
                  </a:outerShdw>
                </a:effectLst>
              </a14:hiddenEffects>
            </a:ext>
          </a:extLst>
        </p:spPr>
        <p:txBody>
          <a:bodyPr lIns="91845" tIns="45923" rIns="91845" bIns="45923"/>
          <a:lstStyle/>
          <a:p>
            <a:endParaRPr lang="en-US"/>
          </a:p>
        </p:txBody>
      </p:sp>
      <p:sp>
        <p:nvSpPr>
          <p:cNvPr id="490499" name="Rectangle 3"/>
          <p:cNvSpPr>
            <a:spLocks noGrp="1" noRot="1" noChangeAspect="1" noChangeArrowheads="1" noTextEdit="1"/>
          </p:cNvSpPr>
          <p:nvPr>
            <p:ph type="sldImg"/>
          </p:nvPr>
        </p:nvSpPr>
        <p:spPr>
          <a:xfrm>
            <a:off x="1516559" y="914703"/>
            <a:ext cx="3824883" cy="2913440"/>
          </a:xfrm>
          <a:ln/>
          <a:extLst>
            <a:ext uri="{FAA26D3D-D897-4be2-8F04-BA451C77F1D7}">
              <ma14:placeholderFlag xmlns:ma14="http://schemas.microsoft.com/office/mac/drawingml/2011/main" val="1"/>
            </a:ext>
          </a:extLst>
        </p:spPr>
      </p:sp>
    </p:spTree>
    <p:extLst>
      <p:ext uri="{BB962C8B-B14F-4D97-AF65-F5344CB8AC3E}">
        <p14:creationId xmlns:p14="http://schemas.microsoft.com/office/powerpoint/2010/main" val="303383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8ED31BB-1BFD-D447-8D2A-986A365382A7}" type="slidenum">
              <a:rPr lang="en-US" altLang="en-US" sz="1200"/>
              <a:pPr/>
              <a:t>96</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en-US">
              <a:ea typeface="ＭＳ Ｐゴシック" charset="-128"/>
            </a:endParaRPr>
          </a:p>
        </p:txBody>
      </p:sp>
    </p:spTree>
    <p:extLst>
      <p:ext uri="{BB962C8B-B14F-4D97-AF65-F5344CB8AC3E}">
        <p14:creationId xmlns:p14="http://schemas.microsoft.com/office/powerpoint/2010/main" val="21374997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Hebbian</a:t>
            </a:r>
            <a:r>
              <a:rPr lang="en-US" b="1" dirty="0" smtClean="0"/>
              <a:t> theory</a:t>
            </a:r>
            <a:r>
              <a:rPr lang="en-US" dirty="0" smtClean="0"/>
              <a:t> is a theory in </a:t>
            </a:r>
            <a:r>
              <a:rPr lang="en-US" dirty="0" smtClean="0">
                <a:hlinkClick r:id="rId3" tooltip="Neuroscience"/>
              </a:rPr>
              <a:t>neuroscience</a:t>
            </a:r>
            <a:r>
              <a:rPr lang="en-US" dirty="0" smtClean="0"/>
              <a:t> that proposes an explanation for the adaptation of </a:t>
            </a:r>
            <a:r>
              <a:rPr lang="en-US" dirty="0" smtClean="0">
                <a:hlinkClick r:id="rId4" tooltip="Neuron"/>
              </a:rPr>
              <a:t>neurons</a:t>
            </a:r>
            <a:r>
              <a:rPr lang="en-US" dirty="0" smtClean="0"/>
              <a:t> in the brain during the learning process, describing a basic mechanism for </a:t>
            </a:r>
            <a:r>
              <a:rPr lang="en-US" dirty="0" smtClean="0">
                <a:hlinkClick r:id="rId5" tooltip="Synaptic plasticity"/>
              </a:rPr>
              <a:t>synaptic plasticity</a:t>
            </a:r>
            <a:r>
              <a:rPr lang="en-US" dirty="0" smtClean="0"/>
              <a:t>, where an increase in </a:t>
            </a:r>
            <a:r>
              <a:rPr lang="en-US" dirty="0" smtClean="0">
                <a:hlinkClick r:id="rId6" tooltip="Synapse"/>
              </a:rPr>
              <a:t>synaptic</a:t>
            </a:r>
            <a:r>
              <a:rPr lang="en-US" dirty="0" smtClean="0"/>
              <a:t> efficacy arises from the presynaptic cell's repeated and persistent stimulation of the postsynaptic cell. Introduced by </a:t>
            </a:r>
            <a:r>
              <a:rPr lang="en-US" dirty="0" smtClean="0">
                <a:hlinkClick r:id="rId7" tooltip="Donald Hebb"/>
              </a:rPr>
              <a:t>Donald Hebb</a:t>
            </a:r>
            <a:r>
              <a:rPr lang="en-US" dirty="0" smtClean="0"/>
              <a:t> in his 1949 book </a:t>
            </a:r>
            <a:r>
              <a:rPr lang="en-US" i="1" dirty="0" smtClean="0">
                <a:hlinkClick r:id="rId8" tooltip="The Organization of Behavior"/>
              </a:rPr>
              <a:t>The Organization of Behavior</a:t>
            </a:r>
            <a:endParaRPr lang="en-CA" dirty="0"/>
          </a:p>
        </p:txBody>
      </p:sp>
      <p:sp>
        <p:nvSpPr>
          <p:cNvPr id="4" name="Slide Number Placeholder 3"/>
          <p:cNvSpPr>
            <a:spLocks noGrp="1"/>
          </p:cNvSpPr>
          <p:nvPr>
            <p:ph type="sldNum" sz="quarter" idx="10"/>
          </p:nvPr>
        </p:nvSpPr>
        <p:spPr/>
        <p:txBody>
          <a:bodyPr/>
          <a:lstStyle/>
          <a:p>
            <a:pPr>
              <a:defRPr/>
            </a:pPr>
            <a:fld id="{B3F601CB-E4CF-F140-98BE-0074C7EEDAFF}" type="slidenum">
              <a:rPr lang="en-US" altLang="en-US" smtClean="0"/>
              <a:pPr>
                <a:defRPr/>
              </a:pPr>
              <a:t>98</a:t>
            </a:fld>
            <a:endParaRPr lang="en-US" altLang="en-US"/>
          </a:p>
        </p:txBody>
      </p:sp>
    </p:spTree>
    <p:extLst>
      <p:ext uri="{BB962C8B-B14F-4D97-AF65-F5344CB8AC3E}">
        <p14:creationId xmlns:p14="http://schemas.microsoft.com/office/powerpoint/2010/main" val="31894879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1814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1917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201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noChangeArrowheads="1" noTextEdit="1"/>
          </p:cNvSpPr>
          <p:nvPr>
            <p:ph type="sldImg"/>
          </p:nvPr>
        </p:nvSpPr>
        <p:spPr>
          <a:ln/>
        </p:spPr>
      </p:sp>
      <p:sp>
        <p:nvSpPr>
          <p:cNvPr id="399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212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2224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2326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2429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2531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2633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2736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2838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2941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3043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ChangeArrowheads="1" noTextEdit="1"/>
          </p:cNvSpPr>
          <p:nvPr>
            <p:ph type="sldImg"/>
          </p:nvPr>
        </p:nvSpPr>
        <p:spPr>
          <a:ln/>
        </p:spPr>
      </p:sp>
      <p:sp>
        <p:nvSpPr>
          <p:cNvPr id="419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3145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3248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335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3453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3555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3657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3760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3862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3965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406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ChangeArrowheads="1" noTextEdit="1"/>
          </p:cNvSpPr>
          <p:nvPr>
            <p:ph type="sldImg"/>
          </p:nvPr>
        </p:nvSpPr>
        <p:spPr>
          <a:ln/>
        </p:spPr>
      </p:sp>
      <p:sp>
        <p:nvSpPr>
          <p:cNvPr id="440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4169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427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4374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05BED9-7987-3240-B539-302302C5B45D}" type="slidenum">
              <a:rPr lang="en-US" altLang="ko-KR"/>
              <a:pPr/>
              <a:t>158</a:t>
            </a:fld>
            <a:endParaRPr lang="en-US" altLang="ko-KR"/>
          </a:p>
        </p:txBody>
      </p:sp>
      <p:sp>
        <p:nvSpPr>
          <p:cNvPr id="1433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4336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F1E3CC-24A9-6D4A-9BA0-1B0320D0B152}" type="slidenum">
              <a:rPr lang="en-US" altLang="ko-KR"/>
              <a:pPr/>
              <a:t>159</a:t>
            </a:fld>
            <a:endParaRPr lang="en-US" altLang="ko-KR"/>
          </a:p>
        </p:txBody>
      </p:sp>
      <p:sp>
        <p:nvSpPr>
          <p:cNvPr id="921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9216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A11CC0-8428-FA45-9DE0-5047D382A1A1}" type="slidenum">
              <a:rPr lang="en-US" altLang="ko-KR"/>
              <a:pPr/>
              <a:t>161</a:t>
            </a:fld>
            <a:endParaRPr lang="en-US" altLang="ko-KR"/>
          </a:p>
        </p:txBody>
      </p:sp>
      <p:sp>
        <p:nvSpPr>
          <p:cNvPr id="1955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9558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F1639-160D-5340-9BD3-281E3F6ABA92}" type="slidenum">
              <a:rPr lang="en-US" altLang="ko-KR"/>
              <a:pPr/>
              <a:t>162</a:t>
            </a:fld>
            <a:endParaRPr lang="en-US" altLang="ko-KR"/>
          </a:p>
        </p:txBody>
      </p:sp>
      <p:sp>
        <p:nvSpPr>
          <p:cNvPr id="1873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873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8F17E-B293-944D-BFC7-79B0D9D13853}" type="slidenum">
              <a:rPr lang="en-US" altLang="ko-KR"/>
              <a:pPr/>
              <a:t>164</a:t>
            </a:fld>
            <a:endParaRPr lang="en-US" altLang="ko-KR"/>
          </a:p>
        </p:txBody>
      </p:sp>
      <p:sp>
        <p:nvSpPr>
          <p:cNvPr id="1505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50531" name="Rectangle 3"/>
          <p:cNvSpPr>
            <a:spLocks noGrp="1" noChangeArrowheads="1"/>
          </p:cNvSpPr>
          <p:nvPr>
            <p:ph type="body" idx="1"/>
          </p:nvPr>
        </p:nvSpPr>
        <p:spPr/>
        <p:txBody>
          <a:bodyPr/>
          <a:lstStyle/>
          <a:p>
            <a:pPr>
              <a:lnSpc>
                <a:spcPct val="80000"/>
              </a:lnSpc>
            </a:pPr>
            <a:r>
              <a:rPr lang="en-US" altLang="ko-KR" sz="800"/>
              <a:t>RTE :</a:t>
            </a:r>
          </a:p>
          <a:p>
            <a:pPr>
              <a:lnSpc>
                <a:spcPct val="80000"/>
              </a:lnSpc>
            </a:pPr>
            <a:r>
              <a:rPr lang="en-US" altLang="ko-KR" sz="800"/>
              <a:t>  - Configurator</a:t>
            </a:r>
          </a:p>
          <a:p>
            <a:pPr>
              <a:lnSpc>
                <a:spcPct val="80000"/>
              </a:lnSpc>
            </a:pPr>
            <a:r>
              <a:rPr lang="en-US" altLang="ko-KR" sz="800"/>
              <a:t>  - Software Components</a:t>
            </a:r>
          </a:p>
          <a:p>
            <a:pPr>
              <a:lnSpc>
                <a:spcPct val="80000"/>
              </a:lnSpc>
            </a:pPr>
            <a:endParaRPr lang="en-US" altLang="ko-KR" sz="800"/>
          </a:p>
          <a:p>
            <a:pPr>
              <a:lnSpc>
                <a:spcPct val="80000"/>
              </a:lnSpc>
            </a:pPr>
            <a:r>
              <a:rPr lang="en-US" altLang="ko-KR" sz="800"/>
              <a:t>OS :</a:t>
            </a:r>
          </a:p>
          <a:p>
            <a:pPr>
              <a:lnSpc>
                <a:spcPct val="80000"/>
              </a:lnSpc>
            </a:pPr>
            <a:r>
              <a:rPr lang="en-US" altLang="ko-KR" sz="800"/>
              <a:t>  - OSEK OS </a:t>
            </a:r>
          </a:p>
          <a:p>
            <a:pPr>
              <a:lnSpc>
                <a:spcPct val="80000"/>
              </a:lnSpc>
            </a:pPr>
            <a:r>
              <a:rPr lang="en-US" altLang="ko-KR" sz="800"/>
              <a:t>  - AUTOSAR OS (Scheduling, Monitoring, Protection, Timer, Time triggered)</a:t>
            </a:r>
          </a:p>
          <a:p>
            <a:pPr>
              <a:lnSpc>
                <a:spcPct val="80000"/>
              </a:lnSpc>
            </a:pPr>
            <a:r>
              <a:rPr lang="en-US" altLang="ko-KR" sz="800"/>
              <a:t>  - Configurator</a:t>
            </a:r>
          </a:p>
          <a:p>
            <a:pPr>
              <a:lnSpc>
                <a:spcPct val="80000"/>
              </a:lnSpc>
            </a:pPr>
            <a:r>
              <a:rPr lang="en-US" altLang="ko-KR" sz="800"/>
              <a:t> </a:t>
            </a:r>
          </a:p>
          <a:p>
            <a:pPr>
              <a:lnSpc>
                <a:spcPct val="80000"/>
              </a:lnSpc>
            </a:pPr>
            <a:r>
              <a:rPr lang="en-US" altLang="ko-KR" sz="800"/>
              <a:t>  </a:t>
            </a:r>
          </a:p>
          <a:p>
            <a:pPr>
              <a:lnSpc>
                <a:spcPct val="80000"/>
              </a:lnSpc>
            </a:pPr>
            <a:r>
              <a:rPr lang="en-US" altLang="ko-KR" sz="800"/>
              <a:t>Service</a:t>
            </a:r>
          </a:p>
          <a:p>
            <a:pPr>
              <a:lnSpc>
                <a:spcPct val="80000"/>
              </a:lnSpc>
            </a:pPr>
            <a:r>
              <a:rPr lang="en-US" altLang="ko-KR" sz="800"/>
              <a:t>  - Diagnostic</a:t>
            </a:r>
          </a:p>
          <a:p>
            <a:pPr>
              <a:lnSpc>
                <a:spcPct val="80000"/>
              </a:lnSpc>
            </a:pPr>
            <a:r>
              <a:rPr lang="en-US" altLang="ko-KR" sz="800"/>
              <a:t>  - Memory</a:t>
            </a:r>
          </a:p>
          <a:p>
            <a:pPr>
              <a:lnSpc>
                <a:spcPct val="80000"/>
              </a:lnSpc>
            </a:pPr>
            <a:r>
              <a:rPr lang="en-US" altLang="ko-KR" sz="800"/>
              <a:t>  - System (Watchdog, ECU State manager, CRC, </a:t>
            </a:r>
            <a:r>
              <a:rPr lang="en-US" altLang="ko-KR" sz="800">
                <a:latin typeface="Arial"/>
              </a:rPr>
              <a:t>…</a:t>
            </a:r>
            <a:r>
              <a:rPr lang="en-US" altLang="ko-KR" sz="800"/>
              <a:t>)</a:t>
            </a:r>
          </a:p>
          <a:p>
            <a:pPr>
              <a:lnSpc>
                <a:spcPct val="80000"/>
              </a:lnSpc>
            </a:pPr>
            <a:r>
              <a:rPr lang="en-US" altLang="ko-KR" sz="800"/>
              <a:t>  - XML Description</a:t>
            </a:r>
          </a:p>
          <a:p>
            <a:pPr>
              <a:lnSpc>
                <a:spcPct val="80000"/>
              </a:lnSpc>
            </a:pPr>
            <a:endParaRPr lang="en-US" altLang="ko-KR" sz="800"/>
          </a:p>
          <a:p>
            <a:pPr>
              <a:lnSpc>
                <a:spcPct val="80000"/>
              </a:lnSpc>
            </a:pPr>
            <a:r>
              <a:rPr lang="en-US" altLang="ko-KR" sz="800"/>
              <a:t>Communication</a:t>
            </a:r>
          </a:p>
          <a:p>
            <a:pPr>
              <a:lnSpc>
                <a:spcPct val="80000"/>
              </a:lnSpc>
            </a:pPr>
            <a:r>
              <a:rPr lang="en-US" altLang="ko-KR" sz="800"/>
              <a:t>  - CAN, LIN, FlexRay, etc Components (</a:t>
            </a:r>
            <a:r>
              <a:rPr lang="ko-KR" altLang="en-US" sz="800"/>
              <a:t>기존</a:t>
            </a:r>
            <a:r>
              <a:rPr lang="en-US" altLang="ko-KR" sz="800"/>
              <a:t>)</a:t>
            </a:r>
          </a:p>
          <a:p>
            <a:pPr>
              <a:lnSpc>
                <a:spcPct val="80000"/>
              </a:lnSpc>
            </a:pPr>
            <a:r>
              <a:rPr lang="en-US" altLang="ko-KR" sz="800"/>
              <a:t>  - AUTOSAR IF </a:t>
            </a:r>
            <a:r>
              <a:rPr lang="ko-KR" altLang="en-US" sz="800"/>
              <a:t>개발</a:t>
            </a:r>
            <a:r>
              <a:rPr lang="en-US" altLang="ko-KR" sz="800"/>
              <a:t>(DGIST)</a:t>
            </a:r>
          </a:p>
          <a:p>
            <a:pPr>
              <a:lnSpc>
                <a:spcPct val="80000"/>
              </a:lnSpc>
            </a:pPr>
            <a:r>
              <a:rPr lang="en-US" altLang="ko-KR" sz="800"/>
              <a:t>  - XML Description</a:t>
            </a:r>
          </a:p>
          <a:p>
            <a:pPr>
              <a:lnSpc>
                <a:spcPct val="80000"/>
              </a:lnSpc>
            </a:pPr>
            <a:endParaRPr lang="en-US" altLang="ko-KR" sz="800"/>
          </a:p>
          <a:p>
            <a:pPr>
              <a:lnSpc>
                <a:spcPct val="80000"/>
              </a:lnSpc>
            </a:pPr>
            <a:r>
              <a:rPr lang="en-US" altLang="ko-KR" sz="800"/>
              <a:t>MAL : </a:t>
            </a:r>
          </a:p>
          <a:p>
            <a:pPr>
              <a:lnSpc>
                <a:spcPct val="80000"/>
              </a:lnSpc>
            </a:pPr>
            <a:r>
              <a:rPr lang="en-US" altLang="ko-KR" sz="800"/>
              <a:t>  - Low-level device driver (</a:t>
            </a:r>
            <a:r>
              <a:rPr lang="ko-KR" altLang="en-US" sz="800"/>
              <a:t>반도체</a:t>
            </a:r>
            <a:r>
              <a:rPr lang="en-US" altLang="ko-KR" sz="800"/>
              <a:t>)</a:t>
            </a:r>
          </a:p>
          <a:p>
            <a:pPr>
              <a:lnSpc>
                <a:spcPct val="80000"/>
              </a:lnSpc>
            </a:pPr>
            <a:r>
              <a:rPr lang="en-US" altLang="ko-KR" sz="800"/>
              <a:t>  - AUTOSAR IF </a:t>
            </a:r>
            <a:r>
              <a:rPr lang="ko-KR" altLang="en-US" sz="800"/>
              <a:t>개발</a:t>
            </a:r>
            <a:r>
              <a:rPr lang="en-US" altLang="ko-KR" sz="800"/>
              <a:t>(DGIST)</a:t>
            </a:r>
          </a:p>
          <a:p>
            <a:pPr>
              <a:lnSpc>
                <a:spcPct val="80000"/>
              </a:lnSpc>
            </a:pPr>
            <a:r>
              <a:rPr lang="en-US" altLang="ko-KR" sz="800"/>
              <a:t>  - XML Description</a:t>
            </a:r>
          </a:p>
          <a:p>
            <a:pPr>
              <a:lnSpc>
                <a:spcPct val="80000"/>
              </a:lnSpc>
            </a:pPr>
            <a:endParaRPr lang="en-US" altLang="ko-KR" sz="800"/>
          </a:p>
          <a:p>
            <a:pPr>
              <a:lnSpc>
                <a:spcPct val="80000"/>
              </a:lnSpc>
            </a:pPr>
            <a:r>
              <a:rPr lang="en-US" altLang="ko-KR" sz="800"/>
              <a:t>EAL :</a:t>
            </a:r>
          </a:p>
          <a:p>
            <a:pPr>
              <a:lnSpc>
                <a:spcPct val="80000"/>
              </a:lnSpc>
            </a:pPr>
            <a:r>
              <a:rPr lang="en-US" altLang="ko-KR" sz="800"/>
              <a:t>  - AUTOSAR IF </a:t>
            </a:r>
            <a:r>
              <a:rPr lang="ko-KR" altLang="en-US" sz="800"/>
              <a:t>개발</a:t>
            </a:r>
            <a:r>
              <a:rPr lang="en-US" altLang="ko-KR" sz="800"/>
              <a:t>(DGIST)</a:t>
            </a:r>
          </a:p>
          <a:p>
            <a:pPr>
              <a:lnSpc>
                <a:spcPct val="80000"/>
              </a:lnSpc>
            </a:pPr>
            <a:r>
              <a:rPr lang="en-US" altLang="ko-KR" sz="800"/>
              <a:t>  - XML Description</a:t>
            </a:r>
          </a:p>
          <a:p>
            <a:pPr>
              <a:lnSpc>
                <a:spcPct val="80000"/>
              </a:lnSpc>
            </a:pPr>
            <a:endParaRPr lang="en-US" altLang="ko-KR" sz="800"/>
          </a:p>
          <a:p>
            <a:pPr>
              <a:lnSpc>
                <a:spcPct val="80000"/>
              </a:lnSpc>
            </a:pPr>
            <a:endParaRPr lang="en-US" altLang="ko-KR" sz="80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6926E1-17EA-F846-BFB9-235D00FD43DB}" type="slidenum">
              <a:rPr lang="en-US" altLang="ko-KR"/>
              <a:pPr/>
              <a:t>166</a:t>
            </a:fld>
            <a:endParaRPr lang="en-US" altLang="ko-KR"/>
          </a:p>
        </p:txBody>
      </p:sp>
      <p:sp>
        <p:nvSpPr>
          <p:cNvPr id="1484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4848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4477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Rot="1" noChangeAspect="1" noChangeArrowheads="1" noTextEdit="1"/>
          </p:cNvSpPr>
          <p:nvPr>
            <p:ph type="sldImg"/>
          </p:nvPr>
        </p:nvSpPr>
        <p:spPr>
          <a:ln/>
        </p:spPr>
      </p:sp>
      <p:sp>
        <p:nvSpPr>
          <p:cNvPr id="460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457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468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4784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Rot="1" noChangeAspect="1" noChangeArrowheads="1" noTextEdit="1"/>
          </p:cNvSpPr>
          <p:nvPr>
            <p:ph type="sldImg"/>
          </p:nvPr>
        </p:nvSpPr>
        <p:spPr bwMode="auto">
          <a:xfrm>
            <a:off x="1201775" y="692201"/>
            <a:ext cx="4457545" cy="3415172"/>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16099" name="Rectangle 3"/>
          <p:cNvSpPr>
            <a:spLocks noGrp="1" noChangeArrowheads="1"/>
          </p:cNvSpPr>
          <p:nvPr>
            <p:ph type="body" idx="1"/>
          </p:nvPr>
        </p:nvSpPr>
        <p:spPr bwMode="auto">
          <a:xfrm>
            <a:off x="914092" y="4342847"/>
            <a:ext cx="5025178" cy="4113694"/>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CA"/>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252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930285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103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61248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113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11140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Rot="1" noChangeAspect="1" noChangeArrowheads="1" noTextEdit="1"/>
          </p:cNvSpPr>
          <p:nvPr>
            <p:ph type="sldImg"/>
          </p:nvPr>
        </p:nvSpPr>
        <p:spPr>
          <a:ln/>
        </p:spPr>
      </p:sp>
      <p:sp>
        <p:nvSpPr>
          <p:cNvPr id="481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Line 6"/>
          <p:cNvSpPr>
            <a:spLocks noChangeShapeType="1"/>
          </p:cNvSpPr>
          <p:nvPr/>
        </p:nvSpPr>
        <p:spPr bwMode="auto">
          <a:xfrm>
            <a:off x="685800" y="1676400"/>
            <a:ext cx="77724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7"/>
          <p:cNvSpPr>
            <a:spLocks noChangeShapeType="1"/>
          </p:cNvSpPr>
          <p:nvPr/>
        </p:nvSpPr>
        <p:spPr bwMode="auto">
          <a:xfrm>
            <a:off x="685800" y="5943600"/>
            <a:ext cx="77724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355" name="Rectangle 3"/>
          <p:cNvSpPr>
            <a:spLocks noGrp="1" noChangeArrowheads="1"/>
          </p:cNvSpPr>
          <p:nvPr>
            <p:ph type="ctrTitle"/>
          </p:nvPr>
        </p:nvSpPr>
        <p:spPr>
          <a:xfrm>
            <a:off x="685800" y="1981200"/>
            <a:ext cx="7772400" cy="1143000"/>
          </a:xfrm>
        </p:spPr>
        <p:txBody>
          <a:bodyPr/>
          <a:lstStyle>
            <a:lvl1pPr algn="ctr">
              <a:defRPr/>
            </a:lvl1pPr>
          </a:lstStyle>
          <a:p>
            <a:r>
              <a:rPr lang="en-US" smtClean="0"/>
              <a:t>Click to edit Master title style</a:t>
            </a:r>
            <a:endParaRPr lang="en-US"/>
          </a:p>
        </p:txBody>
      </p:sp>
      <p:sp>
        <p:nvSpPr>
          <p:cNvPr id="100356" name="Rectangle 4"/>
          <p:cNvSpPr>
            <a:spLocks noGrp="1" noChangeArrowheads="1"/>
          </p:cNvSpPr>
          <p:nvPr>
            <p:ph type="subTitle" idx="1"/>
          </p:nvPr>
        </p:nvSpPr>
        <p:spPr>
          <a:xfrm>
            <a:off x="1371600" y="3429000"/>
            <a:ext cx="6400800" cy="914400"/>
          </a:xfrm>
        </p:spPr>
        <p:txBody>
          <a:bodyPr/>
          <a:lstStyle>
            <a:lvl1pPr marL="0" indent="0" algn="ctr">
              <a:buFont typeface="Wingdings" pitchFamily="2" charset="2"/>
              <a:buNone/>
              <a:defRPr sz="1800">
                <a:solidFill>
                  <a:srgbClr val="003366"/>
                </a:solidFill>
                <a:effectLst>
                  <a:outerShdw blurRad="38100" dist="38100" dir="2700000" algn="tl">
                    <a:srgbClr val="C0C0C0"/>
                  </a:outerShdw>
                </a:effectLst>
              </a:defRPr>
            </a:lvl1pPr>
          </a:lstStyle>
          <a:p>
            <a:r>
              <a:rPr lang="en-US" smtClean="0"/>
              <a:t>Click to edit Master subtitle style</a:t>
            </a:r>
            <a:endParaRPr lang="it-IT"/>
          </a:p>
        </p:txBody>
      </p:sp>
      <p:sp>
        <p:nvSpPr>
          <p:cNvPr id="8" name="Rectangle 5"/>
          <p:cNvSpPr>
            <a:spLocks noGrp="1" noChangeArrowheads="1"/>
          </p:cNvSpPr>
          <p:nvPr>
            <p:ph type="ftr" sz="quarter" idx="10"/>
          </p:nvPr>
        </p:nvSpPr>
        <p:spPr>
          <a:xfrm>
            <a:off x="715963" y="6248400"/>
            <a:ext cx="7739062" cy="457200"/>
          </a:xfrm>
        </p:spPr>
        <p:txBody>
          <a:bodyPr/>
          <a:lstStyle>
            <a:lvl1pPr algn="ctr">
              <a:defRPr/>
            </a:lvl1pPr>
          </a:lstStyle>
          <a:p>
            <a:pPr>
              <a:defRPr/>
            </a:pPr>
            <a:r>
              <a:rPr lang="it-IT" altLang="en-US"/>
              <a:t>Design and software architecture</a:t>
            </a:r>
          </a:p>
        </p:txBody>
      </p:sp>
      <p:pic>
        <p:nvPicPr>
          <p:cNvPr id="2" name="Picture 1"/>
          <p:cNvPicPr>
            <a:picLocks noChangeAspect="1"/>
          </p:cNvPicPr>
          <p:nvPr userDrawn="1"/>
        </p:nvPicPr>
        <p:blipFill>
          <a:blip r:embed="rId2"/>
          <a:stretch>
            <a:fillRect/>
          </a:stretch>
        </p:blipFill>
        <p:spPr>
          <a:xfrm>
            <a:off x="7518365" y="0"/>
            <a:ext cx="1625635" cy="1166216"/>
          </a:xfrm>
          <a:prstGeom prst="rect">
            <a:avLst/>
          </a:prstGeom>
        </p:spPr>
      </p:pic>
    </p:spTree>
    <p:extLst>
      <p:ext uri="{BB962C8B-B14F-4D97-AF65-F5344CB8AC3E}">
        <p14:creationId xmlns:p14="http://schemas.microsoft.com/office/powerpoint/2010/main" val="1956536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EBB324AC-AC15-1544-92C5-F96BE56CAF47}" type="slidenum">
              <a:rPr lang="it-IT" altLang="en-US"/>
              <a:pPr>
                <a:defRPr/>
              </a:pPr>
              <a:t>‹#›</a:t>
            </a:fld>
            <a:endParaRPr lang="it-IT" altLang="en-US"/>
          </a:p>
        </p:txBody>
      </p:sp>
    </p:spTree>
    <p:extLst>
      <p:ext uri="{BB962C8B-B14F-4D97-AF65-F5344CB8AC3E}">
        <p14:creationId xmlns:p14="http://schemas.microsoft.com/office/powerpoint/2010/main" val="1017340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15888"/>
            <a:ext cx="1943100" cy="59039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115888"/>
            <a:ext cx="5676900" cy="59039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F03203CA-41B1-CB40-BC31-503FB6B4E273}" type="slidenum">
              <a:rPr lang="it-IT" altLang="en-US"/>
              <a:pPr>
                <a:defRPr/>
              </a:pPr>
              <a:t>‹#›</a:t>
            </a:fld>
            <a:endParaRPr lang="it-IT" altLang="en-US"/>
          </a:p>
        </p:txBody>
      </p:sp>
    </p:spTree>
    <p:extLst>
      <p:ext uri="{BB962C8B-B14F-4D97-AF65-F5344CB8AC3E}">
        <p14:creationId xmlns:p14="http://schemas.microsoft.com/office/powerpoint/2010/main" val="172565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698625" y="115888"/>
            <a:ext cx="5678488" cy="8382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238250"/>
            <a:ext cx="7772400" cy="2314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3705225"/>
            <a:ext cx="7772400" cy="2314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it-IT"/>
          </a:p>
        </p:txBody>
      </p:sp>
      <p:sp>
        <p:nvSpPr>
          <p:cNvPr id="6"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7" name="Rectangle 7"/>
          <p:cNvSpPr>
            <a:spLocks noGrp="1" noChangeArrowheads="1"/>
          </p:cNvSpPr>
          <p:nvPr>
            <p:ph type="sldNum" sz="quarter" idx="12"/>
          </p:nvPr>
        </p:nvSpPr>
        <p:spPr>
          <a:ln/>
        </p:spPr>
        <p:txBody>
          <a:bodyPr/>
          <a:lstStyle>
            <a:lvl1pPr>
              <a:defRPr/>
            </a:lvl1pPr>
          </a:lstStyle>
          <a:p>
            <a:pPr>
              <a:defRPr/>
            </a:pPr>
            <a:fld id="{6B4D67DF-7082-0F40-8712-313519D5C4F6}" type="slidenum">
              <a:rPr lang="it-IT" altLang="en-US"/>
              <a:pPr>
                <a:defRPr/>
              </a:pPr>
              <a:t>‹#›</a:t>
            </a:fld>
            <a:endParaRPr lang="it-IT" altLang="en-US"/>
          </a:p>
        </p:txBody>
      </p:sp>
    </p:spTree>
    <p:extLst>
      <p:ext uri="{BB962C8B-B14F-4D97-AF65-F5344CB8AC3E}">
        <p14:creationId xmlns:p14="http://schemas.microsoft.com/office/powerpoint/2010/main" val="121123346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6C734F31-09EF-EB4E-B52E-8C3A4BAB6531}" type="slidenum">
              <a:rPr lang="it-IT" altLang="en-US"/>
              <a:pPr>
                <a:defRPr/>
              </a:pPr>
              <a:t>‹#›</a:t>
            </a:fld>
            <a:endParaRPr lang="it-IT" altLang="en-US"/>
          </a:p>
        </p:txBody>
      </p:sp>
    </p:spTree>
    <p:extLst>
      <p:ext uri="{BB962C8B-B14F-4D97-AF65-F5344CB8AC3E}">
        <p14:creationId xmlns:p14="http://schemas.microsoft.com/office/powerpoint/2010/main" val="1203356342"/>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apositiva titolo">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714409" y="3316799"/>
            <a:ext cx="7743791" cy="491016"/>
          </a:xfrm>
        </p:spPr>
        <p:txBody>
          <a:bodyPr>
            <a:noAutofit/>
          </a:bodyPr>
          <a:lstStyle>
            <a:lvl1pPr algn="ctr">
              <a:defRPr sz="3800" b="0" i="0">
                <a:latin typeface="+mn-lt"/>
                <a:cs typeface="Arial"/>
              </a:defRPr>
            </a:lvl1pPr>
          </a:lstStyle>
          <a:p>
            <a:r>
              <a:rPr lang="it-IT" dirty="0" smtClean="0"/>
              <a:t>Fare clic per modificare stile</a:t>
            </a:r>
            <a:endParaRPr lang="it-IT" dirty="0"/>
          </a:p>
        </p:txBody>
      </p:sp>
      <p:sp>
        <p:nvSpPr>
          <p:cNvPr id="3" name="Sottotitolo 2"/>
          <p:cNvSpPr>
            <a:spLocks noGrp="1"/>
          </p:cNvSpPr>
          <p:nvPr>
            <p:ph type="subTitle" idx="1"/>
          </p:nvPr>
        </p:nvSpPr>
        <p:spPr>
          <a:xfrm>
            <a:off x="714409" y="4065020"/>
            <a:ext cx="7743791" cy="580834"/>
          </a:xfrm>
        </p:spPr>
        <p:txBody>
          <a:bodyPr>
            <a:normAutofit/>
          </a:bodyPr>
          <a:lstStyle>
            <a:lvl1pPr marL="0" indent="0" algn="ctr">
              <a:buNone/>
              <a:defRPr sz="2000" b="0" i="0">
                <a:solidFill>
                  <a:schemeClr val="tx1">
                    <a:tint val="75000"/>
                  </a:schemeClr>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smtClean="0"/>
              <a:t>Fare clic per modificare lo stile del sottotitolo dello schema</a:t>
            </a:r>
            <a:endParaRPr lang="it-IT" dirty="0"/>
          </a:p>
        </p:txBody>
      </p:sp>
      <p:sp>
        <p:nvSpPr>
          <p:cNvPr id="4" name="Segnaposto data 3"/>
          <p:cNvSpPr>
            <a:spLocks noGrp="1"/>
          </p:cNvSpPr>
          <p:nvPr>
            <p:ph type="dt" sz="half" idx="10"/>
          </p:nvPr>
        </p:nvSpPr>
        <p:spPr/>
        <p:txBody>
          <a:bodyPr/>
          <a:lstStyle/>
          <a:p>
            <a:fld id="{73FAAD09-1C82-FD45-B72F-64AF07B0037D}" type="datetimeFigureOut">
              <a:rPr lang="it-IT" smtClean="0"/>
              <a:t>19/10/17</a:t>
            </a:fld>
            <a:endParaRPr lang="it-IT"/>
          </a:p>
        </p:txBody>
      </p:sp>
      <p:sp>
        <p:nvSpPr>
          <p:cNvPr id="6" name="Segnaposto numero diapositiva 5"/>
          <p:cNvSpPr>
            <a:spLocks noGrp="1"/>
          </p:cNvSpPr>
          <p:nvPr>
            <p:ph type="sldNum" sz="quarter" idx="12"/>
          </p:nvPr>
        </p:nvSpPr>
        <p:spPr>
          <a:xfrm>
            <a:off x="6553199" y="6356350"/>
            <a:ext cx="2469527" cy="365125"/>
          </a:xfrm>
        </p:spPr>
        <p:txBody>
          <a:bodyPr/>
          <a:lstStyle/>
          <a:p>
            <a:fld id="{41F0553F-AB58-BB40-B1E5-B3CC067F59CC}" type="slidenum">
              <a:rPr lang="it-IT" smtClean="0"/>
              <a:t>‹#›</a:t>
            </a:fld>
            <a:endParaRPr lang="it-IT" dirty="0"/>
          </a:p>
        </p:txBody>
      </p:sp>
    </p:spTree>
    <p:extLst>
      <p:ext uri="{BB962C8B-B14F-4D97-AF65-F5344CB8AC3E}">
        <p14:creationId xmlns:p14="http://schemas.microsoft.com/office/powerpoint/2010/main" val="1177986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1B1625E7-A0C6-CE42-A3E8-6094708A5C26}" type="slidenum">
              <a:rPr lang="it-IT" altLang="en-US"/>
              <a:pPr>
                <a:defRPr/>
              </a:pPr>
              <a:t>‹#›</a:t>
            </a:fld>
            <a:endParaRPr lang="it-IT" altLang="en-US"/>
          </a:p>
        </p:txBody>
      </p:sp>
    </p:spTree>
    <p:extLst>
      <p:ext uri="{BB962C8B-B14F-4D97-AF65-F5344CB8AC3E}">
        <p14:creationId xmlns:p14="http://schemas.microsoft.com/office/powerpoint/2010/main" val="427647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it-IT"/>
          </a:p>
        </p:txBody>
      </p:sp>
      <p:sp>
        <p:nvSpPr>
          <p:cNvPr id="5"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6" name="Rectangle 7"/>
          <p:cNvSpPr>
            <a:spLocks noGrp="1" noChangeArrowheads="1"/>
          </p:cNvSpPr>
          <p:nvPr>
            <p:ph type="sldNum" sz="quarter" idx="12"/>
          </p:nvPr>
        </p:nvSpPr>
        <p:spPr>
          <a:ln/>
        </p:spPr>
        <p:txBody>
          <a:bodyPr/>
          <a:lstStyle>
            <a:lvl1pPr>
              <a:defRPr/>
            </a:lvl1pPr>
          </a:lstStyle>
          <a:p>
            <a:pPr>
              <a:defRPr/>
            </a:pPr>
            <a:fld id="{A6F3F937-B617-2A42-9F51-7E7C373303A2}" type="slidenum">
              <a:rPr lang="it-IT" altLang="en-US"/>
              <a:pPr>
                <a:defRPr/>
              </a:pPr>
              <a:t>‹#›</a:t>
            </a:fld>
            <a:endParaRPr lang="it-IT" altLang="en-US"/>
          </a:p>
        </p:txBody>
      </p:sp>
    </p:spTree>
    <p:extLst>
      <p:ext uri="{BB962C8B-B14F-4D97-AF65-F5344CB8AC3E}">
        <p14:creationId xmlns:p14="http://schemas.microsoft.com/office/powerpoint/2010/main" val="1987299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238250"/>
            <a:ext cx="38100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38250"/>
            <a:ext cx="38100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it-IT"/>
          </a:p>
        </p:txBody>
      </p:sp>
      <p:sp>
        <p:nvSpPr>
          <p:cNvPr id="6"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7" name="Rectangle 7"/>
          <p:cNvSpPr>
            <a:spLocks noGrp="1" noChangeArrowheads="1"/>
          </p:cNvSpPr>
          <p:nvPr>
            <p:ph type="sldNum" sz="quarter" idx="12"/>
          </p:nvPr>
        </p:nvSpPr>
        <p:spPr>
          <a:ln/>
        </p:spPr>
        <p:txBody>
          <a:bodyPr/>
          <a:lstStyle>
            <a:lvl1pPr>
              <a:defRPr/>
            </a:lvl1pPr>
          </a:lstStyle>
          <a:p>
            <a:pPr>
              <a:defRPr/>
            </a:pPr>
            <a:fld id="{5734B508-35AB-CA4F-84E9-91F2D41C4D46}" type="slidenum">
              <a:rPr lang="it-IT" altLang="en-US"/>
              <a:pPr>
                <a:defRPr/>
              </a:pPr>
              <a:t>‹#›</a:t>
            </a:fld>
            <a:endParaRPr lang="it-IT" altLang="en-US"/>
          </a:p>
        </p:txBody>
      </p:sp>
    </p:spTree>
    <p:extLst>
      <p:ext uri="{BB962C8B-B14F-4D97-AF65-F5344CB8AC3E}">
        <p14:creationId xmlns:p14="http://schemas.microsoft.com/office/powerpoint/2010/main" val="737820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it-IT"/>
          </a:p>
        </p:txBody>
      </p:sp>
      <p:sp>
        <p:nvSpPr>
          <p:cNvPr id="8"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9" name="Rectangle 7"/>
          <p:cNvSpPr>
            <a:spLocks noGrp="1" noChangeArrowheads="1"/>
          </p:cNvSpPr>
          <p:nvPr>
            <p:ph type="sldNum" sz="quarter" idx="12"/>
          </p:nvPr>
        </p:nvSpPr>
        <p:spPr>
          <a:ln/>
        </p:spPr>
        <p:txBody>
          <a:bodyPr/>
          <a:lstStyle>
            <a:lvl1pPr>
              <a:defRPr/>
            </a:lvl1pPr>
          </a:lstStyle>
          <a:p>
            <a:pPr>
              <a:defRPr/>
            </a:pPr>
            <a:fld id="{CDB761CE-EFCC-3044-A50F-763ABE27296C}" type="slidenum">
              <a:rPr lang="it-IT" altLang="en-US"/>
              <a:pPr>
                <a:defRPr/>
              </a:pPr>
              <a:t>‹#›</a:t>
            </a:fld>
            <a:endParaRPr lang="it-IT" altLang="en-US"/>
          </a:p>
        </p:txBody>
      </p:sp>
    </p:spTree>
    <p:extLst>
      <p:ext uri="{BB962C8B-B14F-4D97-AF65-F5344CB8AC3E}">
        <p14:creationId xmlns:p14="http://schemas.microsoft.com/office/powerpoint/2010/main" val="979574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it-IT"/>
          </a:p>
        </p:txBody>
      </p:sp>
      <p:sp>
        <p:nvSpPr>
          <p:cNvPr id="4"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5" name="Rectangle 7"/>
          <p:cNvSpPr>
            <a:spLocks noGrp="1" noChangeArrowheads="1"/>
          </p:cNvSpPr>
          <p:nvPr>
            <p:ph type="sldNum" sz="quarter" idx="12"/>
          </p:nvPr>
        </p:nvSpPr>
        <p:spPr>
          <a:ln/>
        </p:spPr>
        <p:txBody>
          <a:bodyPr/>
          <a:lstStyle>
            <a:lvl1pPr>
              <a:defRPr/>
            </a:lvl1pPr>
          </a:lstStyle>
          <a:p>
            <a:pPr>
              <a:defRPr/>
            </a:pPr>
            <a:fld id="{9C5A4106-D103-184B-81BF-BA7C88DF8BD2}" type="slidenum">
              <a:rPr lang="it-IT" altLang="en-US"/>
              <a:pPr>
                <a:defRPr/>
              </a:pPr>
              <a:t>‹#›</a:t>
            </a:fld>
            <a:endParaRPr lang="it-IT" altLang="en-US"/>
          </a:p>
        </p:txBody>
      </p:sp>
    </p:spTree>
    <p:extLst>
      <p:ext uri="{BB962C8B-B14F-4D97-AF65-F5344CB8AC3E}">
        <p14:creationId xmlns:p14="http://schemas.microsoft.com/office/powerpoint/2010/main" val="1092966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it-IT"/>
          </a:p>
        </p:txBody>
      </p:sp>
      <p:sp>
        <p:nvSpPr>
          <p:cNvPr id="3"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4" name="Rectangle 7"/>
          <p:cNvSpPr>
            <a:spLocks noGrp="1" noChangeArrowheads="1"/>
          </p:cNvSpPr>
          <p:nvPr>
            <p:ph type="sldNum" sz="quarter" idx="12"/>
          </p:nvPr>
        </p:nvSpPr>
        <p:spPr>
          <a:ln/>
        </p:spPr>
        <p:txBody>
          <a:bodyPr/>
          <a:lstStyle>
            <a:lvl1pPr>
              <a:defRPr/>
            </a:lvl1pPr>
          </a:lstStyle>
          <a:p>
            <a:pPr>
              <a:defRPr/>
            </a:pPr>
            <a:fld id="{6A9A30BD-1636-0545-86B9-BCF0C7358B4B}" type="slidenum">
              <a:rPr lang="it-IT" altLang="en-US"/>
              <a:pPr>
                <a:defRPr/>
              </a:pPr>
              <a:t>‹#›</a:t>
            </a:fld>
            <a:endParaRPr lang="it-IT" altLang="en-US"/>
          </a:p>
        </p:txBody>
      </p:sp>
    </p:spTree>
    <p:extLst>
      <p:ext uri="{BB962C8B-B14F-4D97-AF65-F5344CB8AC3E}">
        <p14:creationId xmlns:p14="http://schemas.microsoft.com/office/powerpoint/2010/main" val="2063559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it-IT"/>
          </a:p>
        </p:txBody>
      </p:sp>
      <p:sp>
        <p:nvSpPr>
          <p:cNvPr id="6"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7" name="Rectangle 7"/>
          <p:cNvSpPr>
            <a:spLocks noGrp="1" noChangeArrowheads="1"/>
          </p:cNvSpPr>
          <p:nvPr>
            <p:ph type="sldNum" sz="quarter" idx="12"/>
          </p:nvPr>
        </p:nvSpPr>
        <p:spPr>
          <a:ln/>
        </p:spPr>
        <p:txBody>
          <a:bodyPr/>
          <a:lstStyle>
            <a:lvl1pPr>
              <a:defRPr/>
            </a:lvl1pPr>
          </a:lstStyle>
          <a:p>
            <a:pPr>
              <a:defRPr/>
            </a:pPr>
            <a:fld id="{DFAE3D2F-A112-F542-A634-F006519CF1CA}" type="slidenum">
              <a:rPr lang="it-IT" altLang="en-US"/>
              <a:pPr>
                <a:defRPr/>
              </a:pPr>
              <a:t>‹#›</a:t>
            </a:fld>
            <a:endParaRPr lang="it-IT" altLang="en-US"/>
          </a:p>
        </p:txBody>
      </p:sp>
    </p:spTree>
    <p:extLst>
      <p:ext uri="{BB962C8B-B14F-4D97-AF65-F5344CB8AC3E}">
        <p14:creationId xmlns:p14="http://schemas.microsoft.com/office/powerpoint/2010/main" val="386188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it-IT"/>
          </a:p>
        </p:txBody>
      </p:sp>
      <p:sp>
        <p:nvSpPr>
          <p:cNvPr id="6" name="Rectangle 6"/>
          <p:cNvSpPr>
            <a:spLocks noGrp="1" noChangeArrowheads="1"/>
          </p:cNvSpPr>
          <p:nvPr>
            <p:ph type="ftr" sz="quarter" idx="11"/>
          </p:nvPr>
        </p:nvSpPr>
        <p:spPr>
          <a:ln/>
        </p:spPr>
        <p:txBody>
          <a:bodyPr/>
          <a:lstStyle>
            <a:lvl1pPr>
              <a:defRPr/>
            </a:lvl1pPr>
          </a:lstStyle>
          <a:p>
            <a:pPr>
              <a:defRPr/>
            </a:pPr>
            <a:r>
              <a:rPr lang="it-IT" altLang="en-US"/>
              <a:t>Design and software architecture</a:t>
            </a:r>
          </a:p>
        </p:txBody>
      </p:sp>
      <p:sp>
        <p:nvSpPr>
          <p:cNvPr id="7" name="Rectangle 7"/>
          <p:cNvSpPr>
            <a:spLocks noGrp="1" noChangeArrowheads="1"/>
          </p:cNvSpPr>
          <p:nvPr>
            <p:ph type="sldNum" sz="quarter" idx="12"/>
          </p:nvPr>
        </p:nvSpPr>
        <p:spPr>
          <a:ln/>
        </p:spPr>
        <p:txBody>
          <a:bodyPr/>
          <a:lstStyle>
            <a:lvl1pPr>
              <a:defRPr/>
            </a:lvl1pPr>
          </a:lstStyle>
          <a:p>
            <a:pPr>
              <a:defRPr/>
            </a:pPr>
            <a:fld id="{7EC3130E-167F-4549-8A0E-E21A2E3FCADE}" type="slidenum">
              <a:rPr lang="it-IT" altLang="en-US"/>
              <a:pPr>
                <a:defRPr/>
              </a:pPr>
              <a:t>‹#›</a:t>
            </a:fld>
            <a:endParaRPr lang="it-IT" altLang="en-US"/>
          </a:p>
        </p:txBody>
      </p:sp>
    </p:spTree>
    <p:extLst>
      <p:ext uri="{BB962C8B-B14F-4D97-AF65-F5344CB8AC3E}">
        <p14:creationId xmlns:p14="http://schemas.microsoft.com/office/powerpoint/2010/main" val="9816140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7" Type="http://schemas.openxmlformats.org/officeDocument/2006/relationships/image" Target="../media/image2.png"/><Relationship Id="rId18" Type="http://schemas.openxmlformats.org/officeDocument/2006/relationships/image" Target="../media/image3.png"/><Relationship Id="rId19"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1" name="Rectangle 3"/>
          <p:cNvSpPr>
            <a:spLocks noGrp="1" noChangeArrowheads="1"/>
          </p:cNvSpPr>
          <p:nvPr>
            <p:ph type="title"/>
          </p:nvPr>
        </p:nvSpPr>
        <p:spPr bwMode="auto">
          <a:xfrm>
            <a:off x="1698625" y="115888"/>
            <a:ext cx="5678488"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685800" y="1238250"/>
            <a:ext cx="777240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9333" name="Rectangle 5"/>
          <p:cNvSpPr>
            <a:spLocks noGrp="1" noChangeArrowheads="1"/>
          </p:cNvSpPr>
          <p:nvPr>
            <p:ph type="dt" sz="half" idx="2"/>
          </p:nvPr>
        </p:nvSpPr>
        <p:spPr bwMode="auto">
          <a:xfrm>
            <a:off x="685800" y="6337300"/>
            <a:ext cx="3360738" cy="239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1pPr>
          </a:lstStyle>
          <a:p>
            <a:pPr>
              <a:defRPr/>
            </a:pPr>
            <a:endParaRPr lang="it-IT"/>
          </a:p>
        </p:txBody>
      </p:sp>
      <p:sp>
        <p:nvSpPr>
          <p:cNvPr id="99334" name="Rectangle 6"/>
          <p:cNvSpPr>
            <a:spLocks noGrp="1" noChangeArrowheads="1"/>
          </p:cNvSpPr>
          <p:nvPr>
            <p:ph type="ftr" sz="quarter" idx="3"/>
          </p:nvPr>
        </p:nvSpPr>
        <p:spPr bwMode="auto">
          <a:xfrm>
            <a:off x="5106988" y="6337300"/>
            <a:ext cx="335915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lang="it-IT" sz="1200" b="1" smtClean="0">
                <a:effectLst/>
              </a:defRPr>
            </a:lvl1pPr>
          </a:lstStyle>
          <a:p>
            <a:r>
              <a:rPr lang="it-IT" dirty="0" err="1" smtClean="0"/>
              <a:t>Foundations</a:t>
            </a:r>
            <a:r>
              <a:rPr lang="it-IT" dirty="0" smtClean="0"/>
              <a:t> of </a:t>
            </a:r>
            <a:r>
              <a:rPr lang="it-IT" dirty="0" err="1" smtClean="0"/>
              <a:t>Complex</a:t>
            </a:r>
            <a:r>
              <a:rPr lang="it-IT" dirty="0" smtClean="0"/>
              <a:t> Software </a:t>
            </a:r>
            <a:r>
              <a:rPr lang="it-IT" dirty="0" err="1" smtClean="0"/>
              <a:t>Architectures</a:t>
            </a:r>
            <a:r>
              <a:rPr lang="it-IT" dirty="0" smtClean="0"/>
              <a:t> and </a:t>
            </a:r>
            <a:r>
              <a:rPr lang="it-IT" dirty="0" err="1" smtClean="0"/>
              <a:t>Styles</a:t>
            </a:r>
            <a:endParaRPr lang="it-IT" dirty="0"/>
          </a:p>
        </p:txBody>
      </p:sp>
      <p:sp>
        <p:nvSpPr>
          <p:cNvPr id="99335" name="Rectangle 7"/>
          <p:cNvSpPr>
            <a:spLocks noGrp="1" noChangeArrowheads="1"/>
          </p:cNvSpPr>
          <p:nvPr>
            <p:ph type="sldNum" sz="quarter" idx="4"/>
          </p:nvPr>
        </p:nvSpPr>
        <p:spPr bwMode="auto">
          <a:xfrm>
            <a:off x="4089400" y="6337300"/>
            <a:ext cx="965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solidFill>
                  <a:srgbClr val="003366"/>
                </a:solidFill>
                <a:effectLst>
                  <a:outerShdw blurRad="38100" dist="38100" dir="2700000" algn="tl">
                    <a:srgbClr val="C0C0C0"/>
                  </a:outerShdw>
                </a:effectLst>
                <a:latin typeface="Trebuchet MS" charset="0"/>
              </a:defRPr>
            </a:lvl1pPr>
          </a:lstStyle>
          <a:p>
            <a:pPr>
              <a:defRPr/>
            </a:pPr>
            <a:fld id="{808BC07A-BBD9-8C4F-BDD9-7C85A0AE3694}" type="slidenum">
              <a:rPr lang="it-IT" altLang="en-US"/>
              <a:pPr>
                <a:defRPr/>
              </a:pPr>
              <a:t>‹#›</a:t>
            </a:fld>
            <a:endParaRPr lang="it-IT" altLang="en-US"/>
          </a:p>
        </p:txBody>
      </p:sp>
      <p:sp>
        <p:nvSpPr>
          <p:cNvPr id="1032" name="Line 8"/>
          <p:cNvSpPr>
            <a:spLocks noChangeShapeType="1"/>
          </p:cNvSpPr>
          <p:nvPr/>
        </p:nvSpPr>
        <p:spPr bwMode="auto">
          <a:xfrm>
            <a:off x="685800" y="6248400"/>
            <a:ext cx="77724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3" name="Line 9"/>
          <p:cNvSpPr>
            <a:spLocks noChangeShapeType="1"/>
          </p:cNvSpPr>
          <p:nvPr/>
        </p:nvSpPr>
        <p:spPr bwMode="auto">
          <a:xfrm>
            <a:off x="685800" y="1054100"/>
            <a:ext cx="7772400"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userDrawn="1"/>
        </p:nvPicPr>
        <p:blipFill>
          <a:blip r:embed="rId16"/>
          <a:stretch>
            <a:fillRect/>
          </a:stretch>
        </p:blipFill>
        <p:spPr>
          <a:xfrm>
            <a:off x="7740125" y="0"/>
            <a:ext cx="1403875" cy="1007128"/>
          </a:xfrm>
          <a:prstGeom prst="rect">
            <a:avLst/>
          </a:prstGeom>
        </p:spPr>
      </p:pic>
    </p:spTree>
  </p:cSld>
  <p:clrMap bg1="lt1" tx1="dk1" bg2="lt2" tx2="dk2" accent1="accent1" accent2="accent2" accent3="accent3" accent4="accent4" accent5="accent5" accent6="accent6" hlink="hlink" folHlink="folHlink"/>
  <p:sldLayoutIdLst>
    <p:sldLayoutId id="2147483906"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8" r:id="rId14"/>
  </p:sldLayoutIdLst>
  <p:hf hdr="0" dt="0"/>
  <p:txStyles>
    <p:titleStyle>
      <a:lvl1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2pPr>
      <a:lvl3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3pPr>
      <a:lvl4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4pPr>
      <a:lvl5pPr algn="l" rtl="0" eaLnBrk="0" fontAlgn="base" hangingPunct="0">
        <a:spcBef>
          <a:spcPct val="0"/>
        </a:spcBef>
        <a:spcAft>
          <a:spcPct val="0"/>
        </a:spcAft>
        <a:defRPr sz="2800">
          <a:solidFill>
            <a:srgbClr val="003366"/>
          </a:solidFill>
          <a:effectLst>
            <a:outerShdw blurRad="38100" dist="38100" dir="2700000" algn="tl">
              <a:srgbClr val="C0C0C0"/>
            </a:outerShdw>
          </a:effectLst>
          <a:latin typeface="Arial"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C0C0C0"/>
            </a:outerShdw>
          </a:effectLst>
          <a:latin typeface="Arial" charset="0"/>
        </a:defRPr>
      </a:lvl9pPr>
    </p:titleStyle>
    <p:bodyStyle>
      <a:lvl1pPr marL="342900" indent="-342900" algn="l" rtl="0" eaLnBrk="0" fontAlgn="base" hangingPunct="0">
        <a:spcBef>
          <a:spcPct val="20000"/>
        </a:spcBef>
        <a:spcAft>
          <a:spcPct val="0"/>
        </a:spcAft>
        <a:buSzPct val="60000"/>
        <a:buFont typeface="Wingdings" charset="2"/>
        <a:buBlip>
          <a:blip r:embed="rId17"/>
        </a:buBlip>
        <a:defRPr sz="2400">
          <a:solidFill>
            <a:schemeClr val="tx2"/>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SzPct val="75000"/>
        <a:buBlip>
          <a:blip r:embed="rId18"/>
        </a:buBlip>
        <a:defRPr sz="2200">
          <a:solidFill>
            <a:schemeClr val="tx2"/>
          </a:solidFill>
          <a:latin typeface="+mn-lt"/>
          <a:ea typeface="ＭＳ Ｐゴシック" charset="0"/>
        </a:defRPr>
      </a:lvl2pPr>
      <a:lvl3pPr marL="1143000" indent="-228600" algn="l" rtl="0" eaLnBrk="0" fontAlgn="base" hangingPunct="0">
        <a:spcBef>
          <a:spcPct val="20000"/>
        </a:spcBef>
        <a:spcAft>
          <a:spcPct val="0"/>
        </a:spcAft>
        <a:buSzPct val="70000"/>
        <a:buBlip>
          <a:blip r:embed="rId19"/>
        </a:buBlip>
        <a:defRPr sz="2000">
          <a:solidFill>
            <a:schemeClr val="tx2"/>
          </a:solidFill>
          <a:latin typeface="+mn-lt"/>
          <a:ea typeface="ＭＳ Ｐゴシック" charset="0"/>
        </a:defRPr>
      </a:lvl3pPr>
      <a:lvl4pPr marL="1600200" indent="-228600" algn="l" rtl="0" eaLnBrk="0" fontAlgn="base" hangingPunct="0">
        <a:spcBef>
          <a:spcPct val="20000"/>
        </a:spcBef>
        <a:spcAft>
          <a:spcPct val="0"/>
        </a:spcAft>
        <a:buChar char="–"/>
        <a:defRPr>
          <a:solidFill>
            <a:schemeClr val="tx2"/>
          </a:solidFill>
          <a:latin typeface="+mn-lt"/>
          <a:ea typeface="ＭＳ Ｐゴシック" charset="0"/>
        </a:defRPr>
      </a:lvl4pPr>
      <a:lvl5pPr marL="2057400" indent="-228600" algn="l" rtl="0" eaLnBrk="0" fontAlgn="base" hangingPunct="0">
        <a:spcBef>
          <a:spcPct val="20000"/>
        </a:spcBef>
        <a:spcAft>
          <a:spcPct val="0"/>
        </a:spcAft>
        <a:buChar char="»"/>
        <a:defRPr sz="1600">
          <a:solidFill>
            <a:schemeClr val="tx2"/>
          </a:solidFill>
          <a:latin typeface="+mn-lt"/>
          <a:ea typeface="ＭＳ Ｐゴシック" charset="0"/>
        </a:defRPr>
      </a:lvl5pPr>
      <a:lvl6pPr marL="2514600" indent="-228600" algn="l" rtl="0" eaLnBrk="1" fontAlgn="base" hangingPunct="1">
        <a:spcBef>
          <a:spcPct val="20000"/>
        </a:spcBef>
        <a:spcAft>
          <a:spcPct val="0"/>
        </a:spcAft>
        <a:buChar char="»"/>
        <a:defRPr sz="1600">
          <a:solidFill>
            <a:schemeClr val="tx2"/>
          </a:solidFill>
          <a:latin typeface="+mn-lt"/>
        </a:defRPr>
      </a:lvl6pPr>
      <a:lvl7pPr marL="2971800" indent="-228600" algn="l" rtl="0" eaLnBrk="1" fontAlgn="base" hangingPunct="1">
        <a:spcBef>
          <a:spcPct val="20000"/>
        </a:spcBef>
        <a:spcAft>
          <a:spcPct val="0"/>
        </a:spcAft>
        <a:buChar char="»"/>
        <a:defRPr sz="1600">
          <a:solidFill>
            <a:schemeClr val="tx2"/>
          </a:solidFill>
          <a:latin typeface="+mn-lt"/>
        </a:defRPr>
      </a:lvl7pPr>
      <a:lvl8pPr marL="3429000" indent="-228600" algn="l" rtl="0" eaLnBrk="1" fontAlgn="base" hangingPunct="1">
        <a:spcBef>
          <a:spcPct val="20000"/>
        </a:spcBef>
        <a:spcAft>
          <a:spcPct val="0"/>
        </a:spcAft>
        <a:buChar char="»"/>
        <a:defRPr sz="1600">
          <a:solidFill>
            <a:schemeClr val="tx2"/>
          </a:solidFill>
          <a:latin typeface="+mn-lt"/>
        </a:defRPr>
      </a:lvl8pPr>
      <a:lvl9pPr marL="3886200" indent="-228600" algn="l" rtl="0" eaLnBrk="1" fontAlgn="base" hangingPunct="1">
        <a:spcBef>
          <a:spcPct val="20000"/>
        </a:spcBef>
        <a:spcAft>
          <a:spcPct val="0"/>
        </a:spcAft>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1.e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1.e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1.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1.e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1.e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1.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1.e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3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autosar.org" TargetMode="External"/></Relationships>
</file>

<file path=ppt/slides/_rels/slide161.xml.rels><?xml version="1.0" encoding="UTF-8" standalone="yes"?>
<Relationships xmlns="http://schemas.openxmlformats.org/package/2006/relationships"><Relationship Id="rId13" Type="http://schemas.openxmlformats.org/officeDocument/2006/relationships/image" Target="../media/image66.jpeg"/><Relationship Id="rId14" Type="http://schemas.openxmlformats.org/officeDocument/2006/relationships/image" Target="../media/image67.wmf"/><Relationship Id="rId15" Type="http://schemas.openxmlformats.org/officeDocument/2006/relationships/image" Target="../media/image68.png"/><Relationship Id="rId16" Type="http://schemas.openxmlformats.org/officeDocument/2006/relationships/image" Target="../media/image69.png"/><Relationship Id="rId17" Type="http://schemas.openxmlformats.org/officeDocument/2006/relationships/hyperlink" Target="P:%5C" TargetMode="External"/><Relationship Id="rId18" Type="http://schemas.openxmlformats.org/officeDocument/2006/relationships/image" Target="../media/image70.png"/><Relationship Id="rId19" Type="http://schemas.openxmlformats.org/officeDocument/2006/relationships/hyperlink" Target="http://www.vector-informatik.de/index.html" TargetMode="External"/><Relationship Id="rId63" Type="http://schemas.openxmlformats.org/officeDocument/2006/relationships/image" Target="../media/image105.png"/><Relationship Id="rId64" Type="http://schemas.openxmlformats.org/officeDocument/2006/relationships/hyperlink" Target="http://worldwide.hyundai-motor.com/" TargetMode="External"/><Relationship Id="rId65" Type="http://schemas.openxmlformats.org/officeDocument/2006/relationships/image" Target="../media/image106.png"/><Relationship Id="rId66" Type="http://schemas.openxmlformats.org/officeDocument/2006/relationships/hyperlink" Target="http://www.tnisoftware.com/" TargetMode="External"/><Relationship Id="rId67" Type="http://schemas.openxmlformats.org/officeDocument/2006/relationships/image" Target="../media/image107.png"/><Relationship Id="rId68" Type="http://schemas.openxmlformats.org/officeDocument/2006/relationships/image" Target="../media/image108.png"/><Relationship Id="rId69" Type="http://schemas.openxmlformats.org/officeDocument/2006/relationships/image" Target="../media/image109.png"/><Relationship Id="rId50" Type="http://schemas.openxmlformats.org/officeDocument/2006/relationships/hyperlink" Target="http://www.hitachi.com/index.html" TargetMode="External"/><Relationship Id="rId51" Type="http://schemas.openxmlformats.org/officeDocument/2006/relationships/image" Target="../media/image95.png"/><Relationship Id="rId52" Type="http://schemas.openxmlformats.org/officeDocument/2006/relationships/image" Target="../media/image96.png"/><Relationship Id="rId53" Type="http://schemas.openxmlformats.org/officeDocument/2006/relationships/image" Target="../media/image97.png"/><Relationship Id="rId54" Type="http://schemas.openxmlformats.org/officeDocument/2006/relationships/hyperlink" Target="http://www.johnsoncontrols.com/" TargetMode="External"/><Relationship Id="rId55" Type="http://schemas.openxmlformats.org/officeDocument/2006/relationships/image" Target="../media/image98.jpeg"/><Relationship Id="rId56" Type="http://schemas.openxmlformats.org/officeDocument/2006/relationships/image" Target="../media/image99.jpeg"/><Relationship Id="rId57" Type="http://schemas.openxmlformats.org/officeDocument/2006/relationships/image" Target="../media/image100.png"/><Relationship Id="rId58" Type="http://schemas.openxmlformats.org/officeDocument/2006/relationships/image" Target="../media/image101.png"/><Relationship Id="rId59" Type="http://schemas.openxmlformats.org/officeDocument/2006/relationships/image" Target="../media/image102.png"/><Relationship Id="rId40" Type="http://schemas.openxmlformats.org/officeDocument/2006/relationships/hyperlink" Target="http://www.volvo.com/" TargetMode="External"/><Relationship Id="rId41" Type="http://schemas.openxmlformats.org/officeDocument/2006/relationships/image" Target="../media/image87.png"/><Relationship Id="rId42" Type="http://schemas.openxmlformats.org/officeDocument/2006/relationships/image" Target="../media/image88.png"/><Relationship Id="rId43" Type="http://schemas.openxmlformats.org/officeDocument/2006/relationships/image" Target="../media/image89.bmp"/><Relationship Id="rId44" Type="http://schemas.openxmlformats.org/officeDocument/2006/relationships/image" Target="../media/image90.png"/><Relationship Id="rId45" Type="http://schemas.openxmlformats.org/officeDocument/2006/relationships/image" Target="../media/image91.png"/><Relationship Id="rId46" Type="http://schemas.openxmlformats.org/officeDocument/2006/relationships/image" Target="../media/image92.png"/><Relationship Id="rId47" Type="http://schemas.openxmlformats.org/officeDocument/2006/relationships/image" Target="../media/image93.png"/><Relationship Id="rId48" Type="http://schemas.openxmlformats.org/officeDocument/2006/relationships/hyperlink" Target="http://www.st.com/stonline/index.htm" TargetMode="External"/><Relationship Id="rId49" Type="http://schemas.openxmlformats.org/officeDocument/2006/relationships/image" Target="../media/image94.png"/><Relationship Id="rId1" Type="http://schemas.openxmlformats.org/officeDocument/2006/relationships/vmlDrawing" Target="../drawings/vmlDrawing7.vml"/><Relationship Id="rId2" Type="http://schemas.openxmlformats.org/officeDocument/2006/relationships/slideLayout" Target="../slideLayouts/slideLayout2.xml"/><Relationship Id="rId3" Type="http://schemas.openxmlformats.org/officeDocument/2006/relationships/notesSlide" Target="../notesSlides/notesSlide75.xml"/><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jpeg"/><Relationship Id="rId9" Type="http://schemas.openxmlformats.org/officeDocument/2006/relationships/image" Target="../media/image62.jpeg"/><Relationship Id="rId30" Type="http://schemas.openxmlformats.org/officeDocument/2006/relationships/image" Target="../media/image78.png"/><Relationship Id="rId31" Type="http://schemas.openxmlformats.org/officeDocument/2006/relationships/image" Target="../media/image79.png"/><Relationship Id="rId32" Type="http://schemas.openxmlformats.org/officeDocument/2006/relationships/image" Target="../media/image80.png"/><Relationship Id="rId33" Type="http://schemas.openxmlformats.org/officeDocument/2006/relationships/image" Target="../media/image81.png"/><Relationship Id="rId34" Type="http://schemas.openxmlformats.org/officeDocument/2006/relationships/image" Target="../media/image82.png"/><Relationship Id="rId35" Type="http://schemas.openxmlformats.org/officeDocument/2006/relationships/image" Target="../media/image83.png"/><Relationship Id="rId36" Type="http://schemas.openxmlformats.org/officeDocument/2006/relationships/image" Target="../media/image84.png"/><Relationship Id="rId37" Type="http://schemas.openxmlformats.org/officeDocument/2006/relationships/image" Target="../media/image85.png"/><Relationship Id="rId38" Type="http://schemas.openxmlformats.org/officeDocument/2006/relationships/hyperlink" Target="http://www.renault.com/gb/home/accueil.htm" TargetMode="External"/><Relationship Id="rId39" Type="http://schemas.openxmlformats.org/officeDocument/2006/relationships/image" Target="../media/image86.jpeg"/><Relationship Id="rId70" Type="http://schemas.openxmlformats.org/officeDocument/2006/relationships/hyperlink" Target="http://www.fev.com/index3.htm" TargetMode="External"/><Relationship Id="rId71" Type="http://schemas.openxmlformats.org/officeDocument/2006/relationships/image" Target="../media/image110.png"/><Relationship Id="rId72" Type="http://schemas.openxmlformats.org/officeDocument/2006/relationships/oleObject" Target="../embeddings/oleObject12.bin"/><Relationship Id="rId20" Type="http://schemas.openxmlformats.org/officeDocument/2006/relationships/image" Target="../media/image71.png"/><Relationship Id="rId21" Type="http://schemas.openxmlformats.org/officeDocument/2006/relationships/image" Target="../media/image72.png"/><Relationship Id="rId22" Type="http://schemas.openxmlformats.org/officeDocument/2006/relationships/hyperlink" Target="http://www.delphi.com/" TargetMode="External"/><Relationship Id="rId23" Type="http://schemas.openxmlformats.org/officeDocument/2006/relationships/image" Target="../media/image73.png"/><Relationship Id="rId24" Type="http://schemas.openxmlformats.org/officeDocument/2006/relationships/hyperlink" Target="http://www.dspace.de/ww/en/pub/home.htm" TargetMode="External"/><Relationship Id="rId25" Type="http://schemas.openxmlformats.org/officeDocument/2006/relationships/image" Target="../media/image74.png"/><Relationship Id="rId26" Type="http://schemas.openxmlformats.org/officeDocument/2006/relationships/image" Target="../media/image75.jpeg"/><Relationship Id="rId27" Type="http://schemas.openxmlformats.org/officeDocument/2006/relationships/image" Target="file://localhost/%08base.jpg%20%20%20%20%20%20%20%20%20%20%20%20%20%20%20%20%20%20%20%20%20%20%20%20%20%20%20%20%20%20%20%20%20%20%20%20%20%20%20%20%20%20%20%20%20%20%20%20%20%20%20%20%20%20%2000015BB8%07Clients%20%20%20%20%20%20%20%20%20%20%20%20%20%20%20%20%20%20%20%20%20%20%20%20B7E85EE6/" TargetMode="External"/><Relationship Id="rId28" Type="http://schemas.openxmlformats.org/officeDocument/2006/relationships/image" Target="../media/image76.png"/><Relationship Id="rId29" Type="http://schemas.openxmlformats.org/officeDocument/2006/relationships/image" Target="../media/image77.jpeg"/><Relationship Id="rId73" Type="http://schemas.openxmlformats.org/officeDocument/2006/relationships/image" Target="../media/image56.png"/><Relationship Id="rId74" Type="http://schemas.openxmlformats.org/officeDocument/2006/relationships/hyperlink" Target="http://www.alpine.de/alpine/cms/index.php?sid=d324dcfe02ed2a5df5f82f2986b8777e&amp;language=english" TargetMode="External"/><Relationship Id="rId75" Type="http://schemas.openxmlformats.org/officeDocument/2006/relationships/image" Target="../media/image111.png"/><Relationship Id="rId76" Type="http://schemas.openxmlformats.org/officeDocument/2006/relationships/image" Target="../media/image112.png"/><Relationship Id="rId77" Type="http://schemas.openxmlformats.org/officeDocument/2006/relationships/image" Target="../media/image113.jpeg"/><Relationship Id="rId60" Type="http://schemas.openxmlformats.org/officeDocument/2006/relationships/image" Target="../media/image103.png"/><Relationship Id="rId61" Type="http://schemas.openxmlformats.org/officeDocument/2006/relationships/image" Target="../media/image104.png"/><Relationship Id="rId62" Type="http://schemas.openxmlformats.org/officeDocument/2006/relationships/hyperlink" Target="http://www.mando.com/" TargetMode="External"/><Relationship Id="rId10" Type="http://schemas.openxmlformats.org/officeDocument/2006/relationships/image" Target="../media/image63.jpeg"/><Relationship Id="rId11" Type="http://schemas.openxmlformats.org/officeDocument/2006/relationships/image" Target="../media/image64.jpeg"/><Relationship Id="rId12"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1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17.wm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ng"/><Relationship Id="rId3" Type="http://schemas.openxmlformats.org/officeDocument/2006/relationships/image" Target="../media/image127.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128.wm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www.cs.cmu.edu/~acme" TargetMode="External"/><Relationship Id="rId4" Type="http://schemas.openxmlformats.org/officeDocument/2006/relationships/hyperlink" Target="http://pavg.stanford.edu/rapide/" TargetMode="External"/><Relationship Id="rId5" Type="http://schemas.openxmlformats.org/officeDocument/2006/relationships/hyperlink" Target="http://www.cs.cmu.edu/afs/cs/project/able/www/wright/index.html" TargetMode="External"/><Relationship Id="rId6" Type="http://schemas.openxmlformats.org/officeDocument/2006/relationships/hyperlink" Target="http://www.cs.cmu.edu/afs/cs/project/able/www/aesop/aesop_home.html" TargetMode="External"/><Relationship Id="rId7" Type="http://schemas.openxmlformats.org/officeDocument/2006/relationships/hyperlink" Target="http://www.cs.cmu.edu/afs/cs/project/vit/www/unicon/index.html" TargetMode="External"/><Relationship Id="rId8" Type="http://schemas.openxmlformats.org/officeDocument/2006/relationships/hyperlink" Target="http://www.ics.uci.edu/pub/arch/" TargetMode="External"/><Relationship Id="rId9" Type="http://schemas.openxmlformats.org/officeDocument/2006/relationships/hyperlink" Target="http://www.mcc.com/projects/ssepp" TargetMode="External"/><Relationship Id="rId10" Type="http://schemas.openxmlformats.org/officeDocument/2006/relationships/hyperlink" Target="http://www.mcc.com/projects/ssepp/adml" TargetMode="External"/><Relationship Id="rId11" Type="http://schemas.openxmlformats.org/officeDocument/2006/relationships/hyperlink" Target="http://www.mcc.com/projects/ssepp/adml/togaf" TargetMode="External"/><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85.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image" Target="../media/image12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1.bin"/><Relationship Id="rId5" Type="http://schemas.openxmlformats.org/officeDocument/2006/relationships/image" Target="../media/image12.w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slide" Target="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5.png"/><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6.emf"/><Relationship Id="rId5" Type="http://schemas.openxmlformats.org/officeDocument/2006/relationships/oleObject" Target="../embeddings/oleObject4.bin"/><Relationship Id="rId6" Type="http://schemas.openxmlformats.org/officeDocument/2006/relationships/image" Target="../media/image17.emf"/><Relationship Id="rId7" Type="http://schemas.openxmlformats.org/officeDocument/2006/relationships/oleObject" Target="../embeddings/oleObject5.bin"/><Relationship Id="rId8" Type="http://schemas.openxmlformats.org/officeDocument/2006/relationships/image" Target="../media/image18.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25.wmf"/><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oleObject" Target="../embeddings/oleObject7.bin"/><Relationship Id="rId7" Type="http://schemas.openxmlformats.org/officeDocument/2006/relationships/image" Target="../media/image27.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1" Type="http://schemas.openxmlformats.org/officeDocument/2006/relationships/image" Target="../media/image31.wmf"/><Relationship Id="rId12" Type="http://schemas.openxmlformats.org/officeDocument/2006/relationships/image" Target="../media/image32.wmf"/><Relationship Id="rId1" Type="http://schemas.openxmlformats.org/officeDocument/2006/relationships/vmlDrawing" Target="../drawings/vmlDrawing6.vml"/><Relationship Id="rId2" Type="http://schemas.openxmlformats.org/officeDocument/2006/relationships/slideLayout" Target="../slideLayouts/slideLayout6.xml"/><Relationship Id="rId3" Type="http://schemas.openxmlformats.org/officeDocument/2006/relationships/notesSlide" Target="../notesSlides/notesSlide33.xml"/><Relationship Id="rId4" Type="http://schemas.openxmlformats.org/officeDocument/2006/relationships/oleObject" Target="../embeddings/oleObject8.bin"/><Relationship Id="rId5" Type="http://schemas.openxmlformats.org/officeDocument/2006/relationships/image" Target="../media/image28.wmf"/><Relationship Id="rId6" Type="http://schemas.openxmlformats.org/officeDocument/2006/relationships/oleObject" Target="../embeddings/oleObject9.bin"/><Relationship Id="rId7" Type="http://schemas.openxmlformats.org/officeDocument/2006/relationships/image" Target="../media/image29.wmf"/><Relationship Id="rId8" Type="http://schemas.openxmlformats.org/officeDocument/2006/relationships/oleObject" Target="../embeddings/oleObject10.bin"/><Relationship Id="rId9" Type="http://schemas.openxmlformats.org/officeDocument/2006/relationships/image" Target="../media/image30.wmf"/><Relationship Id="rId10" Type="http://schemas.openxmlformats.org/officeDocument/2006/relationships/oleObject" Target="../embeddings/oleObject11.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gi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www.nbb.cornell.edu/neurobio/linster/BioNB420/hebb.pdf"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ctrTitle"/>
          </p:nvPr>
        </p:nvSpPr>
        <p:spPr>
          <a:xfrm>
            <a:off x="685800" y="2286000"/>
            <a:ext cx="7772400" cy="1143000"/>
          </a:xfrm>
        </p:spPr>
        <p:txBody>
          <a:bodyPr/>
          <a:lstStyle/>
          <a:p>
            <a:r>
              <a:rPr lang="it-IT" b="1" dirty="0" err="1">
                <a:effectLst/>
              </a:rPr>
              <a:t>Foundations</a:t>
            </a:r>
            <a:r>
              <a:rPr lang="it-IT" b="1" dirty="0">
                <a:effectLst/>
              </a:rPr>
              <a:t> of </a:t>
            </a:r>
            <a:r>
              <a:rPr lang="it-IT" b="1" dirty="0" err="1">
                <a:effectLst/>
              </a:rPr>
              <a:t>Complex</a:t>
            </a:r>
            <a:r>
              <a:rPr lang="it-IT" b="1" dirty="0">
                <a:effectLst/>
              </a:rPr>
              <a:t> Software </a:t>
            </a:r>
            <a:r>
              <a:rPr lang="it-IT" b="1" dirty="0" err="1">
                <a:effectLst/>
              </a:rPr>
              <a:t>Architectures</a:t>
            </a:r>
            <a:r>
              <a:rPr lang="it-IT" b="1" dirty="0">
                <a:effectLst/>
              </a:rPr>
              <a:t> and </a:t>
            </a:r>
            <a:r>
              <a:rPr lang="it-IT" b="1" dirty="0" err="1">
                <a:effectLst/>
              </a:rPr>
              <a:t>Styles</a:t>
            </a:r>
            <a:endParaRPr lang="en-US" dirty="0">
              <a:effectLst/>
            </a:endParaRPr>
          </a:p>
        </p:txBody>
      </p:sp>
      <p:sp>
        <p:nvSpPr>
          <p:cNvPr id="87043" name="Rectangle 3"/>
          <p:cNvSpPr>
            <a:spLocks noGrp="1" noChangeArrowheads="1"/>
          </p:cNvSpPr>
          <p:nvPr>
            <p:ph type="subTitle" idx="1"/>
          </p:nvPr>
        </p:nvSpPr>
        <p:spPr>
          <a:xfrm>
            <a:off x="1371600" y="3429000"/>
            <a:ext cx="6429552" cy="1080370"/>
          </a:xfrm>
        </p:spPr>
        <p:txBody>
          <a:bodyPr/>
          <a:lstStyle/>
          <a:p>
            <a:pPr eaLnBrk="1" hangingPunct="1">
              <a:buFont typeface="Wingdings" charset="0"/>
              <a:buNone/>
              <a:defRPr/>
            </a:pPr>
            <a:r>
              <a:rPr lang="it-IT" b="1" dirty="0" err="1" smtClean="0">
                <a:effectLst>
                  <a:outerShdw blurRad="38100" dist="38100" dir="2700000" algn="tl">
                    <a:srgbClr val="DDDDDD"/>
                  </a:outerShdw>
                </a:effectLst>
              </a:rPr>
              <a:t>Damian</a:t>
            </a:r>
            <a:r>
              <a:rPr lang="it-IT" b="1" dirty="0" smtClean="0">
                <a:effectLst>
                  <a:outerShdw blurRad="38100" dist="38100" dir="2700000" algn="tl">
                    <a:srgbClr val="DDDDDD"/>
                  </a:outerShdw>
                </a:effectLst>
              </a:rPr>
              <a:t> A. Tamburri, </a:t>
            </a:r>
            <a:r>
              <a:rPr lang="it-IT" b="1" dirty="0" err="1" smtClean="0">
                <a:effectLst>
                  <a:outerShdw blurRad="38100" dist="38100" dir="2700000" algn="tl">
                    <a:srgbClr val="DDDDDD"/>
                  </a:outerShdw>
                </a:effectLst>
              </a:rPr>
              <a:t>Ph.D</a:t>
            </a:r>
            <a:r>
              <a:rPr lang="it-IT" b="1" dirty="0" smtClean="0">
                <a:effectLst>
                  <a:outerShdw blurRad="38100" dist="38100" dir="2700000" algn="tl">
                    <a:srgbClr val="DDDDDD"/>
                  </a:outerShdw>
                </a:effectLst>
              </a:rPr>
              <a:t>.</a:t>
            </a:r>
          </a:p>
          <a:p>
            <a:pPr eaLnBrk="1" hangingPunct="1">
              <a:buFont typeface="Wingdings" charset="0"/>
              <a:buNone/>
              <a:defRPr/>
            </a:pPr>
            <a:r>
              <a:rPr lang="it-IT" dirty="0" smtClean="0">
                <a:effectLst>
                  <a:outerShdw blurRad="38100" dist="38100" dir="2700000" algn="tl">
                    <a:srgbClr val="DDDDDD"/>
                  </a:outerShdw>
                </a:effectLst>
              </a:rPr>
              <a:t>damianandrew.tamburri@polimi.it</a:t>
            </a:r>
          </a:p>
          <a:p>
            <a:pPr eaLnBrk="1" hangingPunct="1">
              <a:buFont typeface="Wingdings" charset="0"/>
              <a:buNone/>
              <a:defRPr/>
            </a:pPr>
            <a:r>
              <a:rPr lang="it-IT" dirty="0" err="1" smtClean="0">
                <a:effectLst>
                  <a:outerShdw blurRad="38100" dist="38100" dir="2700000" algn="tl">
                    <a:srgbClr val="DDDDDD"/>
                  </a:outerShdw>
                </a:effectLst>
              </a:rPr>
              <a:t>dtamburri@acm.org</a:t>
            </a:r>
            <a:endParaRPr lang="it-IT" dirty="0">
              <a:effectLst>
                <a:outerShdw blurRad="38100" dist="38100" dir="2700000" algn="tl">
                  <a:srgbClr val="DDDDDD"/>
                </a:outerShdw>
              </a:effectLst>
            </a:endParaRPr>
          </a:p>
        </p:txBody>
      </p:sp>
      <p:sp>
        <p:nvSpPr>
          <p:cNvPr id="5" name="Slide Number Placeholder 5"/>
          <p:cNvSpPr>
            <a:spLocks noGrp="1"/>
          </p:cNvSpPr>
          <p:nvPr>
            <p:ph type="sldNum" sz="quarter" idx="4294967295"/>
          </p:nvPr>
        </p:nvSpPr>
        <p:spPr>
          <a:xfrm>
            <a:off x="7239000" y="6248400"/>
            <a:ext cx="1905000" cy="457200"/>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fld id="{FA4BE2DA-B363-A44D-B5F7-91349095515A}" type="slidenum">
              <a:rPr lang="it-IT" altLang="en-US" sz="1200" smtClean="0">
                <a:solidFill>
                  <a:srgbClr val="003366"/>
                </a:solidFill>
                <a:latin typeface="Trebuchet MS" charset="0"/>
              </a:rPr>
              <a:pPr>
                <a:defRPr/>
              </a:pPr>
              <a:t>1</a:t>
            </a:fld>
            <a:endParaRPr lang="it-IT" altLang="en-US" sz="1200" smtClean="0">
              <a:solidFill>
                <a:srgbClr val="003366"/>
              </a:solidFill>
              <a:latin typeface="Trebuchet MS"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smtClean="0">
                <a:latin typeface="Verdana" charset="0"/>
              </a:rPr>
              <a:t>Commonly-Used Viewpoints (cont</a:t>
            </a:r>
            <a:r>
              <a:rPr lang="ja-JP" altLang="en-US" smtClean="0">
                <a:latin typeface="Verdana" charset="0"/>
              </a:rPr>
              <a:t>’</a:t>
            </a:r>
            <a:r>
              <a:rPr lang="en-US" smtClean="0">
                <a:latin typeface="Verdana" charset="0"/>
              </a:rPr>
              <a:t>d)</a:t>
            </a:r>
          </a:p>
        </p:txBody>
      </p:sp>
      <p:sp>
        <p:nvSpPr>
          <p:cNvPr id="38915" name="Rectangle 3"/>
          <p:cNvSpPr>
            <a:spLocks noGrp="1" noChangeArrowheads="1"/>
          </p:cNvSpPr>
          <p:nvPr>
            <p:ph idx="1"/>
          </p:nvPr>
        </p:nvSpPr>
        <p:spPr>
          <a:xfrm>
            <a:off x="685800" y="1905000"/>
            <a:ext cx="7772400" cy="4114800"/>
          </a:xfrm>
        </p:spPr>
        <p:txBody>
          <a:bodyPr/>
          <a:lstStyle/>
          <a:p>
            <a:pPr eaLnBrk="1" hangingPunct="1">
              <a:defRPr/>
            </a:pPr>
            <a:r>
              <a:rPr lang="en-US">
                <a:latin typeface="Tahoma" charset="0"/>
              </a:rPr>
              <a:t>Concurrency Viewpoints</a:t>
            </a:r>
          </a:p>
          <a:p>
            <a:pPr lvl="1" eaLnBrk="1" hangingPunct="1">
              <a:defRPr/>
            </a:pPr>
            <a:r>
              <a:rPr lang="en-US">
                <a:latin typeface="Tahoma" charset="0"/>
              </a:rPr>
              <a:t>Capture how concurrency and threading will be managed in a system.</a:t>
            </a:r>
          </a:p>
          <a:p>
            <a:pPr eaLnBrk="1" hangingPunct="1">
              <a:defRPr/>
            </a:pPr>
            <a:r>
              <a:rPr lang="en-US">
                <a:latin typeface="Tahoma" charset="0"/>
              </a:rPr>
              <a:t>Behavioral Viewpoints</a:t>
            </a:r>
          </a:p>
          <a:p>
            <a:pPr lvl="1" eaLnBrk="1" hangingPunct="1">
              <a:defRPr/>
            </a:pPr>
            <a:r>
              <a:rPr lang="en-US">
                <a:latin typeface="Tahoma" charset="0"/>
              </a:rPr>
              <a:t>Capture the expected behavior of (parts of) a system.</a:t>
            </a:r>
          </a:p>
          <a:p>
            <a:pPr eaLnBrk="1" hangingPunct="1">
              <a:defRPr/>
            </a:pPr>
            <a:endParaRPr lang="en-US">
              <a:latin typeface="Tahoma" charset="0"/>
            </a:endParaRPr>
          </a:p>
        </p:txBody>
      </p:sp>
      <p:sp>
        <p:nvSpPr>
          <p:cNvPr id="38916" name="Slide Number Placeholder 4"/>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fld id="{9B4D12C9-3F97-7347-9B4A-3ABB873C6B8D}" type="slidenum">
              <a:rPr lang="en-US" sz="1200">
                <a:latin typeface="Arial Black" charset="0"/>
              </a:rPr>
              <a:pPr>
                <a:defRPr/>
              </a:pPr>
              <a:t>10</a:t>
            </a:fld>
            <a:endParaRPr lang="en-US" sz="1200">
              <a:latin typeface="Arial Black" charset="0"/>
            </a:endParaRPr>
          </a:p>
        </p:txBody>
      </p:sp>
    </p:spTree>
    <p:extLst>
      <p:ext uri="{BB962C8B-B14F-4D97-AF65-F5344CB8AC3E}">
        <p14:creationId xmlns:p14="http://schemas.microsoft.com/office/powerpoint/2010/main" val="37686713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focus on the top-most goal(s)</a:t>
            </a:r>
            <a:endParaRPr lang="en-US" dirty="0"/>
          </a:p>
        </p:txBody>
      </p:sp>
      <p:sp>
        <p:nvSpPr>
          <p:cNvPr id="3" name="Content Placeholder 2"/>
          <p:cNvSpPr>
            <a:spLocks noGrp="1"/>
          </p:cNvSpPr>
          <p:nvPr>
            <p:ph idx="1"/>
          </p:nvPr>
        </p:nvSpPr>
        <p:spPr/>
        <p:txBody>
          <a:bodyPr/>
          <a:lstStyle/>
          <a:p>
            <a:r>
              <a:rPr lang="en-US" sz="2000" dirty="0" smtClean="0">
                <a:solidFill>
                  <a:schemeClr val="bg1">
                    <a:lumMod val="85000"/>
                  </a:schemeClr>
                </a:solidFill>
              </a:rPr>
              <a:t>“An </a:t>
            </a:r>
            <a:r>
              <a:rPr lang="en-US" sz="2000" dirty="0">
                <a:solidFill>
                  <a:schemeClr val="bg1">
                    <a:lumMod val="85000"/>
                  </a:schemeClr>
                </a:solidFill>
              </a:rPr>
              <a:t>ANN is a structure consisting of interconnected nodes that communicate with one another. The structure and its functionality are inspired by neural networks found in a biological </a:t>
            </a:r>
            <a:r>
              <a:rPr lang="en-US" sz="2000" dirty="0" smtClean="0">
                <a:solidFill>
                  <a:schemeClr val="bg1">
                    <a:lumMod val="85000"/>
                  </a:schemeClr>
                </a:solidFill>
              </a:rPr>
              <a:t>brain. </a:t>
            </a:r>
            <a:r>
              <a:rPr lang="en-US" sz="2000" dirty="0" err="1" smtClean="0">
                <a:solidFill>
                  <a:schemeClr val="bg1">
                    <a:lumMod val="85000"/>
                  </a:schemeClr>
                </a:solidFill>
              </a:rPr>
              <a:t>Hebbian</a:t>
            </a:r>
            <a:r>
              <a:rPr lang="en-US" sz="2000" dirty="0" smtClean="0">
                <a:solidFill>
                  <a:schemeClr val="bg1">
                    <a:lumMod val="85000"/>
                  </a:schemeClr>
                </a:solidFill>
              </a:rPr>
              <a:t> Theory explains [...] Similarly</a:t>
            </a:r>
            <a:r>
              <a:rPr lang="en-US" sz="2000" dirty="0">
                <a:solidFill>
                  <a:schemeClr val="bg1">
                    <a:lumMod val="85000"/>
                  </a:schemeClr>
                </a:solidFill>
              </a:rPr>
              <a:t>, a typical ANN </a:t>
            </a:r>
            <a:r>
              <a:rPr lang="en-US" sz="2000" dirty="0" smtClean="0">
                <a:solidFill>
                  <a:schemeClr val="bg1">
                    <a:lumMod val="85000"/>
                  </a:schemeClr>
                </a:solidFill>
              </a:rPr>
              <a:t>has </a:t>
            </a:r>
            <a:r>
              <a:rPr lang="en-US" sz="2000" dirty="0">
                <a:solidFill>
                  <a:schemeClr val="bg1">
                    <a:lumMod val="85000"/>
                  </a:schemeClr>
                </a:solidFill>
              </a:rPr>
              <a:t>connections between nodes that have a weight which is updated as the network learns. The nodes </a:t>
            </a:r>
            <a:r>
              <a:rPr lang="en-US" sz="2000" dirty="0" smtClean="0">
                <a:solidFill>
                  <a:schemeClr val="bg1">
                    <a:lumMod val="85000"/>
                  </a:schemeClr>
                </a:solidFill>
              </a:rPr>
              <a:t>labeled </a:t>
            </a:r>
            <a:r>
              <a:rPr lang="en-US" sz="2000" dirty="0">
                <a:solidFill>
                  <a:schemeClr val="bg1">
                    <a:lumMod val="85000"/>
                  </a:schemeClr>
                </a:solidFill>
              </a:rPr>
              <a:t>"+1" are called </a:t>
            </a:r>
            <a:r>
              <a:rPr lang="en-US" sz="2000" i="1" dirty="0">
                <a:solidFill>
                  <a:schemeClr val="bg1">
                    <a:lumMod val="85000"/>
                  </a:schemeClr>
                </a:solidFill>
              </a:rPr>
              <a:t>biases</a:t>
            </a:r>
            <a:r>
              <a:rPr lang="en-US" sz="2000" dirty="0">
                <a:solidFill>
                  <a:schemeClr val="bg1">
                    <a:lumMod val="85000"/>
                  </a:schemeClr>
                </a:solidFill>
              </a:rPr>
              <a:t>. The leftmost blue column of nodes are </a:t>
            </a:r>
            <a:r>
              <a:rPr lang="en-US" sz="2000" i="1" dirty="0">
                <a:solidFill>
                  <a:schemeClr val="bg1">
                    <a:lumMod val="85000"/>
                  </a:schemeClr>
                </a:solidFill>
              </a:rPr>
              <a:t>input nodes</a:t>
            </a:r>
            <a:r>
              <a:rPr lang="en-US" sz="2000" dirty="0">
                <a:solidFill>
                  <a:schemeClr val="bg1">
                    <a:lumMod val="85000"/>
                  </a:schemeClr>
                </a:solidFill>
              </a:rPr>
              <a:t>, the middle column contains </a:t>
            </a:r>
            <a:r>
              <a:rPr lang="en-US" sz="2000" i="1" dirty="0">
                <a:solidFill>
                  <a:schemeClr val="bg1">
                    <a:lumMod val="85000"/>
                  </a:schemeClr>
                </a:solidFill>
              </a:rPr>
              <a:t>hidden nodes</a:t>
            </a:r>
            <a:r>
              <a:rPr lang="en-US" sz="2000" dirty="0">
                <a:solidFill>
                  <a:schemeClr val="bg1">
                    <a:lumMod val="85000"/>
                  </a:schemeClr>
                </a:solidFill>
              </a:rPr>
              <a:t>, and the rightmost column contains </a:t>
            </a:r>
            <a:r>
              <a:rPr lang="en-US" sz="2000" i="1" dirty="0">
                <a:solidFill>
                  <a:schemeClr val="bg1">
                    <a:lumMod val="85000"/>
                  </a:schemeClr>
                </a:solidFill>
              </a:rPr>
              <a:t>output nodes</a:t>
            </a:r>
            <a:r>
              <a:rPr lang="en-US" sz="2000" dirty="0">
                <a:solidFill>
                  <a:schemeClr val="bg1">
                    <a:lumMod val="85000"/>
                  </a:schemeClr>
                </a:solidFill>
              </a:rPr>
              <a:t>. There may be many columns of hidden nodes, known as </a:t>
            </a:r>
            <a:r>
              <a:rPr lang="en-US" sz="2000" i="1" dirty="0">
                <a:solidFill>
                  <a:schemeClr val="bg1">
                    <a:lumMod val="85000"/>
                  </a:schemeClr>
                </a:solidFill>
              </a:rPr>
              <a:t>hidden </a:t>
            </a:r>
            <a:r>
              <a:rPr lang="en-US" sz="2000" i="1" dirty="0" smtClean="0">
                <a:solidFill>
                  <a:schemeClr val="bg1">
                    <a:lumMod val="85000"/>
                  </a:schemeClr>
                </a:solidFill>
              </a:rPr>
              <a:t>layers..</a:t>
            </a:r>
            <a:r>
              <a:rPr lang="en-US" sz="2000" dirty="0" smtClean="0">
                <a:solidFill>
                  <a:schemeClr val="bg1">
                    <a:lumMod val="85000"/>
                  </a:schemeClr>
                </a:solidFill>
              </a:rPr>
              <a:t>.”</a:t>
            </a:r>
            <a:endParaRPr lang="en-US" sz="2000" dirty="0">
              <a:solidFill>
                <a:schemeClr val="bg1">
                  <a:lumMod val="85000"/>
                </a:schemeClr>
              </a:solidFill>
            </a:endParaRP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100</a:t>
            </a:fld>
            <a:r>
              <a:rPr lang="it-IT" smtClean="0"/>
              <a:t> -</a:t>
            </a:r>
            <a:endParaRPr lang="en-US"/>
          </a:p>
        </p:txBody>
      </p:sp>
      <p:sp>
        <p:nvSpPr>
          <p:cNvPr id="6" name="TextBox 5"/>
          <p:cNvSpPr txBox="1"/>
          <p:nvPr/>
        </p:nvSpPr>
        <p:spPr>
          <a:xfrm>
            <a:off x="1936750" y="4466015"/>
            <a:ext cx="5899722" cy="1569660"/>
          </a:xfrm>
          <a:prstGeom prst="rect">
            <a:avLst/>
          </a:prstGeom>
          <a:noFill/>
        </p:spPr>
        <p:txBody>
          <a:bodyPr wrap="none" rtlCol="0">
            <a:spAutoFit/>
          </a:bodyPr>
          <a:lstStyle/>
          <a:p>
            <a:r>
              <a:rPr lang="en-US" dirty="0" smtClean="0"/>
              <a:t>Goal: devise a </a:t>
            </a:r>
            <a:r>
              <a:rPr lang="en-US" b="1" dirty="0" smtClean="0">
                <a:solidFill>
                  <a:srgbClr val="FF0000"/>
                </a:solidFill>
              </a:rPr>
              <a:t>system</a:t>
            </a:r>
            <a:r>
              <a:rPr lang="en-US" dirty="0" smtClean="0">
                <a:solidFill>
                  <a:srgbClr val="FF0000"/>
                </a:solidFill>
              </a:rPr>
              <a:t> </a:t>
            </a:r>
            <a:r>
              <a:rPr lang="en-US" dirty="0" smtClean="0"/>
              <a:t>to support ANNs:</a:t>
            </a:r>
          </a:p>
          <a:p>
            <a:r>
              <a:rPr lang="en-US" dirty="0" smtClean="0">
                <a:sym typeface="Wingdings"/>
              </a:rPr>
              <a:t>	 </a:t>
            </a:r>
            <a:r>
              <a:rPr lang="en-US" b="1" dirty="0" smtClean="0">
                <a:solidFill>
                  <a:srgbClr val="FF0000"/>
                </a:solidFill>
              </a:rPr>
              <a:t>draw</a:t>
            </a:r>
            <a:r>
              <a:rPr lang="en-US" dirty="0" smtClean="0"/>
              <a:t> </a:t>
            </a:r>
            <a:r>
              <a:rPr lang="en-US" dirty="0"/>
              <a:t>a single </a:t>
            </a:r>
            <a:r>
              <a:rPr lang="en-US" dirty="0" smtClean="0"/>
              <a:t>digit;</a:t>
            </a:r>
          </a:p>
          <a:p>
            <a:r>
              <a:rPr lang="en-US" dirty="0" smtClean="0">
                <a:sym typeface="Wingdings"/>
              </a:rPr>
              <a:t>	 </a:t>
            </a:r>
            <a:r>
              <a:rPr lang="en-US" dirty="0" smtClean="0"/>
              <a:t>OCR </a:t>
            </a:r>
            <a:r>
              <a:rPr lang="en-US" b="1" dirty="0" smtClean="0">
                <a:solidFill>
                  <a:srgbClr val="FF0000"/>
                </a:solidFill>
              </a:rPr>
              <a:t>training</a:t>
            </a:r>
            <a:r>
              <a:rPr lang="en-US" dirty="0" smtClean="0">
                <a:solidFill>
                  <a:srgbClr val="FF0000"/>
                </a:solidFill>
              </a:rPr>
              <a:t> </a:t>
            </a:r>
            <a:r>
              <a:rPr lang="en-US" dirty="0" smtClean="0"/>
              <a:t>with digit;</a:t>
            </a:r>
          </a:p>
          <a:p>
            <a:r>
              <a:rPr lang="en-US" dirty="0" smtClean="0">
                <a:sym typeface="Wingdings"/>
              </a:rPr>
              <a:t>	 </a:t>
            </a:r>
            <a:r>
              <a:rPr lang="en-US" b="1" dirty="0" smtClean="0">
                <a:solidFill>
                  <a:srgbClr val="FF0000"/>
                </a:solidFill>
              </a:rPr>
              <a:t>request</a:t>
            </a:r>
            <a:r>
              <a:rPr lang="en-US" dirty="0" smtClean="0">
                <a:solidFill>
                  <a:srgbClr val="FF0000"/>
                </a:solidFill>
              </a:rPr>
              <a:t> </a:t>
            </a:r>
            <a:r>
              <a:rPr lang="en-US" dirty="0" smtClean="0"/>
              <a:t>the </a:t>
            </a:r>
            <a:r>
              <a:rPr lang="en-US" dirty="0"/>
              <a:t>system </a:t>
            </a:r>
            <a:r>
              <a:rPr lang="en-US" dirty="0" smtClean="0"/>
              <a:t>for a prediction;</a:t>
            </a:r>
            <a:endParaRPr lang="en-US" dirty="0"/>
          </a:p>
        </p:txBody>
      </p:sp>
    </p:spTree>
    <p:extLst>
      <p:ext uri="{BB962C8B-B14F-4D97-AF65-F5344CB8AC3E}">
        <p14:creationId xmlns:p14="http://schemas.microsoft.com/office/powerpoint/2010/main" val="4225086453"/>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focus on the top-most goal(s)</a:t>
            </a:r>
            <a:endParaRPr lang="en-US" dirty="0"/>
          </a:p>
        </p:txBody>
      </p:sp>
      <p:sp>
        <p:nvSpPr>
          <p:cNvPr id="3" name="Content Placeholder 2"/>
          <p:cNvSpPr>
            <a:spLocks noGrp="1"/>
          </p:cNvSpPr>
          <p:nvPr>
            <p:ph idx="1"/>
          </p:nvPr>
        </p:nvSpPr>
        <p:spPr/>
        <p:txBody>
          <a:bodyPr/>
          <a:lstStyle/>
          <a:p>
            <a:r>
              <a:rPr lang="en-US" sz="2000" dirty="0" smtClean="0">
                <a:solidFill>
                  <a:schemeClr val="tx1"/>
                </a:solidFill>
              </a:rPr>
              <a:t>So... We need:</a:t>
            </a:r>
          </a:p>
          <a:p>
            <a:pPr lvl="1"/>
            <a:r>
              <a:rPr lang="en-US" sz="1800" dirty="0" smtClean="0">
                <a:solidFill>
                  <a:schemeClr val="tx1"/>
                </a:solidFill>
              </a:rPr>
              <a:t>ANN system;</a:t>
            </a:r>
          </a:p>
          <a:p>
            <a:pPr lvl="1"/>
            <a:r>
              <a:rPr lang="en-US" sz="1800" dirty="0" smtClean="0">
                <a:solidFill>
                  <a:schemeClr val="tx1"/>
                </a:solidFill>
              </a:rPr>
              <a:t>An interface with that system;</a:t>
            </a:r>
          </a:p>
          <a:p>
            <a:pPr lvl="1"/>
            <a:r>
              <a:rPr lang="en-US" sz="1800" dirty="0" smtClean="0">
                <a:solidFill>
                  <a:schemeClr val="tx1"/>
                </a:solidFill>
              </a:rPr>
              <a:t>ANN Design logic;</a:t>
            </a:r>
          </a:p>
          <a:p>
            <a:pPr lvl="1"/>
            <a:r>
              <a:rPr lang="en-US" sz="1800" dirty="0" smtClean="0">
                <a:solidFill>
                  <a:schemeClr val="tx1"/>
                </a:solidFill>
              </a:rPr>
              <a:t>ANN Training logic;</a:t>
            </a:r>
            <a:endParaRPr lang="en-US" sz="1800" dirty="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101</a:t>
            </a:fld>
            <a:r>
              <a:rPr lang="it-IT" smtClean="0"/>
              <a:t> -</a:t>
            </a:r>
            <a:endParaRPr lang="en-US"/>
          </a:p>
        </p:txBody>
      </p:sp>
      <p:sp>
        <p:nvSpPr>
          <p:cNvPr id="6" name="TextBox 5"/>
          <p:cNvSpPr txBox="1"/>
          <p:nvPr/>
        </p:nvSpPr>
        <p:spPr>
          <a:xfrm>
            <a:off x="1936750" y="4466015"/>
            <a:ext cx="5899722" cy="1569660"/>
          </a:xfrm>
          <a:prstGeom prst="rect">
            <a:avLst/>
          </a:prstGeom>
          <a:noFill/>
        </p:spPr>
        <p:txBody>
          <a:bodyPr wrap="none" rtlCol="0">
            <a:spAutoFit/>
          </a:bodyPr>
          <a:lstStyle/>
          <a:p>
            <a:r>
              <a:rPr lang="en-US" dirty="0" smtClean="0"/>
              <a:t>Goal: devise a </a:t>
            </a:r>
            <a:r>
              <a:rPr lang="en-US" b="1" dirty="0" smtClean="0">
                <a:solidFill>
                  <a:srgbClr val="FF0000"/>
                </a:solidFill>
              </a:rPr>
              <a:t>system</a:t>
            </a:r>
            <a:r>
              <a:rPr lang="en-US" dirty="0" smtClean="0">
                <a:solidFill>
                  <a:srgbClr val="FF0000"/>
                </a:solidFill>
              </a:rPr>
              <a:t> </a:t>
            </a:r>
            <a:r>
              <a:rPr lang="en-US" dirty="0" smtClean="0"/>
              <a:t>to support ANNs:</a:t>
            </a:r>
          </a:p>
          <a:p>
            <a:r>
              <a:rPr lang="en-US" dirty="0" smtClean="0">
                <a:sym typeface="Wingdings"/>
              </a:rPr>
              <a:t>	 </a:t>
            </a:r>
            <a:r>
              <a:rPr lang="en-US" b="1" dirty="0" smtClean="0">
                <a:solidFill>
                  <a:srgbClr val="FF0000"/>
                </a:solidFill>
              </a:rPr>
              <a:t>draw</a:t>
            </a:r>
            <a:r>
              <a:rPr lang="en-US" dirty="0" smtClean="0"/>
              <a:t> </a:t>
            </a:r>
            <a:r>
              <a:rPr lang="en-US" dirty="0"/>
              <a:t>a single </a:t>
            </a:r>
            <a:r>
              <a:rPr lang="en-US" dirty="0" smtClean="0"/>
              <a:t>digit;</a:t>
            </a:r>
          </a:p>
          <a:p>
            <a:r>
              <a:rPr lang="en-US" dirty="0" smtClean="0">
                <a:sym typeface="Wingdings"/>
              </a:rPr>
              <a:t>	 </a:t>
            </a:r>
            <a:r>
              <a:rPr lang="en-US" dirty="0" smtClean="0"/>
              <a:t>OCR </a:t>
            </a:r>
            <a:r>
              <a:rPr lang="en-US" b="1" dirty="0" smtClean="0">
                <a:solidFill>
                  <a:srgbClr val="FF0000"/>
                </a:solidFill>
              </a:rPr>
              <a:t>training</a:t>
            </a:r>
            <a:r>
              <a:rPr lang="en-US" dirty="0" smtClean="0">
                <a:solidFill>
                  <a:srgbClr val="FF0000"/>
                </a:solidFill>
              </a:rPr>
              <a:t> </a:t>
            </a:r>
            <a:r>
              <a:rPr lang="en-US" dirty="0" smtClean="0"/>
              <a:t>with digit;</a:t>
            </a:r>
          </a:p>
          <a:p>
            <a:r>
              <a:rPr lang="en-US" dirty="0" smtClean="0">
                <a:sym typeface="Wingdings"/>
              </a:rPr>
              <a:t>	 </a:t>
            </a:r>
            <a:r>
              <a:rPr lang="en-US" b="1" dirty="0" smtClean="0">
                <a:solidFill>
                  <a:srgbClr val="FF0000"/>
                </a:solidFill>
              </a:rPr>
              <a:t>request</a:t>
            </a:r>
            <a:r>
              <a:rPr lang="en-US" dirty="0" smtClean="0">
                <a:solidFill>
                  <a:srgbClr val="FF0000"/>
                </a:solidFill>
              </a:rPr>
              <a:t> </a:t>
            </a:r>
            <a:r>
              <a:rPr lang="en-US" dirty="0" smtClean="0"/>
              <a:t>the </a:t>
            </a:r>
            <a:r>
              <a:rPr lang="en-US" dirty="0"/>
              <a:t>system </a:t>
            </a:r>
            <a:r>
              <a:rPr lang="en-US" dirty="0" smtClean="0"/>
              <a:t>for a prediction;</a:t>
            </a:r>
            <a:endParaRPr lang="en-US" dirty="0"/>
          </a:p>
        </p:txBody>
      </p:sp>
    </p:spTree>
    <p:extLst>
      <p:ext uri="{BB962C8B-B14F-4D97-AF65-F5344CB8AC3E}">
        <p14:creationId xmlns:p14="http://schemas.microsoft.com/office/powerpoint/2010/main" val="330021757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focus on the top-most goal(s)</a:t>
            </a:r>
            <a:endParaRPr lang="en-US" dirty="0"/>
          </a:p>
        </p:txBody>
      </p:sp>
      <p:sp>
        <p:nvSpPr>
          <p:cNvPr id="3" name="Content Placeholder 2"/>
          <p:cNvSpPr>
            <a:spLocks noGrp="1"/>
          </p:cNvSpPr>
          <p:nvPr>
            <p:ph idx="1"/>
          </p:nvPr>
        </p:nvSpPr>
        <p:spPr/>
        <p:txBody>
          <a:bodyPr/>
          <a:lstStyle/>
          <a:p>
            <a:r>
              <a:rPr lang="en-US" sz="2000" dirty="0" smtClean="0">
                <a:solidFill>
                  <a:schemeClr val="bg1">
                    <a:lumMod val="85000"/>
                  </a:schemeClr>
                </a:solidFill>
              </a:rPr>
              <a:t>So... We need:</a:t>
            </a:r>
          </a:p>
          <a:p>
            <a:pPr lvl="1"/>
            <a:r>
              <a:rPr lang="en-US" sz="1800" b="1" dirty="0" smtClean="0">
                <a:solidFill>
                  <a:schemeClr val="tx1"/>
                </a:solidFill>
              </a:rPr>
              <a:t>ANN system;</a:t>
            </a:r>
          </a:p>
          <a:p>
            <a:pPr lvl="1"/>
            <a:r>
              <a:rPr lang="en-US" sz="1800" dirty="0" smtClean="0">
                <a:solidFill>
                  <a:schemeClr val="tx1"/>
                </a:solidFill>
              </a:rPr>
              <a:t>ANN interface;</a:t>
            </a:r>
          </a:p>
          <a:p>
            <a:pPr lvl="1"/>
            <a:r>
              <a:rPr lang="en-US" sz="1800" dirty="0" smtClean="0">
                <a:solidFill>
                  <a:schemeClr val="tx1"/>
                </a:solidFill>
              </a:rPr>
              <a:t>ANN Design logic;</a:t>
            </a:r>
          </a:p>
          <a:p>
            <a:pPr lvl="1"/>
            <a:r>
              <a:rPr lang="en-US" sz="1800" dirty="0" smtClean="0">
                <a:solidFill>
                  <a:schemeClr val="tx1"/>
                </a:solidFill>
              </a:rPr>
              <a:t>ANN Training logic;</a:t>
            </a:r>
            <a:endParaRPr lang="en-US" sz="1800" dirty="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102</a:t>
            </a:fld>
            <a:r>
              <a:rPr lang="it-IT" smtClean="0"/>
              <a:t> -</a:t>
            </a:r>
            <a:endParaRPr lang="en-US"/>
          </a:p>
        </p:txBody>
      </p:sp>
      <p:pic>
        <p:nvPicPr>
          <p:cNvPr id="7" name="Picture 6" descr="Screen Shot 2016-10-27 at 12.49.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550" y="1524000"/>
            <a:ext cx="5546449" cy="2809875"/>
          </a:xfrm>
          <a:prstGeom prst="rect">
            <a:avLst/>
          </a:prstGeom>
        </p:spPr>
      </p:pic>
      <p:sp>
        <p:nvSpPr>
          <p:cNvPr id="9" name="Rectangle 8"/>
          <p:cNvSpPr/>
          <p:nvPr/>
        </p:nvSpPr>
        <p:spPr bwMode="auto">
          <a:xfrm>
            <a:off x="6597594" y="2811090"/>
            <a:ext cx="533627" cy="244202"/>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0" name="TextBox 9"/>
          <p:cNvSpPr txBox="1"/>
          <p:nvPr/>
        </p:nvSpPr>
        <p:spPr>
          <a:xfrm>
            <a:off x="6479967" y="2794573"/>
            <a:ext cx="800219" cy="276999"/>
          </a:xfrm>
          <a:prstGeom prst="rect">
            <a:avLst/>
          </a:prstGeom>
          <a:noFill/>
        </p:spPr>
        <p:txBody>
          <a:bodyPr wrap="none" rtlCol="0">
            <a:spAutoFit/>
          </a:bodyPr>
          <a:lstStyle/>
          <a:p>
            <a:r>
              <a:rPr lang="en-US" sz="1200" b="1" dirty="0" smtClean="0">
                <a:solidFill>
                  <a:schemeClr val="tx1">
                    <a:lumMod val="50000"/>
                    <a:lumOff val="50000"/>
                  </a:schemeClr>
                </a:solidFill>
              </a:rPr>
              <a:t>Sys Main</a:t>
            </a:r>
            <a:endParaRPr lang="en-US" sz="1200" b="1" dirty="0">
              <a:solidFill>
                <a:schemeClr val="tx1">
                  <a:lumMod val="50000"/>
                  <a:lumOff val="50000"/>
                </a:schemeClr>
              </a:solidFill>
            </a:endParaRPr>
          </a:p>
        </p:txBody>
      </p:sp>
      <p:sp>
        <p:nvSpPr>
          <p:cNvPr id="11" name="Rectangle 10"/>
          <p:cNvSpPr/>
          <p:nvPr/>
        </p:nvSpPr>
        <p:spPr bwMode="auto">
          <a:xfrm>
            <a:off x="3523442" y="1524000"/>
            <a:ext cx="2415801" cy="2915916"/>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2" name="Rectangle 11"/>
          <p:cNvSpPr/>
          <p:nvPr/>
        </p:nvSpPr>
        <p:spPr bwMode="auto">
          <a:xfrm>
            <a:off x="7280185" y="1597334"/>
            <a:ext cx="1781457" cy="2915916"/>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3" name="Rectangle 12"/>
          <p:cNvSpPr/>
          <p:nvPr/>
        </p:nvSpPr>
        <p:spPr bwMode="auto">
          <a:xfrm>
            <a:off x="5838343" y="1417958"/>
            <a:ext cx="1781457" cy="1055027"/>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4" name="Rectangle 13"/>
          <p:cNvSpPr/>
          <p:nvPr/>
        </p:nvSpPr>
        <p:spPr bwMode="auto">
          <a:xfrm>
            <a:off x="5706865" y="3458223"/>
            <a:ext cx="1781457" cy="1055027"/>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5" name="Rectangle 14"/>
          <p:cNvSpPr/>
          <p:nvPr/>
        </p:nvSpPr>
        <p:spPr bwMode="auto">
          <a:xfrm>
            <a:off x="5557299" y="2930709"/>
            <a:ext cx="517826" cy="45719"/>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Tree>
    <p:extLst>
      <p:ext uri="{BB962C8B-B14F-4D97-AF65-F5344CB8AC3E}">
        <p14:creationId xmlns:p14="http://schemas.microsoft.com/office/powerpoint/2010/main" val="2656630107"/>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focus on the top-most goal(s)</a:t>
            </a:r>
            <a:endParaRPr lang="en-US" dirty="0"/>
          </a:p>
        </p:txBody>
      </p:sp>
      <p:sp>
        <p:nvSpPr>
          <p:cNvPr id="3" name="Content Placeholder 2"/>
          <p:cNvSpPr>
            <a:spLocks noGrp="1"/>
          </p:cNvSpPr>
          <p:nvPr>
            <p:ph idx="1"/>
          </p:nvPr>
        </p:nvSpPr>
        <p:spPr/>
        <p:txBody>
          <a:bodyPr/>
          <a:lstStyle/>
          <a:p>
            <a:r>
              <a:rPr lang="en-US" sz="2000" dirty="0" smtClean="0">
                <a:solidFill>
                  <a:schemeClr val="bg1">
                    <a:lumMod val="85000"/>
                  </a:schemeClr>
                </a:solidFill>
              </a:rPr>
              <a:t>So... We need:</a:t>
            </a:r>
          </a:p>
          <a:p>
            <a:pPr lvl="1"/>
            <a:r>
              <a:rPr lang="en-US" sz="1800" b="1" dirty="0" smtClean="0">
                <a:solidFill>
                  <a:schemeClr val="tx1"/>
                </a:solidFill>
              </a:rPr>
              <a:t>ANN system;</a:t>
            </a:r>
          </a:p>
          <a:p>
            <a:pPr lvl="1"/>
            <a:r>
              <a:rPr lang="en-US" sz="1800" b="1" dirty="0" smtClean="0">
                <a:solidFill>
                  <a:schemeClr val="tx1"/>
                </a:solidFill>
              </a:rPr>
              <a:t>ANN interface;</a:t>
            </a:r>
          </a:p>
          <a:p>
            <a:pPr lvl="1"/>
            <a:r>
              <a:rPr lang="en-US" sz="1800" dirty="0" smtClean="0">
                <a:solidFill>
                  <a:schemeClr val="tx1"/>
                </a:solidFill>
              </a:rPr>
              <a:t>ANN Design logic;</a:t>
            </a:r>
          </a:p>
          <a:p>
            <a:pPr lvl="1"/>
            <a:r>
              <a:rPr lang="en-US" sz="1800" dirty="0" smtClean="0">
                <a:solidFill>
                  <a:schemeClr val="tx1"/>
                </a:solidFill>
              </a:rPr>
              <a:t>ANN Training logic;</a:t>
            </a:r>
            <a:endParaRPr lang="en-US" sz="1800" dirty="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103</a:t>
            </a:fld>
            <a:r>
              <a:rPr lang="it-IT" smtClean="0"/>
              <a:t> -</a:t>
            </a:r>
            <a:endParaRPr lang="en-US"/>
          </a:p>
        </p:txBody>
      </p:sp>
      <p:pic>
        <p:nvPicPr>
          <p:cNvPr id="7" name="Picture 6" descr="Screen Shot 2016-10-27 at 12.49.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550" y="1524000"/>
            <a:ext cx="5546449" cy="2809875"/>
          </a:xfrm>
          <a:prstGeom prst="rect">
            <a:avLst/>
          </a:prstGeom>
        </p:spPr>
      </p:pic>
      <p:sp>
        <p:nvSpPr>
          <p:cNvPr id="9" name="Rectangle 8"/>
          <p:cNvSpPr/>
          <p:nvPr/>
        </p:nvSpPr>
        <p:spPr bwMode="auto">
          <a:xfrm>
            <a:off x="6597594" y="2811090"/>
            <a:ext cx="533627" cy="244202"/>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0" name="TextBox 9"/>
          <p:cNvSpPr txBox="1"/>
          <p:nvPr/>
        </p:nvSpPr>
        <p:spPr>
          <a:xfrm>
            <a:off x="6479967" y="2794573"/>
            <a:ext cx="800219" cy="276999"/>
          </a:xfrm>
          <a:prstGeom prst="rect">
            <a:avLst/>
          </a:prstGeom>
          <a:noFill/>
        </p:spPr>
        <p:txBody>
          <a:bodyPr wrap="none" rtlCol="0">
            <a:spAutoFit/>
          </a:bodyPr>
          <a:lstStyle/>
          <a:p>
            <a:r>
              <a:rPr lang="en-US" sz="1200" b="1" dirty="0" smtClean="0">
                <a:solidFill>
                  <a:schemeClr val="tx1">
                    <a:lumMod val="50000"/>
                    <a:lumOff val="50000"/>
                  </a:schemeClr>
                </a:solidFill>
              </a:rPr>
              <a:t>Sys Main</a:t>
            </a:r>
            <a:endParaRPr lang="en-US" sz="1200" b="1" dirty="0">
              <a:solidFill>
                <a:schemeClr val="tx1">
                  <a:lumMod val="50000"/>
                  <a:lumOff val="50000"/>
                </a:schemeClr>
              </a:solidFill>
            </a:endParaRPr>
          </a:p>
        </p:txBody>
      </p:sp>
      <p:sp>
        <p:nvSpPr>
          <p:cNvPr id="11" name="Rectangle 10"/>
          <p:cNvSpPr/>
          <p:nvPr/>
        </p:nvSpPr>
        <p:spPr bwMode="auto">
          <a:xfrm>
            <a:off x="3523443" y="1524000"/>
            <a:ext cx="1766494" cy="2915916"/>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2" name="Rectangle 11"/>
          <p:cNvSpPr/>
          <p:nvPr/>
        </p:nvSpPr>
        <p:spPr bwMode="auto">
          <a:xfrm>
            <a:off x="7280185" y="1597334"/>
            <a:ext cx="1781457" cy="1197239"/>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3" name="Rectangle 12"/>
          <p:cNvSpPr/>
          <p:nvPr/>
        </p:nvSpPr>
        <p:spPr bwMode="auto">
          <a:xfrm>
            <a:off x="7280185" y="3189101"/>
            <a:ext cx="1781457" cy="1279459"/>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Tree>
    <p:extLst>
      <p:ext uri="{BB962C8B-B14F-4D97-AF65-F5344CB8AC3E}">
        <p14:creationId xmlns:p14="http://schemas.microsoft.com/office/powerpoint/2010/main" val="8330625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focus on the top-most goal(s)</a:t>
            </a:r>
            <a:endParaRPr lang="en-US" dirty="0"/>
          </a:p>
        </p:txBody>
      </p:sp>
      <p:sp>
        <p:nvSpPr>
          <p:cNvPr id="3" name="Content Placeholder 2"/>
          <p:cNvSpPr>
            <a:spLocks noGrp="1"/>
          </p:cNvSpPr>
          <p:nvPr>
            <p:ph idx="1"/>
          </p:nvPr>
        </p:nvSpPr>
        <p:spPr/>
        <p:txBody>
          <a:bodyPr/>
          <a:lstStyle/>
          <a:p>
            <a:r>
              <a:rPr lang="en-US" sz="2000" dirty="0" smtClean="0">
                <a:solidFill>
                  <a:schemeClr val="bg1">
                    <a:lumMod val="85000"/>
                  </a:schemeClr>
                </a:solidFill>
              </a:rPr>
              <a:t>So... We need:</a:t>
            </a:r>
          </a:p>
          <a:p>
            <a:pPr lvl="1"/>
            <a:r>
              <a:rPr lang="en-US" sz="1800" b="1" dirty="0" smtClean="0">
                <a:solidFill>
                  <a:schemeClr val="tx1"/>
                </a:solidFill>
              </a:rPr>
              <a:t>ANN system;</a:t>
            </a:r>
          </a:p>
          <a:p>
            <a:pPr lvl="1"/>
            <a:r>
              <a:rPr lang="en-US" sz="1800" b="1" dirty="0" smtClean="0">
                <a:solidFill>
                  <a:schemeClr val="tx1"/>
                </a:solidFill>
              </a:rPr>
              <a:t>ANN interface;</a:t>
            </a:r>
          </a:p>
          <a:p>
            <a:pPr lvl="1"/>
            <a:r>
              <a:rPr lang="en-US" sz="1800" b="1" dirty="0" smtClean="0">
                <a:solidFill>
                  <a:schemeClr val="tx1"/>
                </a:solidFill>
              </a:rPr>
              <a:t>ANN Design logic;</a:t>
            </a:r>
          </a:p>
          <a:p>
            <a:pPr lvl="1"/>
            <a:r>
              <a:rPr lang="en-US" sz="1800" dirty="0" smtClean="0">
                <a:solidFill>
                  <a:schemeClr val="tx1"/>
                </a:solidFill>
              </a:rPr>
              <a:t>ANN Training logic;</a:t>
            </a:r>
            <a:endParaRPr lang="en-US" sz="1800" dirty="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104</a:t>
            </a:fld>
            <a:r>
              <a:rPr lang="it-IT" smtClean="0"/>
              <a:t> -</a:t>
            </a:r>
            <a:endParaRPr lang="en-US"/>
          </a:p>
        </p:txBody>
      </p:sp>
      <p:pic>
        <p:nvPicPr>
          <p:cNvPr id="7" name="Picture 6" descr="Screen Shot 2016-10-27 at 12.49.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550" y="1524000"/>
            <a:ext cx="5546449" cy="2809875"/>
          </a:xfrm>
          <a:prstGeom prst="rect">
            <a:avLst/>
          </a:prstGeom>
        </p:spPr>
      </p:pic>
      <p:sp>
        <p:nvSpPr>
          <p:cNvPr id="9" name="Rectangle 8"/>
          <p:cNvSpPr/>
          <p:nvPr/>
        </p:nvSpPr>
        <p:spPr bwMode="auto">
          <a:xfrm>
            <a:off x="6597594" y="2811090"/>
            <a:ext cx="533627" cy="244202"/>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0" name="TextBox 9"/>
          <p:cNvSpPr txBox="1"/>
          <p:nvPr/>
        </p:nvSpPr>
        <p:spPr>
          <a:xfrm>
            <a:off x="6479967" y="2794573"/>
            <a:ext cx="800219" cy="276999"/>
          </a:xfrm>
          <a:prstGeom prst="rect">
            <a:avLst/>
          </a:prstGeom>
          <a:noFill/>
        </p:spPr>
        <p:txBody>
          <a:bodyPr wrap="none" rtlCol="0">
            <a:spAutoFit/>
          </a:bodyPr>
          <a:lstStyle/>
          <a:p>
            <a:r>
              <a:rPr lang="en-US" sz="1200" b="1" dirty="0" smtClean="0">
                <a:solidFill>
                  <a:schemeClr val="tx1">
                    <a:lumMod val="50000"/>
                    <a:lumOff val="50000"/>
                  </a:schemeClr>
                </a:solidFill>
              </a:rPr>
              <a:t>Sys Main</a:t>
            </a:r>
            <a:endParaRPr lang="en-US" sz="1200" b="1" dirty="0">
              <a:solidFill>
                <a:schemeClr val="tx1">
                  <a:lumMod val="50000"/>
                  <a:lumOff val="50000"/>
                </a:schemeClr>
              </a:solidFill>
            </a:endParaRPr>
          </a:p>
        </p:txBody>
      </p:sp>
      <p:sp>
        <p:nvSpPr>
          <p:cNvPr id="11" name="Rectangle 10"/>
          <p:cNvSpPr/>
          <p:nvPr/>
        </p:nvSpPr>
        <p:spPr bwMode="auto">
          <a:xfrm>
            <a:off x="3523443" y="1524000"/>
            <a:ext cx="1766494" cy="2915916"/>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2" name="Rectangle 11"/>
          <p:cNvSpPr/>
          <p:nvPr/>
        </p:nvSpPr>
        <p:spPr bwMode="auto">
          <a:xfrm>
            <a:off x="7280185" y="3189102"/>
            <a:ext cx="1781457" cy="1314600"/>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Tree>
    <p:extLst>
      <p:ext uri="{BB962C8B-B14F-4D97-AF65-F5344CB8AC3E}">
        <p14:creationId xmlns:p14="http://schemas.microsoft.com/office/powerpoint/2010/main" val="1068912893"/>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focus on the top-most goal(s)</a:t>
            </a:r>
            <a:endParaRPr lang="en-US" dirty="0"/>
          </a:p>
        </p:txBody>
      </p:sp>
      <p:sp>
        <p:nvSpPr>
          <p:cNvPr id="3" name="Content Placeholder 2"/>
          <p:cNvSpPr>
            <a:spLocks noGrp="1"/>
          </p:cNvSpPr>
          <p:nvPr>
            <p:ph idx="1"/>
          </p:nvPr>
        </p:nvSpPr>
        <p:spPr/>
        <p:txBody>
          <a:bodyPr/>
          <a:lstStyle/>
          <a:p>
            <a:r>
              <a:rPr lang="en-US" sz="2000" dirty="0" smtClean="0">
                <a:solidFill>
                  <a:schemeClr val="bg1">
                    <a:lumMod val="85000"/>
                  </a:schemeClr>
                </a:solidFill>
              </a:rPr>
              <a:t>So... We need:</a:t>
            </a:r>
          </a:p>
          <a:p>
            <a:pPr lvl="1"/>
            <a:r>
              <a:rPr lang="en-US" sz="1800" b="1" dirty="0" smtClean="0">
                <a:solidFill>
                  <a:schemeClr val="tx1"/>
                </a:solidFill>
              </a:rPr>
              <a:t>ANN system;</a:t>
            </a:r>
          </a:p>
          <a:p>
            <a:pPr lvl="1"/>
            <a:r>
              <a:rPr lang="en-US" sz="1800" b="1" dirty="0" smtClean="0">
                <a:solidFill>
                  <a:schemeClr val="tx1"/>
                </a:solidFill>
              </a:rPr>
              <a:t>ANN interface;</a:t>
            </a:r>
          </a:p>
          <a:p>
            <a:pPr lvl="1"/>
            <a:r>
              <a:rPr lang="en-US" sz="1800" b="1" dirty="0" smtClean="0">
                <a:solidFill>
                  <a:schemeClr val="tx1"/>
                </a:solidFill>
              </a:rPr>
              <a:t>ANN Design logic;</a:t>
            </a:r>
          </a:p>
          <a:p>
            <a:pPr lvl="1"/>
            <a:r>
              <a:rPr lang="en-US" sz="1800" b="1" dirty="0" smtClean="0">
                <a:solidFill>
                  <a:schemeClr val="tx1"/>
                </a:solidFill>
              </a:rPr>
              <a:t>ANN Training logic;</a:t>
            </a:r>
            <a:endParaRPr lang="en-US" sz="1800" b="1" dirty="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105</a:t>
            </a:fld>
            <a:r>
              <a:rPr lang="it-IT" smtClean="0"/>
              <a:t> -</a:t>
            </a:r>
            <a:endParaRPr lang="en-US"/>
          </a:p>
        </p:txBody>
      </p:sp>
      <p:pic>
        <p:nvPicPr>
          <p:cNvPr id="7" name="Picture 6" descr="Screen Shot 2016-10-27 at 12.49.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550" y="1524000"/>
            <a:ext cx="5546449" cy="2809875"/>
          </a:xfrm>
          <a:prstGeom prst="rect">
            <a:avLst/>
          </a:prstGeom>
        </p:spPr>
      </p:pic>
      <p:sp>
        <p:nvSpPr>
          <p:cNvPr id="9" name="Rectangle 8"/>
          <p:cNvSpPr/>
          <p:nvPr/>
        </p:nvSpPr>
        <p:spPr bwMode="auto">
          <a:xfrm>
            <a:off x="6597594" y="2811090"/>
            <a:ext cx="533627" cy="244202"/>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0" name="TextBox 9"/>
          <p:cNvSpPr txBox="1"/>
          <p:nvPr/>
        </p:nvSpPr>
        <p:spPr>
          <a:xfrm>
            <a:off x="6479967" y="2794573"/>
            <a:ext cx="800219" cy="276999"/>
          </a:xfrm>
          <a:prstGeom prst="rect">
            <a:avLst/>
          </a:prstGeom>
          <a:noFill/>
        </p:spPr>
        <p:txBody>
          <a:bodyPr wrap="none" rtlCol="0">
            <a:spAutoFit/>
          </a:bodyPr>
          <a:lstStyle/>
          <a:p>
            <a:r>
              <a:rPr lang="en-US" sz="1200" b="1" dirty="0" smtClean="0">
                <a:solidFill>
                  <a:schemeClr val="tx1">
                    <a:lumMod val="50000"/>
                    <a:lumOff val="50000"/>
                  </a:schemeClr>
                </a:solidFill>
              </a:rPr>
              <a:t>Sys Main</a:t>
            </a:r>
            <a:endParaRPr lang="en-US" sz="1200" b="1" dirty="0">
              <a:solidFill>
                <a:schemeClr val="tx1">
                  <a:lumMod val="50000"/>
                  <a:lumOff val="50000"/>
                </a:schemeClr>
              </a:solidFill>
            </a:endParaRPr>
          </a:p>
        </p:txBody>
      </p:sp>
      <p:sp>
        <p:nvSpPr>
          <p:cNvPr id="11" name="Rectangle 10"/>
          <p:cNvSpPr/>
          <p:nvPr/>
        </p:nvSpPr>
        <p:spPr bwMode="auto">
          <a:xfrm>
            <a:off x="3523443" y="1524000"/>
            <a:ext cx="1766494" cy="2915916"/>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6" name="TextBox 5"/>
          <p:cNvSpPr txBox="1"/>
          <p:nvPr/>
        </p:nvSpPr>
        <p:spPr>
          <a:xfrm>
            <a:off x="926216" y="3981603"/>
            <a:ext cx="1595960" cy="461665"/>
          </a:xfrm>
          <a:prstGeom prst="rect">
            <a:avLst/>
          </a:prstGeom>
          <a:noFill/>
        </p:spPr>
        <p:txBody>
          <a:bodyPr wrap="none" rtlCol="0">
            <a:spAutoFit/>
          </a:bodyPr>
          <a:lstStyle/>
          <a:p>
            <a:r>
              <a:rPr lang="en-US" b="1" dirty="0" smtClean="0">
                <a:solidFill>
                  <a:srgbClr val="FF0000"/>
                </a:solidFill>
              </a:rPr>
              <a:t>...Enough?</a:t>
            </a:r>
            <a:endParaRPr lang="en-US" b="1" dirty="0">
              <a:solidFill>
                <a:srgbClr val="FF0000"/>
              </a:solidFill>
            </a:endParaRPr>
          </a:p>
        </p:txBody>
      </p:sp>
    </p:spTree>
    <p:extLst>
      <p:ext uri="{BB962C8B-B14F-4D97-AF65-F5344CB8AC3E}">
        <p14:creationId xmlns:p14="http://schemas.microsoft.com/office/powerpoint/2010/main" val="97092113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focus on the top-most goal(s)</a:t>
            </a:r>
            <a:endParaRPr lang="en-US" dirty="0"/>
          </a:p>
        </p:txBody>
      </p:sp>
      <p:sp>
        <p:nvSpPr>
          <p:cNvPr id="3" name="Content Placeholder 2"/>
          <p:cNvSpPr>
            <a:spLocks noGrp="1"/>
          </p:cNvSpPr>
          <p:nvPr>
            <p:ph idx="1"/>
          </p:nvPr>
        </p:nvSpPr>
        <p:spPr/>
        <p:txBody>
          <a:bodyPr/>
          <a:lstStyle/>
          <a:p>
            <a:r>
              <a:rPr lang="en-US" sz="2000" dirty="0" smtClean="0">
                <a:solidFill>
                  <a:schemeClr val="bg1">
                    <a:lumMod val="85000"/>
                  </a:schemeClr>
                </a:solidFill>
              </a:rPr>
              <a:t>So... We need:</a:t>
            </a:r>
          </a:p>
          <a:p>
            <a:pPr lvl="1"/>
            <a:r>
              <a:rPr lang="en-US" sz="1800" dirty="0" smtClean="0">
                <a:solidFill>
                  <a:schemeClr val="tx1"/>
                </a:solidFill>
              </a:rPr>
              <a:t>ANN system;</a:t>
            </a:r>
          </a:p>
          <a:p>
            <a:pPr lvl="1"/>
            <a:r>
              <a:rPr lang="en-US" sz="1800" dirty="0" smtClean="0">
                <a:solidFill>
                  <a:schemeClr val="tx1"/>
                </a:solidFill>
              </a:rPr>
              <a:t>ANN interface;</a:t>
            </a:r>
          </a:p>
          <a:p>
            <a:pPr lvl="1"/>
            <a:r>
              <a:rPr lang="en-US" sz="1800" dirty="0" smtClean="0">
                <a:solidFill>
                  <a:schemeClr val="tx1"/>
                </a:solidFill>
              </a:rPr>
              <a:t>ANN Design logic;</a:t>
            </a:r>
          </a:p>
          <a:p>
            <a:pPr lvl="1"/>
            <a:r>
              <a:rPr lang="en-US" sz="1800" dirty="0" smtClean="0">
                <a:solidFill>
                  <a:schemeClr val="tx1"/>
                </a:solidFill>
              </a:rPr>
              <a:t>ANN Training logic;</a:t>
            </a:r>
            <a:endParaRPr lang="en-US" sz="1800" dirty="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106</a:t>
            </a:fld>
            <a:r>
              <a:rPr lang="it-IT" smtClean="0"/>
              <a:t> -</a:t>
            </a:r>
            <a:endParaRPr lang="en-US"/>
          </a:p>
        </p:txBody>
      </p:sp>
      <p:sp>
        <p:nvSpPr>
          <p:cNvPr id="6" name="TextBox 5"/>
          <p:cNvSpPr txBox="1"/>
          <p:nvPr/>
        </p:nvSpPr>
        <p:spPr>
          <a:xfrm>
            <a:off x="1936750" y="4466015"/>
            <a:ext cx="5899722" cy="1569660"/>
          </a:xfrm>
          <a:prstGeom prst="rect">
            <a:avLst/>
          </a:prstGeom>
          <a:noFill/>
        </p:spPr>
        <p:txBody>
          <a:bodyPr wrap="none" rtlCol="0">
            <a:spAutoFit/>
          </a:bodyPr>
          <a:lstStyle/>
          <a:p>
            <a:r>
              <a:rPr lang="en-US" dirty="0" smtClean="0">
                <a:solidFill>
                  <a:srgbClr val="D9D9D9"/>
                </a:solidFill>
              </a:rPr>
              <a:t>Goal: devise a </a:t>
            </a:r>
            <a:r>
              <a:rPr lang="en-US" b="1" dirty="0" smtClean="0">
                <a:solidFill>
                  <a:srgbClr val="D9D9D9"/>
                </a:solidFill>
              </a:rPr>
              <a:t>system</a:t>
            </a:r>
            <a:r>
              <a:rPr lang="en-US" dirty="0" smtClean="0">
                <a:solidFill>
                  <a:srgbClr val="D9D9D9"/>
                </a:solidFill>
              </a:rPr>
              <a:t> to support ANNs:</a:t>
            </a:r>
          </a:p>
          <a:p>
            <a:r>
              <a:rPr lang="en-US" dirty="0" smtClean="0">
                <a:solidFill>
                  <a:srgbClr val="D9D9D9"/>
                </a:solidFill>
                <a:sym typeface="Wingdings"/>
              </a:rPr>
              <a:t>	 </a:t>
            </a:r>
            <a:r>
              <a:rPr lang="en-US" b="1" dirty="0" smtClean="0">
                <a:solidFill>
                  <a:srgbClr val="D9D9D9"/>
                </a:solidFill>
              </a:rPr>
              <a:t>draw</a:t>
            </a:r>
            <a:r>
              <a:rPr lang="en-US" dirty="0" smtClean="0">
                <a:solidFill>
                  <a:srgbClr val="D9D9D9"/>
                </a:solidFill>
              </a:rPr>
              <a:t> </a:t>
            </a:r>
            <a:r>
              <a:rPr lang="en-US" dirty="0">
                <a:solidFill>
                  <a:srgbClr val="D9D9D9"/>
                </a:solidFill>
              </a:rPr>
              <a:t>a single </a:t>
            </a:r>
            <a:r>
              <a:rPr lang="en-US" dirty="0" smtClean="0">
                <a:solidFill>
                  <a:srgbClr val="D9D9D9"/>
                </a:solidFill>
              </a:rPr>
              <a:t>digit;</a:t>
            </a:r>
          </a:p>
          <a:p>
            <a:r>
              <a:rPr lang="en-US" dirty="0" smtClean="0">
                <a:solidFill>
                  <a:srgbClr val="D9D9D9"/>
                </a:solidFill>
                <a:sym typeface="Wingdings"/>
              </a:rPr>
              <a:t>	 </a:t>
            </a:r>
            <a:r>
              <a:rPr lang="en-US" dirty="0" smtClean="0">
                <a:solidFill>
                  <a:srgbClr val="D9D9D9"/>
                </a:solidFill>
              </a:rPr>
              <a:t>OCR </a:t>
            </a:r>
            <a:r>
              <a:rPr lang="en-US" b="1" dirty="0" smtClean="0">
                <a:solidFill>
                  <a:srgbClr val="D9D9D9"/>
                </a:solidFill>
              </a:rPr>
              <a:t>training</a:t>
            </a:r>
            <a:r>
              <a:rPr lang="en-US" dirty="0" smtClean="0">
                <a:solidFill>
                  <a:srgbClr val="D9D9D9"/>
                </a:solidFill>
              </a:rPr>
              <a:t> with digit;</a:t>
            </a:r>
          </a:p>
          <a:p>
            <a:r>
              <a:rPr lang="en-US" dirty="0" smtClean="0">
                <a:solidFill>
                  <a:srgbClr val="D9D9D9"/>
                </a:solidFill>
                <a:sym typeface="Wingdings"/>
              </a:rPr>
              <a:t>	 </a:t>
            </a:r>
            <a:r>
              <a:rPr lang="en-US" b="1" dirty="0" smtClean="0">
                <a:solidFill>
                  <a:srgbClr val="D9D9D9"/>
                </a:solidFill>
              </a:rPr>
              <a:t>request</a:t>
            </a:r>
            <a:r>
              <a:rPr lang="en-US" dirty="0" smtClean="0">
                <a:solidFill>
                  <a:srgbClr val="D9D9D9"/>
                </a:solidFill>
              </a:rPr>
              <a:t> the </a:t>
            </a:r>
            <a:r>
              <a:rPr lang="en-US" dirty="0">
                <a:solidFill>
                  <a:srgbClr val="D9D9D9"/>
                </a:solidFill>
              </a:rPr>
              <a:t>system </a:t>
            </a:r>
            <a:r>
              <a:rPr lang="en-US" dirty="0" smtClean="0">
                <a:solidFill>
                  <a:srgbClr val="D9D9D9"/>
                </a:solidFill>
              </a:rPr>
              <a:t>for a prediction;</a:t>
            </a:r>
            <a:endParaRPr lang="en-US" dirty="0">
              <a:solidFill>
                <a:srgbClr val="D9D9D9"/>
              </a:solidFill>
            </a:endParaRPr>
          </a:p>
        </p:txBody>
      </p:sp>
      <p:pic>
        <p:nvPicPr>
          <p:cNvPr id="7" name="Picture 6" descr="Screen Shot 2016-10-27 at 12.49.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550" y="1524000"/>
            <a:ext cx="5546449" cy="2809875"/>
          </a:xfrm>
          <a:prstGeom prst="rect">
            <a:avLst/>
          </a:prstGeom>
        </p:spPr>
      </p:pic>
      <p:sp>
        <p:nvSpPr>
          <p:cNvPr id="8" name="TextBox 7"/>
          <p:cNvSpPr txBox="1"/>
          <p:nvPr/>
        </p:nvSpPr>
        <p:spPr>
          <a:xfrm>
            <a:off x="188226" y="3055292"/>
            <a:ext cx="1843774" cy="461665"/>
          </a:xfrm>
          <a:prstGeom prst="rect">
            <a:avLst/>
          </a:prstGeom>
          <a:noFill/>
        </p:spPr>
        <p:txBody>
          <a:bodyPr wrap="none" rtlCol="0">
            <a:spAutoFit/>
          </a:bodyPr>
          <a:lstStyle/>
          <a:p>
            <a:r>
              <a:rPr lang="en-US" b="1" dirty="0" smtClean="0">
                <a:solidFill>
                  <a:srgbClr val="FF0000"/>
                </a:solidFill>
              </a:rPr>
              <a:t>Is this good?</a:t>
            </a:r>
            <a:endParaRPr lang="en-US" b="1" dirty="0">
              <a:solidFill>
                <a:srgbClr val="FF0000"/>
              </a:solidFill>
            </a:endParaRPr>
          </a:p>
        </p:txBody>
      </p:sp>
      <p:sp>
        <p:nvSpPr>
          <p:cNvPr id="9" name="Rectangle 8"/>
          <p:cNvSpPr/>
          <p:nvPr/>
        </p:nvSpPr>
        <p:spPr bwMode="auto">
          <a:xfrm>
            <a:off x="6597594" y="2811090"/>
            <a:ext cx="533627" cy="244202"/>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0" name="TextBox 9"/>
          <p:cNvSpPr txBox="1"/>
          <p:nvPr/>
        </p:nvSpPr>
        <p:spPr>
          <a:xfrm>
            <a:off x="6479967" y="2794573"/>
            <a:ext cx="800219" cy="276999"/>
          </a:xfrm>
          <a:prstGeom prst="rect">
            <a:avLst/>
          </a:prstGeom>
          <a:noFill/>
        </p:spPr>
        <p:txBody>
          <a:bodyPr wrap="none" rtlCol="0">
            <a:spAutoFit/>
          </a:bodyPr>
          <a:lstStyle/>
          <a:p>
            <a:r>
              <a:rPr lang="en-US" sz="1200" b="1" dirty="0" smtClean="0">
                <a:solidFill>
                  <a:schemeClr val="tx1">
                    <a:lumMod val="50000"/>
                    <a:lumOff val="50000"/>
                  </a:schemeClr>
                </a:solidFill>
              </a:rPr>
              <a:t>Sys Main</a:t>
            </a:r>
            <a:endParaRPr lang="en-US" sz="1200" b="1" dirty="0">
              <a:solidFill>
                <a:schemeClr val="tx1">
                  <a:lumMod val="50000"/>
                  <a:lumOff val="50000"/>
                </a:schemeClr>
              </a:solidFill>
            </a:endParaRPr>
          </a:p>
        </p:txBody>
      </p:sp>
    </p:spTree>
    <p:extLst>
      <p:ext uri="{BB962C8B-B14F-4D97-AF65-F5344CB8AC3E}">
        <p14:creationId xmlns:p14="http://schemas.microsoft.com/office/powerpoint/2010/main" val="3501250107"/>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focus on the top-most goal(s)</a:t>
            </a:r>
            <a:endParaRPr lang="en-US" dirty="0"/>
          </a:p>
        </p:txBody>
      </p:sp>
      <p:sp>
        <p:nvSpPr>
          <p:cNvPr id="3" name="Content Placeholder 2"/>
          <p:cNvSpPr>
            <a:spLocks noGrp="1"/>
          </p:cNvSpPr>
          <p:nvPr>
            <p:ph idx="1"/>
          </p:nvPr>
        </p:nvSpPr>
        <p:spPr/>
        <p:txBody>
          <a:bodyPr/>
          <a:lstStyle/>
          <a:p>
            <a:r>
              <a:rPr lang="en-US" sz="2000" dirty="0" smtClean="0">
                <a:solidFill>
                  <a:schemeClr val="bg1">
                    <a:lumMod val="85000"/>
                  </a:schemeClr>
                </a:solidFill>
              </a:rPr>
              <a:t>So... We need:</a:t>
            </a:r>
          </a:p>
          <a:p>
            <a:pPr lvl="1"/>
            <a:r>
              <a:rPr lang="en-US" sz="1800" dirty="0" smtClean="0">
                <a:solidFill>
                  <a:schemeClr val="tx1"/>
                </a:solidFill>
              </a:rPr>
              <a:t>ANN system;</a:t>
            </a:r>
          </a:p>
          <a:p>
            <a:pPr lvl="1"/>
            <a:r>
              <a:rPr lang="en-US" sz="1800" dirty="0" smtClean="0">
                <a:solidFill>
                  <a:schemeClr val="tx1"/>
                </a:solidFill>
              </a:rPr>
              <a:t>ANN interface;</a:t>
            </a:r>
          </a:p>
          <a:p>
            <a:pPr lvl="1"/>
            <a:r>
              <a:rPr lang="en-US" sz="1800" dirty="0" smtClean="0">
                <a:solidFill>
                  <a:schemeClr val="tx1"/>
                </a:solidFill>
              </a:rPr>
              <a:t>ANN Design logic;</a:t>
            </a:r>
          </a:p>
          <a:p>
            <a:pPr lvl="1"/>
            <a:r>
              <a:rPr lang="en-US" sz="1800" dirty="0" smtClean="0">
                <a:solidFill>
                  <a:schemeClr val="tx1"/>
                </a:solidFill>
              </a:rPr>
              <a:t>ANN Training logic;</a:t>
            </a:r>
            <a:endParaRPr lang="en-US" sz="1800" dirty="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107</a:t>
            </a:fld>
            <a:r>
              <a:rPr lang="it-IT" smtClean="0"/>
              <a:t> -</a:t>
            </a:r>
            <a:endParaRPr lang="en-US"/>
          </a:p>
        </p:txBody>
      </p:sp>
      <p:sp>
        <p:nvSpPr>
          <p:cNvPr id="6" name="TextBox 5"/>
          <p:cNvSpPr txBox="1"/>
          <p:nvPr/>
        </p:nvSpPr>
        <p:spPr>
          <a:xfrm>
            <a:off x="1936750" y="4466015"/>
            <a:ext cx="5899722" cy="1569660"/>
          </a:xfrm>
          <a:prstGeom prst="rect">
            <a:avLst/>
          </a:prstGeom>
          <a:noFill/>
        </p:spPr>
        <p:txBody>
          <a:bodyPr wrap="none" rtlCol="0">
            <a:spAutoFit/>
          </a:bodyPr>
          <a:lstStyle/>
          <a:p>
            <a:r>
              <a:rPr lang="en-US" dirty="0" smtClean="0">
                <a:solidFill>
                  <a:srgbClr val="D9D9D9"/>
                </a:solidFill>
              </a:rPr>
              <a:t>Goal: devise a </a:t>
            </a:r>
            <a:r>
              <a:rPr lang="en-US" b="1" dirty="0" smtClean="0">
                <a:solidFill>
                  <a:srgbClr val="D9D9D9"/>
                </a:solidFill>
              </a:rPr>
              <a:t>system</a:t>
            </a:r>
            <a:r>
              <a:rPr lang="en-US" dirty="0" smtClean="0">
                <a:solidFill>
                  <a:srgbClr val="D9D9D9"/>
                </a:solidFill>
              </a:rPr>
              <a:t> to support ANNs:</a:t>
            </a:r>
          </a:p>
          <a:p>
            <a:r>
              <a:rPr lang="en-US" dirty="0" smtClean="0">
                <a:solidFill>
                  <a:srgbClr val="D9D9D9"/>
                </a:solidFill>
                <a:sym typeface="Wingdings"/>
              </a:rPr>
              <a:t>	 </a:t>
            </a:r>
            <a:r>
              <a:rPr lang="en-US" b="1" dirty="0" smtClean="0">
                <a:solidFill>
                  <a:srgbClr val="D9D9D9"/>
                </a:solidFill>
              </a:rPr>
              <a:t>draw</a:t>
            </a:r>
            <a:r>
              <a:rPr lang="en-US" dirty="0" smtClean="0">
                <a:solidFill>
                  <a:srgbClr val="D9D9D9"/>
                </a:solidFill>
              </a:rPr>
              <a:t> </a:t>
            </a:r>
            <a:r>
              <a:rPr lang="en-US" dirty="0">
                <a:solidFill>
                  <a:srgbClr val="D9D9D9"/>
                </a:solidFill>
              </a:rPr>
              <a:t>a single </a:t>
            </a:r>
            <a:r>
              <a:rPr lang="en-US" dirty="0" smtClean="0">
                <a:solidFill>
                  <a:srgbClr val="D9D9D9"/>
                </a:solidFill>
              </a:rPr>
              <a:t>digit;</a:t>
            </a:r>
          </a:p>
          <a:p>
            <a:r>
              <a:rPr lang="en-US" dirty="0" smtClean="0">
                <a:solidFill>
                  <a:srgbClr val="D9D9D9"/>
                </a:solidFill>
                <a:sym typeface="Wingdings"/>
              </a:rPr>
              <a:t>	 </a:t>
            </a:r>
            <a:r>
              <a:rPr lang="en-US" dirty="0" smtClean="0">
                <a:solidFill>
                  <a:srgbClr val="D9D9D9"/>
                </a:solidFill>
              </a:rPr>
              <a:t>OCR </a:t>
            </a:r>
            <a:r>
              <a:rPr lang="en-US" b="1" dirty="0" smtClean="0">
                <a:solidFill>
                  <a:srgbClr val="D9D9D9"/>
                </a:solidFill>
              </a:rPr>
              <a:t>training</a:t>
            </a:r>
            <a:r>
              <a:rPr lang="en-US" dirty="0" smtClean="0">
                <a:solidFill>
                  <a:srgbClr val="D9D9D9"/>
                </a:solidFill>
              </a:rPr>
              <a:t> with digit;</a:t>
            </a:r>
          </a:p>
          <a:p>
            <a:r>
              <a:rPr lang="en-US" dirty="0" smtClean="0">
                <a:solidFill>
                  <a:srgbClr val="D9D9D9"/>
                </a:solidFill>
                <a:sym typeface="Wingdings"/>
              </a:rPr>
              <a:t>	 </a:t>
            </a:r>
            <a:r>
              <a:rPr lang="en-US" b="1" dirty="0" smtClean="0">
                <a:solidFill>
                  <a:srgbClr val="D9D9D9"/>
                </a:solidFill>
              </a:rPr>
              <a:t>request</a:t>
            </a:r>
            <a:r>
              <a:rPr lang="en-US" dirty="0" smtClean="0">
                <a:solidFill>
                  <a:srgbClr val="D9D9D9"/>
                </a:solidFill>
              </a:rPr>
              <a:t> the </a:t>
            </a:r>
            <a:r>
              <a:rPr lang="en-US" dirty="0">
                <a:solidFill>
                  <a:srgbClr val="D9D9D9"/>
                </a:solidFill>
              </a:rPr>
              <a:t>system </a:t>
            </a:r>
            <a:r>
              <a:rPr lang="en-US" dirty="0" smtClean="0">
                <a:solidFill>
                  <a:srgbClr val="D9D9D9"/>
                </a:solidFill>
              </a:rPr>
              <a:t>for a prediction;</a:t>
            </a:r>
            <a:endParaRPr lang="en-US" dirty="0">
              <a:solidFill>
                <a:srgbClr val="D9D9D9"/>
              </a:solidFill>
            </a:endParaRPr>
          </a:p>
        </p:txBody>
      </p:sp>
      <p:pic>
        <p:nvPicPr>
          <p:cNvPr id="7" name="Picture 6" descr="Screen Shot 2016-10-27 at 12.49.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550" y="1524000"/>
            <a:ext cx="5546449" cy="2809875"/>
          </a:xfrm>
          <a:prstGeom prst="rect">
            <a:avLst/>
          </a:prstGeom>
        </p:spPr>
      </p:pic>
      <p:sp>
        <p:nvSpPr>
          <p:cNvPr id="8" name="TextBox 7"/>
          <p:cNvSpPr txBox="1"/>
          <p:nvPr/>
        </p:nvSpPr>
        <p:spPr>
          <a:xfrm>
            <a:off x="188226" y="3055292"/>
            <a:ext cx="4814138" cy="1569660"/>
          </a:xfrm>
          <a:prstGeom prst="rect">
            <a:avLst/>
          </a:prstGeom>
          <a:noFill/>
        </p:spPr>
        <p:txBody>
          <a:bodyPr wrap="none" rtlCol="0">
            <a:spAutoFit/>
          </a:bodyPr>
          <a:lstStyle/>
          <a:p>
            <a:r>
              <a:rPr lang="en-US" b="1" dirty="0" smtClean="0">
                <a:solidFill>
                  <a:srgbClr val="FF0000"/>
                </a:solidFill>
              </a:rPr>
              <a:t>Is this good? Depends...</a:t>
            </a:r>
          </a:p>
          <a:p>
            <a:pPr marL="457200" indent="-457200">
              <a:buAutoNum type="arabicPeriod"/>
            </a:pPr>
            <a:r>
              <a:rPr lang="en-US" b="1" dirty="0" smtClean="0">
                <a:solidFill>
                  <a:srgbClr val="FF0000"/>
                </a:solidFill>
              </a:rPr>
              <a:t>Does it follow design principles?</a:t>
            </a:r>
          </a:p>
          <a:p>
            <a:pPr marL="457200" indent="-457200">
              <a:buAutoNum type="arabicPeriod"/>
            </a:pPr>
            <a:r>
              <a:rPr lang="en-US" b="1" dirty="0" smtClean="0">
                <a:solidFill>
                  <a:srgbClr val="FF0000"/>
                </a:solidFill>
              </a:rPr>
              <a:t>Does it match known styles?</a:t>
            </a:r>
          </a:p>
          <a:p>
            <a:pPr marL="457200" indent="-457200">
              <a:buAutoNum type="arabicPeriod"/>
            </a:pPr>
            <a:r>
              <a:rPr lang="en-US" b="1" dirty="0" smtClean="0">
                <a:solidFill>
                  <a:srgbClr val="FF0000"/>
                </a:solidFill>
              </a:rPr>
              <a:t>...</a:t>
            </a:r>
            <a:endParaRPr lang="en-US" b="1" dirty="0">
              <a:solidFill>
                <a:srgbClr val="FF0000"/>
              </a:solidFill>
            </a:endParaRPr>
          </a:p>
        </p:txBody>
      </p:sp>
      <p:sp>
        <p:nvSpPr>
          <p:cNvPr id="9" name="Rectangle 8"/>
          <p:cNvSpPr/>
          <p:nvPr/>
        </p:nvSpPr>
        <p:spPr bwMode="auto">
          <a:xfrm>
            <a:off x="6597594" y="2811090"/>
            <a:ext cx="533627" cy="244202"/>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0" name="TextBox 9"/>
          <p:cNvSpPr txBox="1"/>
          <p:nvPr/>
        </p:nvSpPr>
        <p:spPr>
          <a:xfrm>
            <a:off x="6479967" y="2794573"/>
            <a:ext cx="800219" cy="276999"/>
          </a:xfrm>
          <a:prstGeom prst="rect">
            <a:avLst/>
          </a:prstGeom>
          <a:noFill/>
        </p:spPr>
        <p:txBody>
          <a:bodyPr wrap="none" rtlCol="0">
            <a:spAutoFit/>
          </a:bodyPr>
          <a:lstStyle/>
          <a:p>
            <a:r>
              <a:rPr lang="en-US" sz="1200" b="1" dirty="0" smtClean="0">
                <a:solidFill>
                  <a:schemeClr val="tx1">
                    <a:lumMod val="50000"/>
                    <a:lumOff val="50000"/>
                  </a:schemeClr>
                </a:solidFill>
              </a:rPr>
              <a:t>Sys Main</a:t>
            </a:r>
            <a:endParaRPr lang="en-US" sz="1200" b="1" dirty="0">
              <a:solidFill>
                <a:schemeClr val="tx1">
                  <a:lumMod val="50000"/>
                  <a:lumOff val="50000"/>
                </a:schemeClr>
              </a:solidFill>
            </a:endParaRPr>
          </a:p>
        </p:txBody>
      </p:sp>
    </p:spTree>
    <p:extLst>
      <p:ext uri="{BB962C8B-B14F-4D97-AF65-F5344CB8AC3E}">
        <p14:creationId xmlns:p14="http://schemas.microsoft.com/office/powerpoint/2010/main" val="3350002442"/>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remember...</a:t>
            </a:r>
            <a:endParaRPr lang="en-US" dirty="0"/>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108</a:t>
            </a:fld>
            <a:r>
              <a:rPr lang="it-IT" smtClean="0"/>
              <a:t> -</a:t>
            </a:r>
            <a:endParaRPr lang="en-US"/>
          </a:p>
        </p:txBody>
      </p:sp>
      <p:sp>
        <p:nvSpPr>
          <p:cNvPr id="6" name="TextBox 5"/>
          <p:cNvSpPr txBox="1"/>
          <p:nvPr/>
        </p:nvSpPr>
        <p:spPr>
          <a:xfrm>
            <a:off x="254000" y="1190625"/>
            <a:ext cx="6288901" cy="1446550"/>
          </a:xfrm>
          <a:prstGeom prst="rect">
            <a:avLst/>
          </a:prstGeom>
          <a:noFill/>
        </p:spPr>
        <p:txBody>
          <a:bodyPr wrap="none" rtlCol="0">
            <a:spAutoFit/>
          </a:bodyPr>
          <a:lstStyle/>
          <a:p>
            <a:r>
              <a:rPr lang="en-US" b="1" dirty="0" smtClean="0"/>
              <a:t>Theorem:</a:t>
            </a:r>
            <a:r>
              <a:rPr lang="en-US" dirty="0" smtClean="0"/>
              <a:t> “Software </a:t>
            </a:r>
            <a:r>
              <a:rPr lang="en-US" dirty="0"/>
              <a:t>Architects Solve </a:t>
            </a:r>
            <a:r>
              <a:rPr lang="en-US" dirty="0" smtClean="0"/>
              <a:t>Problems” </a:t>
            </a:r>
          </a:p>
          <a:p>
            <a:r>
              <a:rPr lang="en-US" sz="2000" dirty="0" smtClean="0"/>
              <a:t>           </a:t>
            </a:r>
            <a:r>
              <a:rPr lang="en-US" sz="2000" i="1" dirty="0" smtClean="0"/>
              <a:t>Proof </a:t>
            </a:r>
            <a:r>
              <a:rPr lang="en-US" sz="2000" dirty="0" smtClean="0"/>
              <a:t>- &lt;internet still exists&gt;</a:t>
            </a:r>
          </a:p>
          <a:p>
            <a:r>
              <a:rPr lang="en-US" sz="2000" dirty="0" smtClean="0"/>
              <a:t>           </a:t>
            </a:r>
            <a:r>
              <a:rPr lang="en-US" sz="2000" i="1" dirty="0" smtClean="0"/>
              <a:t>Corollary </a:t>
            </a:r>
            <a:r>
              <a:rPr lang="mr-IN" sz="2000" dirty="0" smtClean="0"/>
              <a:t>–</a:t>
            </a:r>
            <a:r>
              <a:rPr lang="en-US" sz="2000" dirty="0" smtClean="0"/>
              <a:t> &lt;software is a problem&gt;</a:t>
            </a:r>
            <a:endParaRPr lang="en-US" sz="2000" dirty="0"/>
          </a:p>
          <a:p>
            <a:endParaRPr lang="en-US" dirty="0"/>
          </a:p>
        </p:txBody>
      </p:sp>
      <p:pic>
        <p:nvPicPr>
          <p:cNvPr id="7" name="Picture 6"/>
          <p:cNvPicPr>
            <a:picLocks noChangeAspect="1"/>
          </p:cNvPicPr>
          <p:nvPr/>
        </p:nvPicPr>
        <p:blipFill>
          <a:blip r:embed="rId2"/>
          <a:stretch>
            <a:fillRect/>
          </a:stretch>
        </p:blipFill>
        <p:spPr>
          <a:xfrm>
            <a:off x="5092779" y="2132002"/>
            <a:ext cx="4051220" cy="4075121"/>
          </a:xfrm>
          <a:prstGeom prst="rect">
            <a:avLst/>
          </a:prstGeom>
        </p:spPr>
      </p:pic>
    </p:spTree>
    <p:extLst>
      <p:ext uri="{BB962C8B-B14F-4D97-AF65-F5344CB8AC3E}">
        <p14:creationId xmlns:p14="http://schemas.microsoft.com/office/powerpoint/2010/main" val="7566112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focus on the top-most goal(s)</a:t>
            </a:r>
            <a:endParaRPr lang="en-US" dirty="0"/>
          </a:p>
        </p:txBody>
      </p:sp>
      <p:sp>
        <p:nvSpPr>
          <p:cNvPr id="3" name="Content Placeholder 2"/>
          <p:cNvSpPr>
            <a:spLocks noGrp="1"/>
          </p:cNvSpPr>
          <p:nvPr>
            <p:ph idx="1"/>
          </p:nvPr>
        </p:nvSpPr>
        <p:spPr/>
        <p:txBody>
          <a:bodyPr/>
          <a:lstStyle/>
          <a:p>
            <a:r>
              <a:rPr lang="en-US" sz="2000" dirty="0" smtClean="0">
                <a:solidFill>
                  <a:schemeClr val="bg1">
                    <a:lumMod val="85000"/>
                  </a:schemeClr>
                </a:solidFill>
              </a:rPr>
              <a:t>So... We need:</a:t>
            </a:r>
          </a:p>
          <a:p>
            <a:pPr lvl="1"/>
            <a:r>
              <a:rPr lang="en-US" sz="1800" dirty="0" smtClean="0">
                <a:solidFill>
                  <a:schemeClr val="tx1"/>
                </a:solidFill>
              </a:rPr>
              <a:t>ANN system;</a:t>
            </a:r>
          </a:p>
          <a:p>
            <a:pPr lvl="1"/>
            <a:r>
              <a:rPr lang="en-US" sz="1800" dirty="0" smtClean="0">
                <a:solidFill>
                  <a:schemeClr val="tx1"/>
                </a:solidFill>
              </a:rPr>
              <a:t>ANN interface;</a:t>
            </a:r>
          </a:p>
          <a:p>
            <a:pPr lvl="1"/>
            <a:r>
              <a:rPr lang="en-US" sz="1800" dirty="0" smtClean="0">
                <a:solidFill>
                  <a:schemeClr val="tx1"/>
                </a:solidFill>
              </a:rPr>
              <a:t>ANN Design logic;</a:t>
            </a:r>
          </a:p>
          <a:p>
            <a:pPr lvl="1"/>
            <a:r>
              <a:rPr lang="en-US" sz="1800" dirty="0" smtClean="0">
                <a:solidFill>
                  <a:schemeClr val="tx1"/>
                </a:solidFill>
              </a:rPr>
              <a:t>ANN Training logic;</a:t>
            </a:r>
            <a:endParaRPr lang="en-US" sz="1800" dirty="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109</a:t>
            </a:fld>
            <a:r>
              <a:rPr lang="it-IT" smtClean="0"/>
              <a:t> -</a:t>
            </a:r>
            <a:endParaRPr lang="en-US"/>
          </a:p>
        </p:txBody>
      </p:sp>
      <p:pic>
        <p:nvPicPr>
          <p:cNvPr id="7" name="Picture 6" descr="Screen Shot 2016-10-27 at 12.49.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550" y="1524000"/>
            <a:ext cx="5546449" cy="2809875"/>
          </a:xfrm>
          <a:prstGeom prst="rect">
            <a:avLst/>
          </a:prstGeom>
        </p:spPr>
      </p:pic>
      <p:sp>
        <p:nvSpPr>
          <p:cNvPr id="8" name="TextBox 7"/>
          <p:cNvSpPr txBox="1"/>
          <p:nvPr/>
        </p:nvSpPr>
        <p:spPr>
          <a:xfrm>
            <a:off x="188226" y="3055292"/>
            <a:ext cx="4339650" cy="2308324"/>
          </a:xfrm>
          <a:prstGeom prst="rect">
            <a:avLst/>
          </a:prstGeom>
          <a:noFill/>
        </p:spPr>
        <p:txBody>
          <a:bodyPr wrap="none" rtlCol="0">
            <a:spAutoFit/>
          </a:bodyPr>
          <a:lstStyle/>
          <a:p>
            <a:r>
              <a:rPr lang="en-US" b="1" dirty="0" smtClean="0">
                <a:solidFill>
                  <a:srgbClr val="FF0000"/>
                </a:solidFill>
              </a:rPr>
              <a:t>Is this good? Probably:</a:t>
            </a:r>
          </a:p>
          <a:p>
            <a:pPr marL="457200" indent="-457200">
              <a:buAutoNum type="arabicPeriod"/>
            </a:pPr>
            <a:r>
              <a:rPr lang="en-US" b="1" dirty="0" smtClean="0">
                <a:solidFill>
                  <a:srgbClr val="FF0000"/>
                </a:solidFill>
              </a:rPr>
              <a:t>Loose coupling</a:t>
            </a:r>
          </a:p>
          <a:p>
            <a:pPr marL="457200" indent="-457200">
              <a:buAutoNum type="arabicPeriod"/>
            </a:pPr>
            <a:r>
              <a:rPr lang="en-US" b="1" dirty="0" smtClean="0">
                <a:solidFill>
                  <a:srgbClr val="FF0000"/>
                </a:solidFill>
              </a:rPr>
              <a:t>Low cohesion</a:t>
            </a:r>
          </a:p>
          <a:p>
            <a:pPr marL="457200" indent="-457200">
              <a:buAutoNum type="arabicPeriod"/>
            </a:pPr>
            <a:r>
              <a:rPr lang="en-US" b="1" dirty="0" smtClean="0">
                <a:solidFill>
                  <a:srgbClr val="FF0000"/>
                </a:solidFill>
              </a:rPr>
              <a:t>High modularity</a:t>
            </a:r>
          </a:p>
          <a:p>
            <a:pPr marL="457200" indent="-457200">
              <a:buAutoNum type="arabicPeriod"/>
            </a:pPr>
            <a:r>
              <a:rPr lang="en-US" b="1" dirty="0" smtClean="0">
                <a:solidFill>
                  <a:srgbClr val="FF0000"/>
                </a:solidFill>
              </a:rPr>
              <a:t>consistent with Client/server</a:t>
            </a:r>
          </a:p>
          <a:p>
            <a:pPr marL="457200" indent="-457200">
              <a:buAutoNum type="arabicPeriod"/>
            </a:pPr>
            <a:r>
              <a:rPr lang="en-US" b="1" dirty="0" smtClean="0">
                <a:solidFill>
                  <a:srgbClr val="FF0000"/>
                </a:solidFill>
              </a:rPr>
              <a:t>...</a:t>
            </a:r>
            <a:endParaRPr lang="en-US" b="1" dirty="0">
              <a:solidFill>
                <a:srgbClr val="FF0000"/>
              </a:solidFill>
            </a:endParaRPr>
          </a:p>
        </p:txBody>
      </p:sp>
      <p:sp>
        <p:nvSpPr>
          <p:cNvPr id="9" name="TextBox 8"/>
          <p:cNvSpPr txBox="1"/>
          <p:nvPr/>
        </p:nvSpPr>
        <p:spPr>
          <a:xfrm>
            <a:off x="3175000" y="5395366"/>
            <a:ext cx="5028841" cy="461665"/>
          </a:xfrm>
          <a:prstGeom prst="rect">
            <a:avLst/>
          </a:prstGeom>
          <a:noFill/>
        </p:spPr>
        <p:txBody>
          <a:bodyPr wrap="none" rtlCol="0">
            <a:spAutoFit/>
          </a:bodyPr>
          <a:lstStyle/>
          <a:p>
            <a:r>
              <a:rPr lang="en-US" b="1" dirty="0" smtClean="0"/>
              <a:t>Decision 1: this architecture is good!</a:t>
            </a:r>
            <a:endParaRPr lang="en-US" b="1" dirty="0"/>
          </a:p>
        </p:txBody>
      </p:sp>
      <p:pic>
        <p:nvPicPr>
          <p:cNvPr id="10" name="Picture 9"/>
          <p:cNvPicPr>
            <a:picLocks noChangeAspect="1"/>
          </p:cNvPicPr>
          <p:nvPr/>
        </p:nvPicPr>
        <p:blipFill rotWithShape="1">
          <a:blip r:embed="rId3"/>
          <a:srcRect l="5556" r="7936" b="17216"/>
          <a:stretch/>
        </p:blipFill>
        <p:spPr>
          <a:xfrm>
            <a:off x="1980989" y="5032101"/>
            <a:ext cx="1178135" cy="1143547"/>
          </a:xfrm>
          <a:prstGeom prst="rect">
            <a:avLst/>
          </a:prstGeom>
        </p:spPr>
      </p:pic>
      <p:sp>
        <p:nvSpPr>
          <p:cNvPr id="11" name="Rectangle 10"/>
          <p:cNvSpPr/>
          <p:nvPr/>
        </p:nvSpPr>
        <p:spPr bwMode="auto">
          <a:xfrm>
            <a:off x="6597594" y="2811090"/>
            <a:ext cx="533627" cy="244202"/>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2" name="TextBox 11"/>
          <p:cNvSpPr txBox="1"/>
          <p:nvPr/>
        </p:nvSpPr>
        <p:spPr>
          <a:xfrm>
            <a:off x="6479967" y="2794573"/>
            <a:ext cx="800219" cy="276999"/>
          </a:xfrm>
          <a:prstGeom prst="rect">
            <a:avLst/>
          </a:prstGeom>
          <a:noFill/>
        </p:spPr>
        <p:txBody>
          <a:bodyPr wrap="none" rtlCol="0">
            <a:spAutoFit/>
          </a:bodyPr>
          <a:lstStyle/>
          <a:p>
            <a:r>
              <a:rPr lang="en-US" sz="1200" b="1" dirty="0" smtClean="0">
                <a:solidFill>
                  <a:schemeClr val="tx1">
                    <a:lumMod val="50000"/>
                    <a:lumOff val="50000"/>
                  </a:schemeClr>
                </a:solidFill>
              </a:rPr>
              <a:t>Sys Main</a:t>
            </a:r>
            <a:endParaRPr lang="en-US" sz="1200" b="1" dirty="0">
              <a:solidFill>
                <a:schemeClr val="tx1">
                  <a:lumMod val="50000"/>
                  <a:lumOff val="50000"/>
                </a:schemeClr>
              </a:solidFill>
            </a:endParaRPr>
          </a:p>
        </p:txBody>
      </p:sp>
    </p:spTree>
    <p:extLst>
      <p:ext uri="{BB962C8B-B14F-4D97-AF65-F5344CB8AC3E}">
        <p14:creationId xmlns:p14="http://schemas.microsoft.com/office/powerpoint/2010/main" val="350838256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defRPr/>
            </a:pPr>
            <a:r>
              <a:rPr lang="en-US">
                <a:latin typeface="Verdana" charset="0"/>
              </a:rPr>
              <a:t>Consistency Among Views</a:t>
            </a:r>
          </a:p>
        </p:txBody>
      </p:sp>
      <p:sp>
        <p:nvSpPr>
          <p:cNvPr id="40963" name="Rectangle 3"/>
          <p:cNvSpPr>
            <a:spLocks noGrp="1" noChangeArrowheads="1"/>
          </p:cNvSpPr>
          <p:nvPr>
            <p:ph idx="1"/>
          </p:nvPr>
        </p:nvSpPr>
        <p:spPr>
          <a:xfrm>
            <a:off x="749041" y="1409420"/>
            <a:ext cx="7696200" cy="3962400"/>
          </a:xfrm>
        </p:spPr>
        <p:txBody>
          <a:bodyPr/>
          <a:lstStyle/>
          <a:p>
            <a:pPr eaLnBrk="1" hangingPunct="1">
              <a:defRPr/>
            </a:pPr>
            <a:r>
              <a:rPr lang="en-US" sz="2000" dirty="0">
                <a:latin typeface="Tahoma" charset="0"/>
              </a:rPr>
              <a:t>Views can contain overlapping and related design decisions</a:t>
            </a:r>
          </a:p>
          <a:p>
            <a:pPr lvl="1" eaLnBrk="1" hangingPunct="1">
              <a:defRPr/>
            </a:pPr>
            <a:r>
              <a:rPr lang="en-US" sz="2400" dirty="0">
                <a:latin typeface="Tahoma" charset="0"/>
              </a:rPr>
              <a:t>There is the possibility that the views can thus become inconsistent with one another</a:t>
            </a:r>
          </a:p>
          <a:p>
            <a:pPr eaLnBrk="1" hangingPunct="1">
              <a:defRPr/>
            </a:pPr>
            <a:r>
              <a:rPr lang="en-US" sz="2000" dirty="0">
                <a:latin typeface="Tahoma" charset="0"/>
              </a:rPr>
              <a:t>Views are </a:t>
            </a:r>
            <a:r>
              <a:rPr lang="en-US" sz="2000" b="1" dirty="0">
                <a:latin typeface="Tahoma" charset="0"/>
              </a:rPr>
              <a:t>consistent</a:t>
            </a:r>
            <a:r>
              <a:rPr lang="en-US" sz="2000" dirty="0">
                <a:latin typeface="Tahoma" charset="0"/>
              </a:rPr>
              <a:t> if the design decisions they contain are compatible</a:t>
            </a:r>
          </a:p>
          <a:p>
            <a:pPr lvl="1" eaLnBrk="1" hangingPunct="1">
              <a:defRPr/>
            </a:pPr>
            <a:r>
              <a:rPr lang="en-US" sz="2400" dirty="0">
                <a:latin typeface="Tahoma" charset="0"/>
              </a:rPr>
              <a:t>Views are </a:t>
            </a:r>
            <a:r>
              <a:rPr lang="en-US" sz="2400" b="1" dirty="0">
                <a:latin typeface="Tahoma" charset="0"/>
              </a:rPr>
              <a:t>inconsistent</a:t>
            </a:r>
            <a:r>
              <a:rPr lang="en-US" sz="2400" dirty="0">
                <a:latin typeface="Tahoma" charset="0"/>
              </a:rPr>
              <a:t> if two views assert design decisions that cannot simultaneously be true</a:t>
            </a:r>
          </a:p>
          <a:p>
            <a:pPr eaLnBrk="1" hangingPunct="1">
              <a:defRPr/>
            </a:pPr>
            <a:r>
              <a:rPr lang="en-US" sz="2000" dirty="0">
                <a:latin typeface="Tahoma" charset="0"/>
              </a:rPr>
              <a:t>Inconsistency is usually but not always indicative of problems</a:t>
            </a:r>
          </a:p>
          <a:p>
            <a:pPr lvl="1" eaLnBrk="1" hangingPunct="1">
              <a:defRPr/>
            </a:pPr>
            <a:r>
              <a:rPr lang="en-US" sz="2400" dirty="0">
                <a:latin typeface="Tahoma" charset="0"/>
              </a:rPr>
              <a:t>Temporary inconsistencies are a natural part of exploratory design</a:t>
            </a:r>
          </a:p>
          <a:p>
            <a:pPr lvl="1" eaLnBrk="1" hangingPunct="1">
              <a:defRPr/>
            </a:pPr>
            <a:r>
              <a:rPr lang="en-US" sz="2400" dirty="0">
                <a:latin typeface="Tahoma" charset="0"/>
              </a:rPr>
              <a:t>Inconsistencies cannot always be fixed</a:t>
            </a:r>
          </a:p>
        </p:txBody>
      </p:sp>
      <p:sp>
        <p:nvSpPr>
          <p:cNvPr id="40964" name="Slide Number Placeholder 4"/>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fld id="{5E1D9B98-2B67-BB41-882C-2D5102FABBD6}" type="slidenum">
              <a:rPr lang="en-US" sz="1200">
                <a:latin typeface="Arial Black" charset="0"/>
              </a:rPr>
              <a:pPr>
                <a:defRPr/>
              </a:pPr>
              <a:t>11</a:t>
            </a:fld>
            <a:endParaRPr lang="en-US" sz="1200">
              <a:latin typeface="Arial Black" charset="0"/>
            </a:endParaRPr>
          </a:p>
        </p:txBody>
      </p:sp>
    </p:spTree>
    <p:extLst>
      <p:ext uri="{BB962C8B-B14F-4D97-AF65-F5344CB8AC3E}">
        <p14:creationId xmlns:p14="http://schemas.microsoft.com/office/powerpoint/2010/main" val="1145355019"/>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focus on the top-most goal(s)</a:t>
            </a:r>
            <a:endParaRPr lang="en-US" dirty="0"/>
          </a:p>
        </p:txBody>
      </p:sp>
      <p:sp>
        <p:nvSpPr>
          <p:cNvPr id="3" name="Content Placeholder 2"/>
          <p:cNvSpPr>
            <a:spLocks noGrp="1"/>
          </p:cNvSpPr>
          <p:nvPr>
            <p:ph idx="1"/>
          </p:nvPr>
        </p:nvSpPr>
        <p:spPr/>
        <p:txBody>
          <a:bodyPr/>
          <a:lstStyle/>
          <a:p>
            <a:r>
              <a:rPr lang="en-US" sz="2000" dirty="0" smtClean="0">
                <a:solidFill>
                  <a:schemeClr val="bg1">
                    <a:lumMod val="85000"/>
                  </a:schemeClr>
                </a:solidFill>
              </a:rPr>
              <a:t>So... We need:</a:t>
            </a:r>
          </a:p>
          <a:p>
            <a:pPr lvl="1"/>
            <a:r>
              <a:rPr lang="en-US" sz="1800" dirty="0" smtClean="0">
                <a:solidFill>
                  <a:schemeClr val="tx1"/>
                </a:solidFill>
              </a:rPr>
              <a:t>ANN system;</a:t>
            </a:r>
          </a:p>
          <a:p>
            <a:pPr lvl="1"/>
            <a:r>
              <a:rPr lang="en-US" sz="1800" dirty="0" smtClean="0">
                <a:solidFill>
                  <a:schemeClr val="tx1"/>
                </a:solidFill>
              </a:rPr>
              <a:t>ANN interface;</a:t>
            </a:r>
          </a:p>
          <a:p>
            <a:pPr lvl="1"/>
            <a:r>
              <a:rPr lang="en-US" sz="1800" dirty="0" smtClean="0">
                <a:solidFill>
                  <a:schemeClr val="tx1"/>
                </a:solidFill>
              </a:rPr>
              <a:t>ANN Design logic;</a:t>
            </a:r>
          </a:p>
          <a:p>
            <a:pPr lvl="1"/>
            <a:r>
              <a:rPr lang="en-US" sz="1800" dirty="0" smtClean="0">
                <a:solidFill>
                  <a:schemeClr val="tx1"/>
                </a:solidFill>
              </a:rPr>
              <a:t>ANN Training logic;</a:t>
            </a:r>
            <a:endParaRPr lang="en-US" sz="1800" dirty="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110</a:t>
            </a:fld>
            <a:r>
              <a:rPr lang="it-IT" smtClean="0"/>
              <a:t> -</a:t>
            </a:r>
            <a:endParaRPr lang="en-US"/>
          </a:p>
        </p:txBody>
      </p:sp>
      <p:pic>
        <p:nvPicPr>
          <p:cNvPr id="7" name="Picture 6" descr="Screen Shot 2016-10-27 at 12.49.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550" y="1524000"/>
            <a:ext cx="5546449" cy="2809875"/>
          </a:xfrm>
          <a:prstGeom prst="rect">
            <a:avLst/>
          </a:prstGeom>
        </p:spPr>
      </p:pic>
      <p:sp>
        <p:nvSpPr>
          <p:cNvPr id="8" name="TextBox 7"/>
          <p:cNvSpPr txBox="1"/>
          <p:nvPr/>
        </p:nvSpPr>
        <p:spPr>
          <a:xfrm>
            <a:off x="188226" y="3055292"/>
            <a:ext cx="4339650" cy="2308324"/>
          </a:xfrm>
          <a:prstGeom prst="rect">
            <a:avLst/>
          </a:prstGeom>
          <a:noFill/>
        </p:spPr>
        <p:txBody>
          <a:bodyPr wrap="none" rtlCol="0">
            <a:spAutoFit/>
          </a:bodyPr>
          <a:lstStyle/>
          <a:p>
            <a:r>
              <a:rPr lang="en-US" b="1" dirty="0" smtClean="0">
                <a:solidFill>
                  <a:schemeClr val="bg1">
                    <a:lumMod val="75000"/>
                  </a:schemeClr>
                </a:solidFill>
              </a:rPr>
              <a:t>Is this good? Probably.</a:t>
            </a:r>
          </a:p>
          <a:p>
            <a:pPr marL="457200" indent="-457200">
              <a:buAutoNum type="arabicPeriod"/>
            </a:pPr>
            <a:r>
              <a:rPr lang="en-US" b="1" dirty="0" smtClean="0">
                <a:solidFill>
                  <a:schemeClr val="bg1">
                    <a:lumMod val="75000"/>
                  </a:schemeClr>
                </a:solidFill>
              </a:rPr>
              <a:t>Loose coupling</a:t>
            </a:r>
          </a:p>
          <a:p>
            <a:pPr marL="457200" indent="-457200">
              <a:buAutoNum type="arabicPeriod"/>
            </a:pPr>
            <a:r>
              <a:rPr lang="en-US" b="1" dirty="0" smtClean="0">
                <a:solidFill>
                  <a:schemeClr val="bg1">
                    <a:lumMod val="75000"/>
                  </a:schemeClr>
                </a:solidFill>
              </a:rPr>
              <a:t>Low cohesion</a:t>
            </a:r>
          </a:p>
          <a:p>
            <a:pPr marL="457200" indent="-457200">
              <a:buAutoNum type="arabicPeriod"/>
            </a:pPr>
            <a:r>
              <a:rPr lang="en-US" b="1" dirty="0" smtClean="0">
                <a:solidFill>
                  <a:schemeClr val="bg1">
                    <a:lumMod val="75000"/>
                  </a:schemeClr>
                </a:solidFill>
              </a:rPr>
              <a:t>High modularity</a:t>
            </a:r>
          </a:p>
          <a:p>
            <a:pPr marL="457200" indent="-457200">
              <a:buAutoNum type="arabicPeriod"/>
            </a:pPr>
            <a:r>
              <a:rPr lang="en-US" b="1" dirty="0" smtClean="0">
                <a:solidFill>
                  <a:srgbClr val="FF0000"/>
                </a:solidFill>
              </a:rPr>
              <a:t>consistent with Client/server</a:t>
            </a:r>
          </a:p>
          <a:p>
            <a:pPr marL="457200" indent="-457200">
              <a:buAutoNum type="arabicPeriod"/>
            </a:pPr>
            <a:r>
              <a:rPr lang="en-US" b="1" dirty="0" smtClean="0">
                <a:solidFill>
                  <a:srgbClr val="FF0000"/>
                </a:solidFill>
              </a:rPr>
              <a:t>...</a:t>
            </a:r>
            <a:endParaRPr lang="en-US" b="1" dirty="0">
              <a:solidFill>
                <a:srgbClr val="FF0000"/>
              </a:solidFill>
            </a:endParaRPr>
          </a:p>
        </p:txBody>
      </p:sp>
      <p:sp>
        <p:nvSpPr>
          <p:cNvPr id="9" name="TextBox 8"/>
          <p:cNvSpPr txBox="1"/>
          <p:nvPr/>
        </p:nvSpPr>
        <p:spPr>
          <a:xfrm>
            <a:off x="3175000" y="5395366"/>
            <a:ext cx="5028841" cy="461665"/>
          </a:xfrm>
          <a:prstGeom prst="rect">
            <a:avLst/>
          </a:prstGeom>
          <a:noFill/>
        </p:spPr>
        <p:txBody>
          <a:bodyPr wrap="none" rtlCol="0">
            <a:spAutoFit/>
          </a:bodyPr>
          <a:lstStyle/>
          <a:p>
            <a:r>
              <a:rPr lang="en-US" b="1" dirty="0" smtClean="0"/>
              <a:t>Decision 1: this architecture is good!</a:t>
            </a:r>
            <a:endParaRPr lang="en-US" b="1" dirty="0"/>
          </a:p>
        </p:txBody>
      </p:sp>
      <p:sp>
        <p:nvSpPr>
          <p:cNvPr id="10" name="Rectangle 9"/>
          <p:cNvSpPr/>
          <p:nvPr/>
        </p:nvSpPr>
        <p:spPr bwMode="auto">
          <a:xfrm>
            <a:off x="6597594" y="2811090"/>
            <a:ext cx="533627" cy="244202"/>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1" name="TextBox 10"/>
          <p:cNvSpPr txBox="1"/>
          <p:nvPr/>
        </p:nvSpPr>
        <p:spPr>
          <a:xfrm>
            <a:off x="6479967" y="2794573"/>
            <a:ext cx="800219" cy="276999"/>
          </a:xfrm>
          <a:prstGeom prst="rect">
            <a:avLst/>
          </a:prstGeom>
          <a:noFill/>
        </p:spPr>
        <p:txBody>
          <a:bodyPr wrap="none" rtlCol="0">
            <a:spAutoFit/>
          </a:bodyPr>
          <a:lstStyle/>
          <a:p>
            <a:r>
              <a:rPr lang="en-US" sz="1200" b="1" dirty="0" smtClean="0">
                <a:solidFill>
                  <a:schemeClr val="tx1">
                    <a:lumMod val="50000"/>
                    <a:lumOff val="50000"/>
                  </a:schemeClr>
                </a:solidFill>
              </a:rPr>
              <a:t>Sys Main</a:t>
            </a:r>
            <a:endParaRPr lang="en-US" sz="1200" b="1" dirty="0">
              <a:solidFill>
                <a:schemeClr val="tx1">
                  <a:lumMod val="50000"/>
                  <a:lumOff val="50000"/>
                </a:schemeClr>
              </a:solidFill>
            </a:endParaRPr>
          </a:p>
        </p:txBody>
      </p:sp>
    </p:spTree>
    <p:extLst>
      <p:ext uri="{BB962C8B-B14F-4D97-AF65-F5344CB8AC3E}">
        <p14:creationId xmlns:p14="http://schemas.microsoft.com/office/powerpoint/2010/main" val="74857688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focus on the top-most goal(s)</a:t>
            </a:r>
            <a:endParaRPr lang="en-US" dirty="0"/>
          </a:p>
        </p:txBody>
      </p:sp>
      <p:sp>
        <p:nvSpPr>
          <p:cNvPr id="3" name="Content Placeholder 2"/>
          <p:cNvSpPr>
            <a:spLocks noGrp="1"/>
          </p:cNvSpPr>
          <p:nvPr>
            <p:ph idx="1"/>
          </p:nvPr>
        </p:nvSpPr>
        <p:spPr/>
        <p:txBody>
          <a:bodyPr/>
          <a:lstStyle/>
          <a:p>
            <a:r>
              <a:rPr lang="en-US" sz="2000" dirty="0" smtClean="0">
                <a:solidFill>
                  <a:schemeClr val="bg1">
                    <a:lumMod val="85000"/>
                  </a:schemeClr>
                </a:solidFill>
              </a:rPr>
              <a:t>So... We need:</a:t>
            </a:r>
          </a:p>
          <a:p>
            <a:pPr lvl="1"/>
            <a:r>
              <a:rPr lang="en-US" sz="1800" dirty="0" smtClean="0">
                <a:solidFill>
                  <a:schemeClr val="tx1"/>
                </a:solidFill>
              </a:rPr>
              <a:t>ANN system;</a:t>
            </a:r>
          </a:p>
          <a:p>
            <a:pPr lvl="1"/>
            <a:r>
              <a:rPr lang="en-US" sz="1800" dirty="0" smtClean="0">
                <a:solidFill>
                  <a:schemeClr val="tx1"/>
                </a:solidFill>
              </a:rPr>
              <a:t>ANN interface;</a:t>
            </a:r>
          </a:p>
          <a:p>
            <a:pPr lvl="1"/>
            <a:r>
              <a:rPr lang="en-US" sz="1800" dirty="0" smtClean="0">
                <a:solidFill>
                  <a:schemeClr val="tx1"/>
                </a:solidFill>
              </a:rPr>
              <a:t>ANN Design logic;</a:t>
            </a:r>
          </a:p>
          <a:p>
            <a:pPr lvl="1"/>
            <a:r>
              <a:rPr lang="en-US" sz="1800" dirty="0" smtClean="0">
                <a:solidFill>
                  <a:schemeClr val="tx1"/>
                </a:solidFill>
              </a:rPr>
              <a:t>ANN Training logic;</a:t>
            </a:r>
            <a:endParaRPr lang="en-US" sz="1800" dirty="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111</a:t>
            </a:fld>
            <a:r>
              <a:rPr lang="it-IT" smtClean="0"/>
              <a:t> -</a:t>
            </a:r>
            <a:endParaRPr lang="en-US"/>
          </a:p>
        </p:txBody>
      </p:sp>
      <p:pic>
        <p:nvPicPr>
          <p:cNvPr id="7" name="Picture 6" descr="Screen Shot 2016-10-27 at 12.49.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550" y="1524000"/>
            <a:ext cx="5546449" cy="2809875"/>
          </a:xfrm>
          <a:prstGeom prst="rect">
            <a:avLst/>
          </a:prstGeom>
        </p:spPr>
      </p:pic>
      <p:sp>
        <p:nvSpPr>
          <p:cNvPr id="8" name="TextBox 7"/>
          <p:cNvSpPr txBox="1"/>
          <p:nvPr/>
        </p:nvSpPr>
        <p:spPr>
          <a:xfrm>
            <a:off x="188226" y="3055292"/>
            <a:ext cx="4339650" cy="2308324"/>
          </a:xfrm>
          <a:prstGeom prst="rect">
            <a:avLst/>
          </a:prstGeom>
          <a:noFill/>
        </p:spPr>
        <p:txBody>
          <a:bodyPr wrap="none" rtlCol="0">
            <a:spAutoFit/>
          </a:bodyPr>
          <a:lstStyle/>
          <a:p>
            <a:r>
              <a:rPr lang="en-US" b="1" dirty="0" smtClean="0">
                <a:solidFill>
                  <a:schemeClr val="bg1">
                    <a:lumMod val="75000"/>
                  </a:schemeClr>
                </a:solidFill>
              </a:rPr>
              <a:t>Is this good? Probably.</a:t>
            </a:r>
          </a:p>
          <a:p>
            <a:pPr marL="457200" indent="-457200">
              <a:buAutoNum type="arabicPeriod"/>
            </a:pPr>
            <a:r>
              <a:rPr lang="en-US" b="1" dirty="0" smtClean="0">
                <a:solidFill>
                  <a:schemeClr val="bg1">
                    <a:lumMod val="75000"/>
                  </a:schemeClr>
                </a:solidFill>
              </a:rPr>
              <a:t>Loose coupling</a:t>
            </a:r>
          </a:p>
          <a:p>
            <a:pPr marL="457200" indent="-457200">
              <a:buAutoNum type="arabicPeriod"/>
            </a:pPr>
            <a:r>
              <a:rPr lang="en-US" b="1" dirty="0" smtClean="0">
                <a:solidFill>
                  <a:schemeClr val="bg1">
                    <a:lumMod val="75000"/>
                  </a:schemeClr>
                </a:solidFill>
              </a:rPr>
              <a:t>Low cohesion</a:t>
            </a:r>
          </a:p>
          <a:p>
            <a:pPr marL="457200" indent="-457200">
              <a:buAutoNum type="arabicPeriod"/>
            </a:pPr>
            <a:r>
              <a:rPr lang="en-US" b="1" dirty="0" smtClean="0">
                <a:solidFill>
                  <a:schemeClr val="bg1">
                    <a:lumMod val="75000"/>
                  </a:schemeClr>
                </a:solidFill>
              </a:rPr>
              <a:t>High modularity</a:t>
            </a:r>
          </a:p>
          <a:p>
            <a:pPr marL="457200" indent="-457200">
              <a:buAutoNum type="arabicPeriod"/>
            </a:pPr>
            <a:r>
              <a:rPr lang="en-US" b="1" dirty="0" smtClean="0">
                <a:solidFill>
                  <a:srgbClr val="FF0000"/>
                </a:solidFill>
              </a:rPr>
              <a:t>consistent with Client/server</a:t>
            </a:r>
          </a:p>
          <a:p>
            <a:pPr marL="457200" indent="-457200">
              <a:buAutoNum type="arabicPeriod"/>
            </a:pPr>
            <a:r>
              <a:rPr lang="en-US" b="1" dirty="0" smtClean="0">
                <a:solidFill>
                  <a:srgbClr val="FF0000"/>
                </a:solidFill>
              </a:rPr>
              <a:t>...</a:t>
            </a:r>
            <a:endParaRPr lang="en-US" b="1" dirty="0">
              <a:solidFill>
                <a:srgbClr val="FF0000"/>
              </a:solidFill>
            </a:endParaRPr>
          </a:p>
        </p:txBody>
      </p:sp>
      <p:sp>
        <p:nvSpPr>
          <p:cNvPr id="9" name="TextBox 8"/>
          <p:cNvSpPr txBox="1"/>
          <p:nvPr/>
        </p:nvSpPr>
        <p:spPr>
          <a:xfrm>
            <a:off x="3175000" y="5395366"/>
            <a:ext cx="4686199" cy="461665"/>
          </a:xfrm>
          <a:prstGeom prst="rect">
            <a:avLst/>
          </a:prstGeom>
          <a:noFill/>
        </p:spPr>
        <p:txBody>
          <a:bodyPr wrap="none" rtlCol="0">
            <a:spAutoFit/>
          </a:bodyPr>
          <a:lstStyle/>
          <a:p>
            <a:r>
              <a:rPr lang="en-US" b="1" dirty="0" smtClean="0"/>
              <a:t>Decision 2: let’s use Client/Server!</a:t>
            </a:r>
            <a:endParaRPr lang="en-US" b="1" dirty="0"/>
          </a:p>
        </p:txBody>
      </p:sp>
      <p:pic>
        <p:nvPicPr>
          <p:cNvPr id="10" name="Picture 9"/>
          <p:cNvPicPr>
            <a:picLocks noChangeAspect="1"/>
          </p:cNvPicPr>
          <p:nvPr/>
        </p:nvPicPr>
        <p:blipFill rotWithShape="1">
          <a:blip r:embed="rId3"/>
          <a:srcRect l="5556" r="7936" b="17216"/>
          <a:stretch/>
        </p:blipFill>
        <p:spPr>
          <a:xfrm>
            <a:off x="1980989" y="5032101"/>
            <a:ext cx="1178135" cy="1143547"/>
          </a:xfrm>
          <a:prstGeom prst="rect">
            <a:avLst/>
          </a:prstGeom>
        </p:spPr>
      </p:pic>
      <p:sp>
        <p:nvSpPr>
          <p:cNvPr id="11" name="Rectangle 10"/>
          <p:cNvSpPr/>
          <p:nvPr/>
        </p:nvSpPr>
        <p:spPr bwMode="auto">
          <a:xfrm>
            <a:off x="6597594" y="2811090"/>
            <a:ext cx="533627" cy="244202"/>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2" name="TextBox 11"/>
          <p:cNvSpPr txBox="1"/>
          <p:nvPr/>
        </p:nvSpPr>
        <p:spPr>
          <a:xfrm>
            <a:off x="6479967" y="2794573"/>
            <a:ext cx="800219" cy="276999"/>
          </a:xfrm>
          <a:prstGeom prst="rect">
            <a:avLst/>
          </a:prstGeom>
          <a:noFill/>
        </p:spPr>
        <p:txBody>
          <a:bodyPr wrap="none" rtlCol="0">
            <a:spAutoFit/>
          </a:bodyPr>
          <a:lstStyle/>
          <a:p>
            <a:r>
              <a:rPr lang="en-US" sz="1200" b="1" dirty="0" smtClean="0">
                <a:solidFill>
                  <a:schemeClr val="tx1">
                    <a:lumMod val="50000"/>
                    <a:lumOff val="50000"/>
                  </a:schemeClr>
                </a:solidFill>
              </a:rPr>
              <a:t>Sys Main</a:t>
            </a:r>
            <a:endParaRPr lang="en-US" sz="1200" b="1" dirty="0">
              <a:solidFill>
                <a:schemeClr val="tx1">
                  <a:lumMod val="50000"/>
                  <a:lumOff val="50000"/>
                </a:schemeClr>
              </a:solidFill>
            </a:endParaRPr>
          </a:p>
        </p:txBody>
      </p:sp>
    </p:spTree>
    <p:extLst>
      <p:ext uri="{BB962C8B-B14F-4D97-AF65-F5344CB8AC3E}">
        <p14:creationId xmlns:p14="http://schemas.microsoft.com/office/powerpoint/2010/main" val="1214557600"/>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focus on the top-most goal(s)</a:t>
            </a:r>
            <a:endParaRPr lang="en-US" dirty="0"/>
          </a:p>
        </p:txBody>
      </p:sp>
      <p:sp>
        <p:nvSpPr>
          <p:cNvPr id="3" name="Content Placeholder 2"/>
          <p:cNvSpPr>
            <a:spLocks noGrp="1"/>
          </p:cNvSpPr>
          <p:nvPr>
            <p:ph idx="1"/>
          </p:nvPr>
        </p:nvSpPr>
        <p:spPr/>
        <p:txBody>
          <a:bodyPr/>
          <a:lstStyle/>
          <a:p>
            <a:r>
              <a:rPr lang="en-US" sz="2000" dirty="0" smtClean="0">
                <a:solidFill>
                  <a:schemeClr val="bg1">
                    <a:lumMod val="85000"/>
                  </a:schemeClr>
                </a:solidFill>
              </a:rPr>
              <a:t>So... We need:</a:t>
            </a:r>
          </a:p>
          <a:p>
            <a:pPr lvl="1"/>
            <a:r>
              <a:rPr lang="en-US" sz="1800" dirty="0" smtClean="0">
                <a:solidFill>
                  <a:schemeClr val="tx1"/>
                </a:solidFill>
              </a:rPr>
              <a:t>ANN system;</a:t>
            </a:r>
          </a:p>
          <a:p>
            <a:pPr lvl="1"/>
            <a:r>
              <a:rPr lang="en-US" sz="1800" dirty="0" smtClean="0">
                <a:solidFill>
                  <a:schemeClr val="tx1"/>
                </a:solidFill>
              </a:rPr>
              <a:t>ANN interface;</a:t>
            </a:r>
          </a:p>
          <a:p>
            <a:pPr lvl="1"/>
            <a:r>
              <a:rPr lang="en-US" sz="1800" dirty="0" smtClean="0">
                <a:solidFill>
                  <a:schemeClr val="tx1"/>
                </a:solidFill>
              </a:rPr>
              <a:t>ANN Design logic;</a:t>
            </a:r>
          </a:p>
          <a:p>
            <a:pPr lvl="1"/>
            <a:r>
              <a:rPr lang="en-US" sz="1800" dirty="0" smtClean="0">
                <a:solidFill>
                  <a:schemeClr val="tx1"/>
                </a:solidFill>
              </a:rPr>
              <a:t>ANN Training logic;</a:t>
            </a:r>
            <a:endParaRPr lang="en-US" sz="1800" dirty="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112</a:t>
            </a:fld>
            <a:r>
              <a:rPr lang="it-IT" smtClean="0"/>
              <a:t> -</a:t>
            </a:r>
            <a:endParaRPr lang="en-US"/>
          </a:p>
        </p:txBody>
      </p:sp>
      <p:pic>
        <p:nvPicPr>
          <p:cNvPr id="7" name="Picture 6" descr="Screen Shot 2016-10-27 at 12.49.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550" y="1524000"/>
            <a:ext cx="5546449" cy="2809875"/>
          </a:xfrm>
          <a:prstGeom prst="rect">
            <a:avLst/>
          </a:prstGeom>
        </p:spPr>
      </p:pic>
      <p:sp>
        <p:nvSpPr>
          <p:cNvPr id="8" name="TextBox 7"/>
          <p:cNvSpPr txBox="1"/>
          <p:nvPr/>
        </p:nvSpPr>
        <p:spPr>
          <a:xfrm>
            <a:off x="188226" y="3055292"/>
            <a:ext cx="4339650" cy="2308324"/>
          </a:xfrm>
          <a:prstGeom prst="rect">
            <a:avLst/>
          </a:prstGeom>
          <a:noFill/>
        </p:spPr>
        <p:txBody>
          <a:bodyPr wrap="none" rtlCol="0">
            <a:spAutoFit/>
          </a:bodyPr>
          <a:lstStyle/>
          <a:p>
            <a:r>
              <a:rPr lang="en-US" b="1" dirty="0" smtClean="0">
                <a:solidFill>
                  <a:schemeClr val="bg1">
                    <a:lumMod val="75000"/>
                  </a:schemeClr>
                </a:solidFill>
              </a:rPr>
              <a:t>Is this good? Probably.</a:t>
            </a:r>
          </a:p>
          <a:p>
            <a:pPr marL="457200" indent="-457200">
              <a:buAutoNum type="arabicPeriod"/>
            </a:pPr>
            <a:r>
              <a:rPr lang="en-US" b="1" dirty="0" smtClean="0">
                <a:solidFill>
                  <a:schemeClr val="bg1">
                    <a:lumMod val="75000"/>
                  </a:schemeClr>
                </a:solidFill>
              </a:rPr>
              <a:t>Loose coupling</a:t>
            </a:r>
          </a:p>
          <a:p>
            <a:pPr marL="457200" indent="-457200">
              <a:buAutoNum type="arabicPeriod"/>
            </a:pPr>
            <a:r>
              <a:rPr lang="en-US" b="1" dirty="0" smtClean="0">
                <a:solidFill>
                  <a:schemeClr val="bg1">
                    <a:lumMod val="75000"/>
                  </a:schemeClr>
                </a:solidFill>
              </a:rPr>
              <a:t>Low cohesion</a:t>
            </a:r>
          </a:p>
          <a:p>
            <a:pPr marL="457200" indent="-457200">
              <a:buAutoNum type="arabicPeriod"/>
            </a:pPr>
            <a:r>
              <a:rPr lang="en-US" b="1" dirty="0" smtClean="0">
                <a:solidFill>
                  <a:schemeClr val="bg1">
                    <a:lumMod val="75000"/>
                  </a:schemeClr>
                </a:solidFill>
              </a:rPr>
              <a:t>High modularity</a:t>
            </a:r>
          </a:p>
          <a:p>
            <a:pPr marL="457200" indent="-457200">
              <a:buAutoNum type="arabicPeriod"/>
            </a:pPr>
            <a:r>
              <a:rPr lang="en-US" b="1" dirty="0" smtClean="0">
                <a:solidFill>
                  <a:srgbClr val="FF0000"/>
                </a:solidFill>
              </a:rPr>
              <a:t>consistent with Client/server</a:t>
            </a:r>
          </a:p>
          <a:p>
            <a:pPr marL="457200" indent="-457200">
              <a:buAutoNum type="arabicPeriod"/>
            </a:pPr>
            <a:r>
              <a:rPr lang="en-US" b="1" dirty="0" smtClean="0">
                <a:solidFill>
                  <a:srgbClr val="FF0000"/>
                </a:solidFill>
              </a:rPr>
              <a:t>...</a:t>
            </a:r>
            <a:endParaRPr lang="en-US" b="1" dirty="0">
              <a:solidFill>
                <a:srgbClr val="FF0000"/>
              </a:solidFill>
            </a:endParaRPr>
          </a:p>
        </p:txBody>
      </p:sp>
      <p:sp>
        <p:nvSpPr>
          <p:cNvPr id="9" name="TextBox 8"/>
          <p:cNvSpPr txBox="1"/>
          <p:nvPr/>
        </p:nvSpPr>
        <p:spPr>
          <a:xfrm>
            <a:off x="3175000" y="5395366"/>
            <a:ext cx="4686199" cy="461665"/>
          </a:xfrm>
          <a:prstGeom prst="rect">
            <a:avLst/>
          </a:prstGeom>
          <a:noFill/>
        </p:spPr>
        <p:txBody>
          <a:bodyPr wrap="none" rtlCol="0">
            <a:spAutoFit/>
          </a:bodyPr>
          <a:lstStyle/>
          <a:p>
            <a:r>
              <a:rPr lang="en-US" b="1" dirty="0" smtClean="0"/>
              <a:t>Decision 2: let’s use Client/Server!</a:t>
            </a:r>
            <a:endParaRPr lang="en-US" b="1" dirty="0"/>
          </a:p>
        </p:txBody>
      </p:sp>
      <p:pic>
        <p:nvPicPr>
          <p:cNvPr id="10" name="Picture 9"/>
          <p:cNvPicPr>
            <a:picLocks noChangeAspect="1"/>
          </p:cNvPicPr>
          <p:nvPr/>
        </p:nvPicPr>
        <p:blipFill rotWithShape="1">
          <a:blip r:embed="rId3"/>
          <a:srcRect l="5556" r="7936" b="17216"/>
          <a:stretch/>
        </p:blipFill>
        <p:spPr>
          <a:xfrm>
            <a:off x="1980989" y="5032101"/>
            <a:ext cx="1178135" cy="1143547"/>
          </a:xfrm>
          <a:prstGeom prst="rect">
            <a:avLst/>
          </a:prstGeom>
        </p:spPr>
      </p:pic>
      <p:sp>
        <p:nvSpPr>
          <p:cNvPr id="11" name="Rectangle 10"/>
          <p:cNvSpPr/>
          <p:nvPr/>
        </p:nvSpPr>
        <p:spPr bwMode="auto">
          <a:xfrm>
            <a:off x="6597594" y="2811090"/>
            <a:ext cx="533627" cy="244202"/>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2" name="TextBox 11"/>
          <p:cNvSpPr txBox="1"/>
          <p:nvPr/>
        </p:nvSpPr>
        <p:spPr>
          <a:xfrm>
            <a:off x="6479967" y="2794573"/>
            <a:ext cx="800219" cy="276999"/>
          </a:xfrm>
          <a:prstGeom prst="rect">
            <a:avLst/>
          </a:prstGeom>
          <a:noFill/>
        </p:spPr>
        <p:txBody>
          <a:bodyPr wrap="none" rtlCol="0">
            <a:spAutoFit/>
          </a:bodyPr>
          <a:lstStyle/>
          <a:p>
            <a:r>
              <a:rPr lang="en-US" sz="1200" b="1" dirty="0" smtClean="0">
                <a:solidFill>
                  <a:schemeClr val="tx1">
                    <a:lumMod val="50000"/>
                    <a:lumOff val="50000"/>
                  </a:schemeClr>
                </a:solidFill>
              </a:rPr>
              <a:t>Sys Main</a:t>
            </a:r>
            <a:endParaRPr lang="en-US" sz="1200" b="1" dirty="0">
              <a:solidFill>
                <a:schemeClr val="tx1">
                  <a:lumMod val="50000"/>
                  <a:lumOff val="50000"/>
                </a:schemeClr>
              </a:solidFill>
            </a:endParaRPr>
          </a:p>
        </p:txBody>
      </p:sp>
      <p:sp>
        <p:nvSpPr>
          <p:cNvPr id="6" name="Rectangle 5"/>
          <p:cNvSpPr/>
          <p:nvPr/>
        </p:nvSpPr>
        <p:spPr bwMode="auto">
          <a:xfrm>
            <a:off x="3666671" y="1432231"/>
            <a:ext cx="1387929" cy="2901644"/>
          </a:xfrm>
          <a:prstGeom prst="rect">
            <a:avLst/>
          </a:prstGeom>
          <a:noFill/>
          <a:ln w="12700" cap="flat" cmpd="sng" algn="ctr">
            <a:solidFill>
              <a:srgbClr val="FF0000"/>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3" name="TextBox 12"/>
          <p:cNvSpPr txBox="1"/>
          <p:nvPr/>
        </p:nvSpPr>
        <p:spPr>
          <a:xfrm>
            <a:off x="3771706" y="999211"/>
            <a:ext cx="1090713" cy="461665"/>
          </a:xfrm>
          <a:prstGeom prst="rect">
            <a:avLst/>
          </a:prstGeom>
          <a:noFill/>
        </p:spPr>
        <p:txBody>
          <a:bodyPr wrap="none" rtlCol="0">
            <a:spAutoFit/>
          </a:bodyPr>
          <a:lstStyle/>
          <a:p>
            <a:r>
              <a:rPr lang="en-US" b="1" dirty="0" smtClean="0">
                <a:solidFill>
                  <a:srgbClr val="FF0000"/>
                </a:solidFill>
              </a:rPr>
              <a:t>Client!</a:t>
            </a:r>
            <a:endParaRPr lang="en-US" b="1" dirty="0">
              <a:solidFill>
                <a:srgbClr val="FF0000"/>
              </a:solidFill>
            </a:endParaRPr>
          </a:p>
        </p:txBody>
      </p:sp>
    </p:spTree>
    <p:extLst>
      <p:ext uri="{BB962C8B-B14F-4D97-AF65-F5344CB8AC3E}">
        <p14:creationId xmlns:p14="http://schemas.microsoft.com/office/powerpoint/2010/main" val="3332280296"/>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focus on the top-most goal(s)</a:t>
            </a:r>
            <a:endParaRPr lang="en-US" dirty="0"/>
          </a:p>
        </p:txBody>
      </p:sp>
      <p:sp>
        <p:nvSpPr>
          <p:cNvPr id="3" name="Content Placeholder 2"/>
          <p:cNvSpPr>
            <a:spLocks noGrp="1"/>
          </p:cNvSpPr>
          <p:nvPr>
            <p:ph idx="1"/>
          </p:nvPr>
        </p:nvSpPr>
        <p:spPr/>
        <p:txBody>
          <a:bodyPr/>
          <a:lstStyle/>
          <a:p>
            <a:r>
              <a:rPr lang="en-US" sz="2000" dirty="0" smtClean="0">
                <a:solidFill>
                  <a:schemeClr val="bg1">
                    <a:lumMod val="85000"/>
                  </a:schemeClr>
                </a:solidFill>
              </a:rPr>
              <a:t>So... We need:</a:t>
            </a:r>
          </a:p>
          <a:p>
            <a:pPr lvl="1"/>
            <a:r>
              <a:rPr lang="en-US" sz="1800" dirty="0" smtClean="0">
                <a:solidFill>
                  <a:schemeClr val="tx1"/>
                </a:solidFill>
              </a:rPr>
              <a:t>ANN system;</a:t>
            </a:r>
          </a:p>
          <a:p>
            <a:pPr lvl="1"/>
            <a:r>
              <a:rPr lang="en-US" sz="1800" dirty="0" smtClean="0">
                <a:solidFill>
                  <a:schemeClr val="tx1"/>
                </a:solidFill>
              </a:rPr>
              <a:t>ANN interface;</a:t>
            </a:r>
          </a:p>
          <a:p>
            <a:pPr lvl="1"/>
            <a:r>
              <a:rPr lang="en-US" sz="1800" dirty="0" smtClean="0">
                <a:solidFill>
                  <a:schemeClr val="tx1"/>
                </a:solidFill>
              </a:rPr>
              <a:t>ANN Design logic;</a:t>
            </a:r>
          </a:p>
          <a:p>
            <a:pPr lvl="1"/>
            <a:r>
              <a:rPr lang="en-US" sz="1800" dirty="0" smtClean="0">
                <a:solidFill>
                  <a:schemeClr val="tx1"/>
                </a:solidFill>
              </a:rPr>
              <a:t>ANN Training logic;</a:t>
            </a:r>
            <a:endParaRPr lang="en-US" sz="1800" dirty="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113</a:t>
            </a:fld>
            <a:r>
              <a:rPr lang="it-IT" smtClean="0"/>
              <a:t> -</a:t>
            </a:r>
            <a:endParaRPr lang="en-US"/>
          </a:p>
        </p:txBody>
      </p:sp>
      <p:pic>
        <p:nvPicPr>
          <p:cNvPr id="7" name="Picture 6" descr="Screen Shot 2016-10-27 at 12.49.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550" y="1524000"/>
            <a:ext cx="5546449" cy="2809875"/>
          </a:xfrm>
          <a:prstGeom prst="rect">
            <a:avLst/>
          </a:prstGeom>
        </p:spPr>
      </p:pic>
      <p:sp>
        <p:nvSpPr>
          <p:cNvPr id="8" name="TextBox 7"/>
          <p:cNvSpPr txBox="1"/>
          <p:nvPr/>
        </p:nvSpPr>
        <p:spPr>
          <a:xfrm>
            <a:off x="188226" y="3055292"/>
            <a:ext cx="4339650" cy="2308324"/>
          </a:xfrm>
          <a:prstGeom prst="rect">
            <a:avLst/>
          </a:prstGeom>
          <a:noFill/>
        </p:spPr>
        <p:txBody>
          <a:bodyPr wrap="none" rtlCol="0">
            <a:spAutoFit/>
          </a:bodyPr>
          <a:lstStyle/>
          <a:p>
            <a:r>
              <a:rPr lang="en-US" b="1" dirty="0" smtClean="0">
                <a:solidFill>
                  <a:schemeClr val="bg1">
                    <a:lumMod val="75000"/>
                  </a:schemeClr>
                </a:solidFill>
              </a:rPr>
              <a:t>Is this good? Probably.</a:t>
            </a:r>
          </a:p>
          <a:p>
            <a:pPr marL="457200" indent="-457200">
              <a:buAutoNum type="arabicPeriod"/>
            </a:pPr>
            <a:r>
              <a:rPr lang="en-US" b="1" dirty="0" smtClean="0">
                <a:solidFill>
                  <a:schemeClr val="bg1">
                    <a:lumMod val="75000"/>
                  </a:schemeClr>
                </a:solidFill>
              </a:rPr>
              <a:t>Loose coupling</a:t>
            </a:r>
          </a:p>
          <a:p>
            <a:pPr marL="457200" indent="-457200">
              <a:buAutoNum type="arabicPeriod"/>
            </a:pPr>
            <a:r>
              <a:rPr lang="en-US" b="1" dirty="0" smtClean="0">
                <a:solidFill>
                  <a:schemeClr val="bg1">
                    <a:lumMod val="75000"/>
                  </a:schemeClr>
                </a:solidFill>
              </a:rPr>
              <a:t>Low cohesion</a:t>
            </a:r>
          </a:p>
          <a:p>
            <a:pPr marL="457200" indent="-457200">
              <a:buAutoNum type="arabicPeriod"/>
            </a:pPr>
            <a:r>
              <a:rPr lang="en-US" b="1" dirty="0" smtClean="0">
                <a:solidFill>
                  <a:schemeClr val="bg1">
                    <a:lumMod val="75000"/>
                  </a:schemeClr>
                </a:solidFill>
              </a:rPr>
              <a:t>High modularity</a:t>
            </a:r>
          </a:p>
          <a:p>
            <a:pPr marL="457200" indent="-457200">
              <a:buAutoNum type="arabicPeriod"/>
            </a:pPr>
            <a:r>
              <a:rPr lang="en-US" b="1" dirty="0" smtClean="0">
                <a:solidFill>
                  <a:srgbClr val="FF0000"/>
                </a:solidFill>
              </a:rPr>
              <a:t>consistent with Client/server</a:t>
            </a:r>
          </a:p>
          <a:p>
            <a:pPr marL="457200" indent="-457200">
              <a:buAutoNum type="arabicPeriod"/>
            </a:pPr>
            <a:r>
              <a:rPr lang="en-US" b="1" dirty="0" smtClean="0">
                <a:solidFill>
                  <a:srgbClr val="FF0000"/>
                </a:solidFill>
              </a:rPr>
              <a:t>...</a:t>
            </a:r>
            <a:endParaRPr lang="en-US" b="1" dirty="0">
              <a:solidFill>
                <a:srgbClr val="FF0000"/>
              </a:solidFill>
            </a:endParaRPr>
          </a:p>
        </p:txBody>
      </p:sp>
      <p:sp>
        <p:nvSpPr>
          <p:cNvPr id="9" name="TextBox 8"/>
          <p:cNvSpPr txBox="1"/>
          <p:nvPr/>
        </p:nvSpPr>
        <p:spPr>
          <a:xfrm>
            <a:off x="3175000" y="5395366"/>
            <a:ext cx="4686199" cy="461665"/>
          </a:xfrm>
          <a:prstGeom prst="rect">
            <a:avLst/>
          </a:prstGeom>
          <a:noFill/>
        </p:spPr>
        <p:txBody>
          <a:bodyPr wrap="none" rtlCol="0">
            <a:spAutoFit/>
          </a:bodyPr>
          <a:lstStyle/>
          <a:p>
            <a:r>
              <a:rPr lang="en-US" b="1" dirty="0" smtClean="0"/>
              <a:t>Decision 2: let’s use Client/Server!</a:t>
            </a:r>
            <a:endParaRPr lang="en-US" b="1" dirty="0"/>
          </a:p>
        </p:txBody>
      </p:sp>
      <p:pic>
        <p:nvPicPr>
          <p:cNvPr id="10" name="Picture 9"/>
          <p:cNvPicPr>
            <a:picLocks noChangeAspect="1"/>
          </p:cNvPicPr>
          <p:nvPr/>
        </p:nvPicPr>
        <p:blipFill rotWithShape="1">
          <a:blip r:embed="rId3"/>
          <a:srcRect l="5556" r="7936" b="17216"/>
          <a:stretch/>
        </p:blipFill>
        <p:spPr>
          <a:xfrm>
            <a:off x="1980989" y="5032101"/>
            <a:ext cx="1178135" cy="1143547"/>
          </a:xfrm>
          <a:prstGeom prst="rect">
            <a:avLst/>
          </a:prstGeom>
        </p:spPr>
      </p:pic>
      <p:sp>
        <p:nvSpPr>
          <p:cNvPr id="11" name="Rectangle 10"/>
          <p:cNvSpPr/>
          <p:nvPr/>
        </p:nvSpPr>
        <p:spPr bwMode="auto">
          <a:xfrm>
            <a:off x="6597594" y="2811090"/>
            <a:ext cx="533627" cy="244202"/>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2" name="TextBox 11"/>
          <p:cNvSpPr txBox="1"/>
          <p:nvPr/>
        </p:nvSpPr>
        <p:spPr>
          <a:xfrm>
            <a:off x="6479967" y="2794573"/>
            <a:ext cx="800219" cy="276999"/>
          </a:xfrm>
          <a:prstGeom prst="rect">
            <a:avLst/>
          </a:prstGeom>
          <a:noFill/>
        </p:spPr>
        <p:txBody>
          <a:bodyPr wrap="none" rtlCol="0">
            <a:spAutoFit/>
          </a:bodyPr>
          <a:lstStyle/>
          <a:p>
            <a:r>
              <a:rPr lang="en-US" sz="1200" b="1" dirty="0" smtClean="0">
                <a:solidFill>
                  <a:schemeClr val="tx1">
                    <a:lumMod val="50000"/>
                    <a:lumOff val="50000"/>
                  </a:schemeClr>
                </a:solidFill>
              </a:rPr>
              <a:t>Sys Main</a:t>
            </a:r>
            <a:endParaRPr lang="en-US" sz="1200" b="1" dirty="0">
              <a:solidFill>
                <a:schemeClr val="tx1">
                  <a:lumMod val="50000"/>
                  <a:lumOff val="50000"/>
                </a:schemeClr>
              </a:solidFill>
            </a:endParaRPr>
          </a:p>
        </p:txBody>
      </p:sp>
      <p:sp>
        <p:nvSpPr>
          <p:cNvPr id="6" name="Rectangle 5"/>
          <p:cNvSpPr/>
          <p:nvPr/>
        </p:nvSpPr>
        <p:spPr bwMode="auto">
          <a:xfrm>
            <a:off x="3666671" y="1432231"/>
            <a:ext cx="1387929" cy="2901644"/>
          </a:xfrm>
          <a:prstGeom prst="rect">
            <a:avLst/>
          </a:prstGeom>
          <a:noFill/>
          <a:ln w="12700" cap="flat" cmpd="sng" algn="ctr">
            <a:solidFill>
              <a:srgbClr val="FF0000"/>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3" name="TextBox 12"/>
          <p:cNvSpPr txBox="1"/>
          <p:nvPr/>
        </p:nvSpPr>
        <p:spPr>
          <a:xfrm>
            <a:off x="3771706" y="999211"/>
            <a:ext cx="1090713" cy="461665"/>
          </a:xfrm>
          <a:prstGeom prst="rect">
            <a:avLst/>
          </a:prstGeom>
          <a:noFill/>
        </p:spPr>
        <p:txBody>
          <a:bodyPr wrap="none" rtlCol="0">
            <a:spAutoFit/>
          </a:bodyPr>
          <a:lstStyle/>
          <a:p>
            <a:r>
              <a:rPr lang="en-US" b="1" dirty="0" smtClean="0">
                <a:solidFill>
                  <a:srgbClr val="FF0000"/>
                </a:solidFill>
              </a:rPr>
              <a:t>Client!</a:t>
            </a:r>
            <a:endParaRPr lang="en-US" b="1" dirty="0">
              <a:solidFill>
                <a:srgbClr val="FF0000"/>
              </a:solidFill>
            </a:endParaRPr>
          </a:p>
        </p:txBody>
      </p:sp>
      <p:sp>
        <p:nvSpPr>
          <p:cNvPr id="14" name="Rectangle 13"/>
          <p:cNvSpPr/>
          <p:nvPr/>
        </p:nvSpPr>
        <p:spPr bwMode="auto">
          <a:xfrm>
            <a:off x="5786002" y="1460876"/>
            <a:ext cx="3357997" cy="2901644"/>
          </a:xfrm>
          <a:prstGeom prst="rect">
            <a:avLst/>
          </a:prstGeom>
          <a:noFill/>
          <a:ln w="12700" cap="flat" cmpd="sng" algn="ctr">
            <a:solidFill>
              <a:srgbClr val="FF0000"/>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5" name="TextBox 14"/>
          <p:cNvSpPr txBox="1"/>
          <p:nvPr/>
        </p:nvSpPr>
        <p:spPr>
          <a:xfrm>
            <a:off x="6770486" y="995499"/>
            <a:ext cx="1210037" cy="461665"/>
          </a:xfrm>
          <a:prstGeom prst="rect">
            <a:avLst/>
          </a:prstGeom>
          <a:noFill/>
        </p:spPr>
        <p:txBody>
          <a:bodyPr wrap="none" rtlCol="0">
            <a:spAutoFit/>
          </a:bodyPr>
          <a:lstStyle/>
          <a:p>
            <a:r>
              <a:rPr lang="en-US" b="1" dirty="0" smtClean="0">
                <a:solidFill>
                  <a:srgbClr val="FF0000"/>
                </a:solidFill>
              </a:rPr>
              <a:t>Server?</a:t>
            </a:r>
            <a:endParaRPr lang="en-US" b="1" dirty="0">
              <a:solidFill>
                <a:srgbClr val="FF0000"/>
              </a:solidFill>
            </a:endParaRPr>
          </a:p>
        </p:txBody>
      </p:sp>
    </p:spTree>
    <p:extLst>
      <p:ext uri="{BB962C8B-B14F-4D97-AF65-F5344CB8AC3E}">
        <p14:creationId xmlns:p14="http://schemas.microsoft.com/office/powerpoint/2010/main" val="2778480464"/>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focus on the top-most goal(s)</a:t>
            </a:r>
            <a:endParaRPr lang="en-US" dirty="0"/>
          </a:p>
        </p:txBody>
      </p:sp>
      <p:sp>
        <p:nvSpPr>
          <p:cNvPr id="3" name="Content Placeholder 2"/>
          <p:cNvSpPr>
            <a:spLocks noGrp="1"/>
          </p:cNvSpPr>
          <p:nvPr>
            <p:ph idx="1"/>
          </p:nvPr>
        </p:nvSpPr>
        <p:spPr/>
        <p:txBody>
          <a:bodyPr/>
          <a:lstStyle/>
          <a:p>
            <a:r>
              <a:rPr lang="en-US" sz="2000" dirty="0" smtClean="0">
                <a:solidFill>
                  <a:schemeClr val="bg1">
                    <a:lumMod val="85000"/>
                  </a:schemeClr>
                </a:solidFill>
              </a:rPr>
              <a:t>So... We need:</a:t>
            </a:r>
          </a:p>
          <a:p>
            <a:pPr lvl="1"/>
            <a:r>
              <a:rPr lang="en-US" sz="1800" dirty="0" smtClean="0">
                <a:solidFill>
                  <a:schemeClr val="tx1"/>
                </a:solidFill>
              </a:rPr>
              <a:t>ANN system;</a:t>
            </a:r>
          </a:p>
          <a:p>
            <a:pPr lvl="1"/>
            <a:r>
              <a:rPr lang="en-US" sz="1800" dirty="0" smtClean="0">
                <a:solidFill>
                  <a:schemeClr val="tx1"/>
                </a:solidFill>
              </a:rPr>
              <a:t>ANN interface;</a:t>
            </a:r>
          </a:p>
          <a:p>
            <a:pPr lvl="1"/>
            <a:r>
              <a:rPr lang="en-US" sz="1800" dirty="0" smtClean="0">
                <a:solidFill>
                  <a:schemeClr val="tx1"/>
                </a:solidFill>
              </a:rPr>
              <a:t>ANN Design logic;</a:t>
            </a:r>
          </a:p>
          <a:p>
            <a:pPr lvl="1"/>
            <a:r>
              <a:rPr lang="en-US" sz="1800" dirty="0" smtClean="0">
                <a:solidFill>
                  <a:schemeClr val="tx1"/>
                </a:solidFill>
              </a:rPr>
              <a:t>ANN Training logic;</a:t>
            </a:r>
            <a:endParaRPr lang="en-US" sz="1800" dirty="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114</a:t>
            </a:fld>
            <a:r>
              <a:rPr lang="it-IT" smtClean="0"/>
              <a:t> -</a:t>
            </a:r>
            <a:endParaRPr lang="en-US"/>
          </a:p>
        </p:txBody>
      </p:sp>
      <p:pic>
        <p:nvPicPr>
          <p:cNvPr id="7" name="Picture 6" descr="Screen Shot 2016-10-27 at 12.49.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550" y="1524000"/>
            <a:ext cx="5546449" cy="2809875"/>
          </a:xfrm>
          <a:prstGeom prst="rect">
            <a:avLst/>
          </a:prstGeom>
        </p:spPr>
      </p:pic>
      <p:sp>
        <p:nvSpPr>
          <p:cNvPr id="8" name="TextBox 7"/>
          <p:cNvSpPr txBox="1"/>
          <p:nvPr/>
        </p:nvSpPr>
        <p:spPr>
          <a:xfrm>
            <a:off x="188226" y="3055292"/>
            <a:ext cx="4339650" cy="2308324"/>
          </a:xfrm>
          <a:prstGeom prst="rect">
            <a:avLst/>
          </a:prstGeom>
          <a:noFill/>
        </p:spPr>
        <p:txBody>
          <a:bodyPr wrap="none" rtlCol="0">
            <a:spAutoFit/>
          </a:bodyPr>
          <a:lstStyle/>
          <a:p>
            <a:r>
              <a:rPr lang="en-US" b="1" dirty="0" smtClean="0">
                <a:solidFill>
                  <a:schemeClr val="bg1">
                    <a:lumMod val="75000"/>
                  </a:schemeClr>
                </a:solidFill>
              </a:rPr>
              <a:t>Is this good? Probably.</a:t>
            </a:r>
          </a:p>
          <a:p>
            <a:pPr marL="457200" indent="-457200">
              <a:buAutoNum type="arabicPeriod"/>
            </a:pPr>
            <a:r>
              <a:rPr lang="en-US" b="1" dirty="0" smtClean="0">
                <a:solidFill>
                  <a:schemeClr val="bg1">
                    <a:lumMod val="75000"/>
                  </a:schemeClr>
                </a:solidFill>
              </a:rPr>
              <a:t>Loose coupling</a:t>
            </a:r>
          </a:p>
          <a:p>
            <a:pPr marL="457200" indent="-457200">
              <a:buAutoNum type="arabicPeriod"/>
            </a:pPr>
            <a:r>
              <a:rPr lang="en-US" b="1" dirty="0" smtClean="0">
                <a:solidFill>
                  <a:schemeClr val="bg1">
                    <a:lumMod val="75000"/>
                  </a:schemeClr>
                </a:solidFill>
              </a:rPr>
              <a:t>Low cohesion</a:t>
            </a:r>
          </a:p>
          <a:p>
            <a:pPr marL="457200" indent="-457200">
              <a:buAutoNum type="arabicPeriod"/>
            </a:pPr>
            <a:r>
              <a:rPr lang="en-US" b="1" dirty="0" smtClean="0">
                <a:solidFill>
                  <a:schemeClr val="bg1">
                    <a:lumMod val="75000"/>
                  </a:schemeClr>
                </a:solidFill>
              </a:rPr>
              <a:t>High modularity</a:t>
            </a:r>
          </a:p>
          <a:p>
            <a:pPr marL="457200" indent="-457200">
              <a:buAutoNum type="arabicPeriod"/>
            </a:pPr>
            <a:r>
              <a:rPr lang="en-US" b="1" dirty="0" smtClean="0">
                <a:solidFill>
                  <a:srgbClr val="FF0000"/>
                </a:solidFill>
              </a:rPr>
              <a:t>consistent with Client/server</a:t>
            </a:r>
          </a:p>
          <a:p>
            <a:pPr marL="457200" indent="-457200">
              <a:buAutoNum type="arabicPeriod"/>
            </a:pPr>
            <a:r>
              <a:rPr lang="en-US" b="1" dirty="0" smtClean="0">
                <a:solidFill>
                  <a:srgbClr val="FF0000"/>
                </a:solidFill>
              </a:rPr>
              <a:t>...</a:t>
            </a:r>
            <a:endParaRPr lang="en-US" b="1" dirty="0">
              <a:solidFill>
                <a:srgbClr val="FF0000"/>
              </a:solidFill>
            </a:endParaRPr>
          </a:p>
        </p:txBody>
      </p:sp>
      <p:sp>
        <p:nvSpPr>
          <p:cNvPr id="9" name="TextBox 8"/>
          <p:cNvSpPr txBox="1"/>
          <p:nvPr/>
        </p:nvSpPr>
        <p:spPr>
          <a:xfrm>
            <a:off x="3175000" y="5395366"/>
            <a:ext cx="4686199" cy="461665"/>
          </a:xfrm>
          <a:prstGeom prst="rect">
            <a:avLst/>
          </a:prstGeom>
          <a:noFill/>
        </p:spPr>
        <p:txBody>
          <a:bodyPr wrap="none" rtlCol="0">
            <a:spAutoFit/>
          </a:bodyPr>
          <a:lstStyle/>
          <a:p>
            <a:r>
              <a:rPr lang="en-US" b="1" dirty="0" smtClean="0"/>
              <a:t>Decision 2: let’s use Client/Server!</a:t>
            </a:r>
            <a:endParaRPr lang="en-US" b="1" dirty="0"/>
          </a:p>
        </p:txBody>
      </p:sp>
      <p:pic>
        <p:nvPicPr>
          <p:cNvPr id="10" name="Picture 9"/>
          <p:cNvPicPr>
            <a:picLocks noChangeAspect="1"/>
          </p:cNvPicPr>
          <p:nvPr/>
        </p:nvPicPr>
        <p:blipFill rotWithShape="1">
          <a:blip r:embed="rId3"/>
          <a:srcRect l="5556" r="7936" b="17216"/>
          <a:stretch/>
        </p:blipFill>
        <p:spPr>
          <a:xfrm>
            <a:off x="1980989" y="5032101"/>
            <a:ext cx="1178135" cy="1143547"/>
          </a:xfrm>
          <a:prstGeom prst="rect">
            <a:avLst/>
          </a:prstGeom>
        </p:spPr>
      </p:pic>
      <p:sp>
        <p:nvSpPr>
          <p:cNvPr id="11" name="Rectangle 10"/>
          <p:cNvSpPr/>
          <p:nvPr/>
        </p:nvSpPr>
        <p:spPr bwMode="auto">
          <a:xfrm>
            <a:off x="6597594" y="2811090"/>
            <a:ext cx="533627" cy="244202"/>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2" name="TextBox 11"/>
          <p:cNvSpPr txBox="1"/>
          <p:nvPr/>
        </p:nvSpPr>
        <p:spPr>
          <a:xfrm>
            <a:off x="6479967" y="2794573"/>
            <a:ext cx="800219" cy="276999"/>
          </a:xfrm>
          <a:prstGeom prst="rect">
            <a:avLst/>
          </a:prstGeom>
          <a:noFill/>
        </p:spPr>
        <p:txBody>
          <a:bodyPr wrap="none" rtlCol="0">
            <a:spAutoFit/>
          </a:bodyPr>
          <a:lstStyle/>
          <a:p>
            <a:r>
              <a:rPr lang="en-US" sz="1200" b="1" dirty="0" smtClean="0">
                <a:solidFill>
                  <a:schemeClr val="tx1">
                    <a:lumMod val="50000"/>
                    <a:lumOff val="50000"/>
                  </a:schemeClr>
                </a:solidFill>
              </a:rPr>
              <a:t>Sys Main</a:t>
            </a:r>
            <a:endParaRPr lang="en-US" sz="1200" b="1" dirty="0">
              <a:solidFill>
                <a:schemeClr val="tx1">
                  <a:lumMod val="50000"/>
                  <a:lumOff val="50000"/>
                </a:schemeClr>
              </a:solidFill>
            </a:endParaRPr>
          </a:p>
        </p:txBody>
      </p:sp>
      <p:sp>
        <p:nvSpPr>
          <p:cNvPr id="6" name="Rectangle 5"/>
          <p:cNvSpPr/>
          <p:nvPr/>
        </p:nvSpPr>
        <p:spPr bwMode="auto">
          <a:xfrm>
            <a:off x="3666671" y="1432231"/>
            <a:ext cx="1387929" cy="2901644"/>
          </a:xfrm>
          <a:prstGeom prst="rect">
            <a:avLst/>
          </a:prstGeom>
          <a:noFill/>
          <a:ln w="12700" cap="flat" cmpd="sng" algn="ctr">
            <a:solidFill>
              <a:srgbClr val="FF0000"/>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3" name="TextBox 12"/>
          <p:cNvSpPr txBox="1"/>
          <p:nvPr/>
        </p:nvSpPr>
        <p:spPr>
          <a:xfrm>
            <a:off x="3771706" y="999211"/>
            <a:ext cx="1090713" cy="461665"/>
          </a:xfrm>
          <a:prstGeom prst="rect">
            <a:avLst/>
          </a:prstGeom>
          <a:noFill/>
        </p:spPr>
        <p:txBody>
          <a:bodyPr wrap="none" rtlCol="0">
            <a:spAutoFit/>
          </a:bodyPr>
          <a:lstStyle/>
          <a:p>
            <a:r>
              <a:rPr lang="en-US" b="1" dirty="0" smtClean="0">
                <a:solidFill>
                  <a:srgbClr val="FF0000"/>
                </a:solidFill>
              </a:rPr>
              <a:t>Client!</a:t>
            </a:r>
            <a:endParaRPr lang="en-US" b="1" dirty="0">
              <a:solidFill>
                <a:srgbClr val="FF0000"/>
              </a:solidFill>
            </a:endParaRPr>
          </a:p>
        </p:txBody>
      </p:sp>
      <p:sp>
        <p:nvSpPr>
          <p:cNvPr id="14" name="Rectangle 13"/>
          <p:cNvSpPr/>
          <p:nvPr/>
        </p:nvSpPr>
        <p:spPr bwMode="auto">
          <a:xfrm>
            <a:off x="5786002" y="1460876"/>
            <a:ext cx="1591111" cy="2901644"/>
          </a:xfrm>
          <a:prstGeom prst="rect">
            <a:avLst/>
          </a:prstGeom>
          <a:noFill/>
          <a:ln w="12700" cap="flat" cmpd="sng" algn="ctr">
            <a:solidFill>
              <a:srgbClr val="FF0000"/>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5" name="TextBox 14"/>
          <p:cNvSpPr txBox="1"/>
          <p:nvPr/>
        </p:nvSpPr>
        <p:spPr>
          <a:xfrm>
            <a:off x="6770486" y="995499"/>
            <a:ext cx="1534795" cy="461665"/>
          </a:xfrm>
          <a:prstGeom prst="rect">
            <a:avLst/>
          </a:prstGeom>
          <a:noFill/>
        </p:spPr>
        <p:txBody>
          <a:bodyPr wrap="none" rtlCol="0">
            <a:spAutoFit/>
          </a:bodyPr>
          <a:lstStyle/>
          <a:p>
            <a:r>
              <a:rPr lang="en-US" b="1" dirty="0" smtClean="0">
                <a:solidFill>
                  <a:srgbClr val="FF0000"/>
                </a:solidFill>
              </a:rPr>
              <a:t>Server(s)?</a:t>
            </a:r>
            <a:endParaRPr lang="en-US" b="1" dirty="0">
              <a:solidFill>
                <a:srgbClr val="FF0000"/>
              </a:solidFill>
            </a:endParaRPr>
          </a:p>
        </p:txBody>
      </p:sp>
      <p:sp>
        <p:nvSpPr>
          <p:cNvPr id="16" name="Rectangle 15"/>
          <p:cNvSpPr/>
          <p:nvPr/>
        </p:nvSpPr>
        <p:spPr bwMode="auto">
          <a:xfrm>
            <a:off x="7552888" y="1460876"/>
            <a:ext cx="1591111" cy="2901644"/>
          </a:xfrm>
          <a:prstGeom prst="rect">
            <a:avLst/>
          </a:prstGeom>
          <a:noFill/>
          <a:ln w="12700" cap="flat" cmpd="sng" algn="ctr">
            <a:solidFill>
              <a:srgbClr val="FF0000"/>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7" name="TextBox 16"/>
          <p:cNvSpPr txBox="1"/>
          <p:nvPr/>
        </p:nvSpPr>
        <p:spPr>
          <a:xfrm>
            <a:off x="5798140" y="1472910"/>
            <a:ext cx="374284" cy="307777"/>
          </a:xfrm>
          <a:prstGeom prst="rect">
            <a:avLst/>
          </a:prstGeom>
          <a:noFill/>
        </p:spPr>
        <p:txBody>
          <a:bodyPr wrap="none" rtlCol="0">
            <a:spAutoFit/>
          </a:bodyPr>
          <a:lstStyle/>
          <a:p>
            <a:r>
              <a:rPr lang="en-US" sz="1400" b="1" dirty="0" smtClean="0">
                <a:solidFill>
                  <a:srgbClr val="FF0000"/>
                </a:solidFill>
              </a:rPr>
              <a:t>S1</a:t>
            </a:r>
            <a:endParaRPr lang="en-US" sz="1400" b="1" dirty="0">
              <a:solidFill>
                <a:srgbClr val="FF0000"/>
              </a:solidFill>
            </a:endParaRPr>
          </a:p>
        </p:txBody>
      </p:sp>
      <p:sp>
        <p:nvSpPr>
          <p:cNvPr id="18" name="TextBox 17"/>
          <p:cNvSpPr txBox="1"/>
          <p:nvPr/>
        </p:nvSpPr>
        <p:spPr>
          <a:xfrm>
            <a:off x="7552888" y="1472910"/>
            <a:ext cx="374284" cy="307777"/>
          </a:xfrm>
          <a:prstGeom prst="rect">
            <a:avLst/>
          </a:prstGeom>
          <a:noFill/>
        </p:spPr>
        <p:txBody>
          <a:bodyPr wrap="none" rtlCol="0">
            <a:spAutoFit/>
          </a:bodyPr>
          <a:lstStyle/>
          <a:p>
            <a:r>
              <a:rPr lang="en-US" sz="1400" b="1" dirty="0" smtClean="0">
                <a:solidFill>
                  <a:srgbClr val="FF0000"/>
                </a:solidFill>
              </a:rPr>
              <a:t>S2</a:t>
            </a:r>
            <a:endParaRPr lang="en-US" sz="1400" b="1" dirty="0">
              <a:solidFill>
                <a:srgbClr val="FF0000"/>
              </a:solidFill>
            </a:endParaRPr>
          </a:p>
        </p:txBody>
      </p:sp>
    </p:spTree>
    <p:extLst>
      <p:ext uri="{BB962C8B-B14F-4D97-AF65-F5344CB8AC3E}">
        <p14:creationId xmlns:p14="http://schemas.microsoft.com/office/powerpoint/2010/main" val="247825242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focus on the top-most goal(s)</a:t>
            </a:r>
            <a:endParaRPr lang="en-US" dirty="0"/>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115</a:t>
            </a:fld>
            <a:r>
              <a:rPr lang="it-IT" smtClean="0"/>
              <a:t> -</a:t>
            </a:r>
            <a:endParaRPr lang="en-US"/>
          </a:p>
        </p:txBody>
      </p:sp>
      <p:sp>
        <p:nvSpPr>
          <p:cNvPr id="9" name="TextBox 8"/>
          <p:cNvSpPr txBox="1"/>
          <p:nvPr/>
        </p:nvSpPr>
        <p:spPr>
          <a:xfrm>
            <a:off x="698500" y="1007417"/>
            <a:ext cx="6327574" cy="461665"/>
          </a:xfrm>
          <a:prstGeom prst="rect">
            <a:avLst/>
          </a:prstGeom>
          <a:noFill/>
        </p:spPr>
        <p:txBody>
          <a:bodyPr wrap="none" rtlCol="0">
            <a:spAutoFit/>
          </a:bodyPr>
          <a:lstStyle/>
          <a:p>
            <a:r>
              <a:rPr lang="en-US" b="1" dirty="0" smtClean="0">
                <a:solidFill>
                  <a:srgbClr val="FF0000"/>
                </a:solidFill>
              </a:rPr>
              <a:t>Decision 2: let’s use the simplest Client/Server!</a:t>
            </a:r>
            <a:endParaRPr lang="en-US" b="1" dirty="0">
              <a:solidFill>
                <a:srgbClr val="FF0000"/>
              </a:solidFill>
            </a:endParaRPr>
          </a:p>
        </p:txBody>
      </p:sp>
      <p:pic>
        <p:nvPicPr>
          <p:cNvPr id="10" name="Picture 9" descr="Screen Shot 2016-10-27 at 12.57.42.png"/>
          <p:cNvPicPr>
            <a:picLocks noChangeAspect="1"/>
          </p:cNvPicPr>
          <p:nvPr/>
        </p:nvPicPr>
        <p:blipFill rotWithShape="1">
          <a:blip r:embed="rId2">
            <a:extLst>
              <a:ext uri="{28A0092B-C50C-407E-A947-70E740481C1C}">
                <a14:useLocalDpi xmlns:a14="http://schemas.microsoft.com/office/drawing/2010/main" val="0"/>
              </a:ext>
            </a:extLst>
          </a:blip>
          <a:srcRect l="1505" t="2537" b="1943"/>
          <a:stretch/>
        </p:blipFill>
        <p:spPr>
          <a:xfrm>
            <a:off x="1190624" y="1524000"/>
            <a:ext cx="7275513" cy="4683125"/>
          </a:xfrm>
          <a:prstGeom prst="rect">
            <a:avLst/>
          </a:prstGeom>
        </p:spPr>
      </p:pic>
      <p:sp>
        <p:nvSpPr>
          <p:cNvPr id="7" name="Rectangle 6"/>
          <p:cNvSpPr/>
          <p:nvPr/>
        </p:nvSpPr>
        <p:spPr bwMode="auto">
          <a:xfrm>
            <a:off x="4969462" y="4113500"/>
            <a:ext cx="533627" cy="244202"/>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8" name="TextBox 7"/>
          <p:cNvSpPr txBox="1"/>
          <p:nvPr/>
        </p:nvSpPr>
        <p:spPr>
          <a:xfrm>
            <a:off x="4819273" y="4064423"/>
            <a:ext cx="999893" cy="338554"/>
          </a:xfrm>
          <a:prstGeom prst="rect">
            <a:avLst/>
          </a:prstGeom>
          <a:noFill/>
        </p:spPr>
        <p:txBody>
          <a:bodyPr wrap="none" rtlCol="0">
            <a:spAutoFit/>
          </a:bodyPr>
          <a:lstStyle/>
          <a:p>
            <a:r>
              <a:rPr lang="en-US" sz="1600" b="1" dirty="0" smtClean="0">
                <a:solidFill>
                  <a:schemeClr val="tx1">
                    <a:lumMod val="50000"/>
                    <a:lumOff val="50000"/>
                  </a:schemeClr>
                </a:solidFill>
              </a:rPr>
              <a:t>Sys Main</a:t>
            </a:r>
            <a:endParaRPr lang="en-US" sz="1600" b="1" dirty="0">
              <a:solidFill>
                <a:schemeClr val="tx1">
                  <a:lumMod val="50000"/>
                  <a:lumOff val="50000"/>
                </a:schemeClr>
              </a:solidFill>
            </a:endParaRPr>
          </a:p>
        </p:txBody>
      </p:sp>
    </p:spTree>
    <p:extLst>
      <p:ext uri="{BB962C8B-B14F-4D97-AF65-F5344CB8AC3E}">
        <p14:creationId xmlns:p14="http://schemas.microsoft.com/office/powerpoint/2010/main" val="2495861218"/>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focus on the top-most goal(s)</a:t>
            </a:r>
            <a:endParaRPr lang="en-US" dirty="0"/>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116</a:t>
            </a:fld>
            <a:r>
              <a:rPr lang="it-IT" smtClean="0"/>
              <a:t> -</a:t>
            </a:r>
            <a:endParaRPr lang="en-US"/>
          </a:p>
        </p:txBody>
      </p:sp>
      <p:sp>
        <p:nvSpPr>
          <p:cNvPr id="9" name="TextBox 8"/>
          <p:cNvSpPr txBox="1"/>
          <p:nvPr/>
        </p:nvSpPr>
        <p:spPr>
          <a:xfrm>
            <a:off x="698500" y="1007417"/>
            <a:ext cx="7508185" cy="461665"/>
          </a:xfrm>
          <a:prstGeom prst="rect">
            <a:avLst/>
          </a:prstGeom>
          <a:noFill/>
        </p:spPr>
        <p:txBody>
          <a:bodyPr wrap="none" rtlCol="0">
            <a:spAutoFit/>
          </a:bodyPr>
          <a:lstStyle/>
          <a:p>
            <a:r>
              <a:rPr lang="en-US" b="1" dirty="0" smtClean="0">
                <a:solidFill>
                  <a:srgbClr val="FF0000"/>
                </a:solidFill>
              </a:rPr>
              <a:t>Architecture issue on Decision 2: does this make sense?!</a:t>
            </a:r>
            <a:endParaRPr lang="en-US" b="1" dirty="0">
              <a:solidFill>
                <a:srgbClr val="FF0000"/>
              </a:solidFill>
            </a:endParaRPr>
          </a:p>
        </p:txBody>
      </p:sp>
      <p:pic>
        <p:nvPicPr>
          <p:cNvPr id="10" name="Picture 9" descr="Screen Shot 2016-10-27 at 12.57.42.png"/>
          <p:cNvPicPr>
            <a:picLocks noChangeAspect="1"/>
          </p:cNvPicPr>
          <p:nvPr/>
        </p:nvPicPr>
        <p:blipFill rotWithShape="1">
          <a:blip r:embed="rId2">
            <a:extLst>
              <a:ext uri="{28A0092B-C50C-407E-A947-70E740481C1C}">
                <a14:useLocalDpi xmlns:a14="http://schemas.microsoft.com/office/drawing/2010/main" val="0"/>
              </a:ext>
            </a:extLst>
          </a:blip>
          <a:srcRect l="1505" t="2537" b="1943"/>
          <a:stretch/>
        </p:blipFill>
        <p:spPr>
          <a:xfrm>
            <a:off x="1190624" y="1524000"/>
            <a:ext cx="7275513" cy="4683125"/>
          </a:xfrm>
          <a:prstGeom prst="rect">
            <a:avLst/>
          </a:prstGeom>
        </p:spPr>
      </p:pic>
      <p:sp>
        <p:nvSpPr>
          <p:cNvPr id="7" name="Rectangle 6"/>
          <p:cNvSpPr/>
          <p:nvPr/>
        </p:nvSpPr>
        <p:spPr bwMode="auto">
          <a:xfrm>
            <a:off x="4969462" y="4113500"/>
            <a:ext cx="533627" cy="244202"/>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8" name="TextBox 7"/>
          <p:cNvSpPr txBox="1"/>
          <p:nvPr/>
        </p:nvSpPr>
        <p:spPr>
          <a:xfrm>
            <a:off x="4819273" y="4064423"/>
            <a:ext cx="999893" cy="338554"/>
          </a:xfrm>
          <a:prstGeom prst="rect">
            <a:avLst/>
          </a:prstGeom>
          <a:noFill/>
        </p:spPr>
        <p:txBody>
          <a:bodyPr wrap="none" rtlCol="0">
            <a:spAutoFit/>
          </a:bodyPr>
          <a:lstStyle/>
          <a:p>
            <a:r>
              <a:rPr lang="en-US" sz="1600" b="1" dirty="0" smtClean="0">
                <a:solidFill>
                  <a:schemeClr val="tx1">
                    <a:lumMod val="50000"/>
                    <a:lumOff val="50000"/>
                  </a:schemeClr>
                </a:solidFill>
              </a:rPr>
              <a:t>Sys Main</a:t>
            </a:r>
            <a:endParaRPr lang="en-US" sz="1600" b="1" dirty="0">
              <a:solidFill>
                <a:schemeClr val="tx1">
                  <a:lumMod val="50000"/>
                  <a:lumOff val="50000"/>
                </a:schemeClr>
              </a:solidFill>
            </a:endParaRPr>
          </a:p>
        </p:txBody>
      </p:sp>
    </p:spTree>
    <p:extLst>
      <p:ext uri="{BB962C8B-B14F-4D97-AF65-F5344CB8AC3E}">
        <p14:creationId xmlns:p14="http://schemas.microsoft.com/office/powerpoint/2010/main" val="807099586"/>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focus on the top-most goal(s)</a:t>
            </a:r>
            <a:endParaRPr lang="en-US" dirty="0"/>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117</a:t>
            </a:fld>
            <a:r>
              <a:rPr lang="it-IT" smtClean="0"/>
              <a:t> -</a:t>
            </a:r>
            <a:endParaRPr lang="en-US"/>
          </a:p>
        </p:txBody>
      </p:sp>
      <p:sp>
        <p:nvSpPr>
          <p:cNvPr id="9" name="TextBox 8"/>
          <p:cNvSpPr txBox="1"/>
          <p:nvPr/>
        </p:nvSpPr>
        <p:spPr>
          <a:xfrm>
            <a:off x="698500" y="1007417"/>
            <a:ext cx="7482838" cy="400110"/>
          </a:xfrm>
          <a:prstGeom prst="rect">
            <a:avLst/>
          </a:prstGeom>
          <a:noFill/>
        </p:spPr>
        <p:txBody>
          <a:bodyPr wrap="none" rtlCol="0">
            <a:spAutoFit/>
          </a:bodyPr>
          <a:lstStyle/>
          <a:p>
            <a:r>
              <a:rPr lang="en-US" sz="2000" b="1" dirty="0" smtClean="0">
                <a:solidFill>
                  <a:srgbClr val="FF0000"/>
                </a:solidFill>
              </a:rPr>
              <a:t>Decision 3: ...it does! Simple, cohesive, reflects sys. goals...</a:t>
            </a:r>
            <a:endParaRPr lang="en-US" sz="2000" b="1" dirty="0">
              <a:solidFill>
                <a:srgbClr val="FF0000"/>
              </a:solidFill>
            </a:endParaRPr>
          </a:p>
        </p:txBody>
      </p:sp>
      <p:pic>
        <p:nvPicPr>
          <p:cNvPr id="10" name="Picture 9" descr="Screen Shot 2016-10-27 at 12.57.42.png"/>
          <p:cNvPicPr>
            <a:picLocks noChangeAspect="1"/>
          </p:cNvPicPr>
          <p:nvPr/>
        </p:nvPicPr>
        <p:blipFill rotWithShape="1">
          <a:blip r:embed="rId2">
            <a:extLst>
              <a:ext uri="{28A0092B-C50C-407E-A947-70E740481C1C}">
                <a14:useLocalDpi xmlns:a14="http://schemas.microsoft.com/office/drawing/2010/main" val="0"/>
              </a:ext>
            </a:extLst>
          </a:blip>
          <a:srcRect l="1505" t="2537" b="1943"/>
          <a:stretch/>
        </p:blipFill>
        <p:spPr>
          <a:xfrm>
            <a:off x="1190624" y="1524000"/>
            <a:ext cx="7275513" cy="4683125"/>
          </a:xfrm>
          <a:prstGeom prst="rect">
            <a:avLst/>
          </a:prstGeom>
        </p:spPr>
      </p:pic>
      <p:pic>
        <p:nvPicPr>
          <p:cNvPr id="7" name="Picture 6"/>
          <p:cNvPicPr>
            <a:picLocks noChangeAspect="1"/>
          </p:cNvPicPr>
          <p:nvPr/>
        </p:nvPicPr>
        <p:blipFill rotWithShape="1">
          <a:blip r:embed="rId3"/>
          <a:srcRect l="5556" r="7936" b="17216"/>
          <a:stretch/>
        </p:blipFill>
        <p:spPr>
          <a:xfrm>
            <a:off x="-19261" y="1444625"/>
            <a:ext cx="1178135" cy="1143547"/>
          </a:xfrm>
          <a:prstGeom prst="rect">
            <a:avLst/>
          </a:prstGeom>
        </p:spPr>
      </p:pic>
      <p:sp>
        <p:nvSpPr>
          <p:cNvPr id="8" name="Rectangle 7"/>
          <p:cNvSpPr/>
          <p:nvPr/>
        </p:nvSpPr>
        <p:spPr bwMode="auto">
          <a:xfrm>
            <a:off x="4969462" y="4113500"/>
            <a:ext cx="533627" cy="244202"/>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1" name="TextBox 10"/>
          <p:cNvSpPr txBox="1"/>
          <p:nvPr/>
        </p:nvSpPr>
        <p:spPr>
          <a:xfrm>
            <a:off x="4819273" y="4064423"/>
            <a:ext cx="999893" cy="338554"/>
          </a:xfrm>
          <a:prstGeom prst="rect">
            <a:avLst/>
          </a:prstGeom>
          <a:noFill/>
        </p:spPr>
        <p:txBody>
          <a:bodyPr wrap="none" rtlCol="0">
            <a:spAutoFit/>
          </a:bodyPr>
          <a:lstStyle/>
          <a:p>
            <a:r>
              <a:rPr lang="en-US" sz="1600" b="1" dirty="0" smtClean="0">
                <a:solidFill>
                  <a:schemeClr val="tx1">
                    <a:lumMod val="50000"/>
                    <a:lumOff val="50000"/>
                  </a:schemeClr>
                </a:solidFill>
              </a:rPr>
              <a:t>Sys Main</a:t>
            </a:r>
            <a:endParaRPr lang="en-US" sz="1600" b="1" dirty="0">
              <a:solidFill>
                <a:schemeClr val="tx1">
                  <a:lumMod val="50000"/>
                  <a:lumOff val="50000"/>
                </a:schemeClr>
              </a:solidFill>
            </a:endParaRPr>
          </a:p>
        </p:txBody>
      </p:sp>
    </p:spTree>
    <p:extLst>
      <p:ext uri="{BB962C8B-B14F-4D97-AF65-F5344CB8AC3E}">
        <p14:creationId xmlns:p14="http://schemas.microsoft.com/office/powerpoint/2010/main" val="91940680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focus on the top-most goal(s)</a:t>
            </a:r>
            <a:endParaRPr lang="en-US" dirty="0"/>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118</a:t>
            </a:fld>
            <a:r>
              <a:rPr lang="it-IT" smtClean="0"/>
              <a:t> -</a:t>
            </a:r>
            <a:endParaRPr lang="en-US"/>
          </a:p>
        </p:txBody>
      </p:sp>
      <p:sp>
        <p:nvSpPr>
          <p:cNvPr id="9" name="TextBox 8"/>
          <p:cNvSpPr txBox="1"/>
          <p:nvPr/>
        </p:nvSpPr>
        <p:spPr>
          <a:xfrm>
            <a:off x="0" y="1007417"/>
            <a:ext cx="8878744" cy="3046988"/>
          </a:xfrm>
          <a:prstGeom prst="rect">
            <a:avLst/>
          </a:prstGeom>
          <a:noFill/>
        </p:spPr>
        <p:txBody>
          <a:bodyPr wrap="square" rtlCol="0">
            <a:spAutoFit/>
          </a:bodyPr>
          <a:lstStyle/>
          <a:p>
            <a:r>
              <a:rPr lang="en-US" dirty="0" smtClean="0"/>
              <a:t>Architecture Implementation Issue:</a:t>
            </a:r>
          </a:p>
          <a:p>
            <a:endParaRPr lang="en-US" dirty="0" smtClean="0"/>
          </a:p>
          <a:p>
            <a:r>
              <a:rPr lang="en-US" b="1" dirty="0"/>
              <a:t>	</a:t>
            </a:r>
            <a:r>
              <a:rPr lang="en-US" b="1" dirty="0" smtClean="0">
                <a:sym typeface="Wingdings"/>
              </a:rPr>
              <a:t> how do I implement ANN System in Client/Server?</a:t>
            </a:r>
          </a:p>
          <a:p>
            <a:r>
              <a:rPr lang="en-US" dirty="0">
                <a:sym typeface="Wingdings"/>
              </a:rPr>
              <a:t>	</a:t>
            </a:r>
            <a:r>
              <a:rPr lang="en-US" dirty="0" smtClean="0">
                <a:sym typeface="Wingdings"/>
              </a:rPr>
              <a:t>	- I’m very good with Python so I’ll use that for logic;</a:t>
            </a:r>
          </a:p>
          <a:p>
            <a:r>
              <a:rPr lang="en-US" dirty="0">
                <a:sym typeface="Wingdings"/>
              </a:rPr>
              <a:t>	</a:t>
            </a:r>
            <a:r>
              <a:rPr lang="en-US" dirty="0" smtClean="0">
                <a:sym typeface="Wingdings"/>
              </a:rPr>
              <a:t>	- The Client/Server style comes with technology!</a:t>
            </a:r>
          </a:p>
          <a:p>
            <a:r>
              <a:rPr lang="en-US" dirty="0">
                <a:sym typeface="Wingdings"/>
              </a:rPr>
              <a:t>	</a:t>
            </a:r>
            <a:r>
              <a:rPr lang="en-US" dirty="0" smtClean="0">
                <a:sym typeface="Wingdings"/>
              </a:rPr>
              <a:t>		a. HTTP/REST for interfacing;</a:t>
            </a:r>
          </a:p>
          <a:p>
            <a:r>
              <a:rPr lang="en-US" dirty="0">
                <a:sym typeface="Wingdings"/>
              </a:rPr>
              <a:t>	</a:t>
            </a:r>
            <a:r>
              <a:rPr lang="en-US" dirty="0" smtClean="0">
                <a:sym typeface="Wingdings"/>
              </a:rPr>
              <a:t>		b. JavaScript for client logic;</a:t>
            </a:r>
          </a:p>
          <a:p>
            <a:r>
              <a:rPr lang="en-US" dirty="0">
                <a:sym typeface="Wingdings"/>
              </a:rPr>
              <a:t>	</a:t>
            </a:r>
            <a:r>
              <a:rPr lang="en-US" dirty="0" smtClean="0">
                <a:sym typeface="Wingdings"/>
              </a:rPr>
              <a:t>		...</a:t>
            </a:r>
            <a:endParaRPr lang="en-US" dirty="0"/>
          </a:p>
        </p:txBody>
      </p:sp>
      <p:sp>
        <p:nvSpPr>
          <p:cNvPr id="3" name="TextBox 2"/>
          <p:cNvSpPr txBox="1"/>
          <p:nvPr/>
        </p:nvSpPr>
        <p:spPr>
          <a:xfrm>
            <a:off x="492125" y="4302125"/>
            <a:ext cx="184666"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4329693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focus on the top-most goal(s)</a:t>
            </a:r>
            <a:endParaRPr lang="en-US" dirty="0"/>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119</a:t>
            </a:fld>
            <a:r>
              <a:rPr lang="it-IT" smtClean="0"/>
              <a:t> -</a:t>
            </a:r>
            <a:endParaRPr lang="en-US"/>
          </a:p>
        </p:txBody>
      </p:sp>
      <p:sp>
        <p:nvSpPr>
          <p:cNvPr id="9" name="TextBox 8"/>
          <p:cNvSpPr txBox="1"/>
          <p:nvPr/>
        </p:nvSpPr>
        <p:spPr>
          <a:xfrm>
            <a:off x="0" y="1007417"/>
            <a:ext cx="8878744" cy="3046988"/>
          </a:xfrm>
          <a:prstGeom prst="rect">
            <a:avLst/>
          </a:prstGeom>
          <a:noFill/>
        </p:spPr>
        <p:txBody>
          <a:bodyPr wrap="square" rtlCol="0">
            <a:spAutoFit/>
          </a:bodyPr>
          <a:lstStyle/>
          <a:p>
            <a:r>
              <a:rPr lang="en-US" dirty="0" smtClean="0"/>
              <a:t>Architecture Implementation Issue:</a:t>
            </a:r>
          </a:p>
          <a:p>
            <a:endParaRPr lang="en-US" dirty="0" smtClean="0"/>
          </a:p>
          <a:p>
            <a:r>
              <a:rPr lang="en-US" b="1" dirty="0"/>
              <a:t>	</a:t>
            </a:r>
            <a:r>
              <a:rPr lang="en-US" b="1" dirty="0" smtClean="0">
                <a:sym typeface="Wingdings"/>
              </a:rPr>
              <a:t> how do I implement ANN System in Client/Server?</a:t>
            </a:r>
          </a:p>
          <a:p>
            <a:r>
              <a:rPr lang="en-US" dirty="0">
                <a:sym typeface="Wingdings"/>
              </a:rPr>
              <a:t>	</a:t>
            </a:r>
            <a:r>
              <a:rPr lang="en-US" dirty="0" smtClean="0">
                <a:sym typeface="Wingdings"/>
              </a:rPr>
              <a:t>	- I’m very good with Python so I’ll use that for logic;</a:t>
            </a:r>
          </a:p>
          <a:p>
            <a:r>
              <a:rPr lang="en-US" dirty="0">
                <a:sym typeface="Wingdings"/>
              </a:rPr>
              <a:t>	</a:t>
            </a:r>
            <a:r>
              <a:rPr lang="en-US" dirty="0" smtClean="0">
                <a:sym typeface="Wingdings"/>
              </a:rPr>
              <a:t>	- The Client/Server style comes with technology!</a:t>
            </a:r>
          </a:p>
          <a:p>
            <a:r>
              <a:rPr lang="en-US" dirty="0">
                <a:sym typeface="Wingdings"/>
              </a:rPr>
              <a:t>	</a:t>
            </a:r>
            <a:r>
              <a:rPr lang="en-US" dirty="0" smtClean="0">
                <a:sym typeface="Wingdings"/>
              </a:rPr>
              <a:t>		a. HTTP/REST for interfacing;</a:t>
            </a:r>
          </a:p>
          <a:p>
            <a:r>
              <a:rPr lang="en-US" dirty="0">
                <a:sym typeface="Wingdings"/>
              </a:rPr>
              <a:t>	</a:t>
            </a:r>
            <a:r>
              <a:rPr lang="en-US" dirty="0" smtClean="0">
                <a:sym typeface="Wingdings"/>
              </a:rPr>
              <a:t>		b. JavaScript for client logic;</a:t>
            </a:r>
          </a:p>
          <a:p>
            <a:r>
              <a:rPr lang="en-US" dirty="0">
                <a:sym typeface="Wingdings"/>
              </a:rPr>
              <a:t>	</a:t>
            </a:r>
            <a:r>
              <a:rPr lang="en-US" dirty="0" smtClean="0">
                <a:sym typeface="Wingdings"/>
              </a:rPr>
              <a:t>		...</a:t>
            </a:r>
            <a:endParaRPr lang="en-US" dirty="0"/>
          </a:p>
        </p:txBody>
      </p:sp>
      <p:sp>
        <p:nvSpPr>
          <p:cNvPr id="3" name="TextBox 2"/>
          <p:cNvSpPr txBox="1"/>
          <p:nvPr/>
        </p:nvSpPr>
        <p:spPr>
          <a:xfrm>
            <a:off x="428624" y="4133671"/>
            <a:ext cx="7667626" cy="830997"/>
          </a:xfrm>
          <a:prstGeom prst="rect">
            <a:avLst/>
          </a:prstGeom>
          <a:noFill/>
        </p:spPr>
        <p:txBody>
          <a:bodyPr wrap="square" rtlCol="0">
            <a:spAutoFit/>
          </a:bodyPr>
          <a:lstStyle/>
          <a:p>
            <a:r>
              <a:rPr lang="en-US" b="1" dirty="0" smtClean="0">
                <a:solidFill>
                  <a:srgbClr val="FF0000"/>
                </a:solidFill>
              </a:rPr>
              <a:t>Decision 4: Let’s implement with HTTP for interfacing, Python for server logic and JS for client logic</a:t>
            </a:r>
            <a:endParaRPr lang="en-US" b="1" dirty="0">
              <a:solidFill>
                <a:srgbClr val="FF0000"/>
              </a:solidFill>
            </a:endParaRPr>
          </a:p>
        </p:txBody>
      </p:sp>
      <p:pic>
        <p:nvPicPr>
          <p:cNvPr id="7" name="Picture 6"/>
          <p:cNvPicPr>
            <a:picLocks noChangeAspect="1"/>
          </p:cNvPicPr>
          <p:nvPr/>
        </p:nvPicPr>
        <p:blipFill rotWithShape="1">
          <a:blip r:embed="rId2"/>
          <a:srcRect l="5556" r="7936" b="17216"/>
          <a:stretch/>
        </p:blipFill>
        <p:spPr>
          <a:xfrm>
            <a:off x="6568864" y="4905101"/>
            <a:ext cx="1178135" cy="1143547"/>
          </a:xfrm>
          <a:prstGeom prst="rect">
            <a:avLst/>
          </a:prstGeom>
        </p:spPr>
      </p:pic>
    </p:spTree>
    <p:extLst>
      <p:ext uri="{BB962C8B-B14F-4D97-AF65-F5344CB8AC3E}">
        <p14:creationId xmlns:p14="http://schemas.microsoft.com/office/powerpoint/2010/main" val="28038993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p:txBody>
          <a:bodyPr rtlCol="0">
            <a:normAutofit fontScale="90000"/>
          </a:bodyPr>
          <a:lstStyle/>
          <a:p>
            <a:pPr eaLnBrk="1" fontAlgn="auto" hangingPunct="1">
              <a:spcAft>
                <a:spcPts val="0"/>
              </a:spcAft>
              <a:defRPr/>
            </a:pPr>
            <a:r>
              <a:rPr lang="en-US" smtClean="0">
                <a:latin typeface="Verdana" charset="0"/>
              </a:rPr>
              <a:t>Example of View Inconsistency</a:t>
            </a:r>
          </a:p>
        </p:txBody>
      </p:sp>
      <p:sp>
        <p:nvSpPr>
          <p:cNvPr id="43011" name="Slide Number Placeholder 3"/>
          <p:cNvSpPr>
            <a:spLocks noGrp="1"/>
          </p:cNvSpPr>
          <p:nvPr>
            <p:ph type="sldNum" sz="quarter" idx="4294967295"/>
          </p:nvPr>
        </p:nvSpPr>
        <p:spPr>
          <a:xfrm>
            <a:off x="4089400" y="6400800"/>
            <a:ext cx="965200" cy="228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fld id="{3AC410BB-E944-6547-8356-6B2579F17C56}" type="slidenum">
              <a:rPr lang="en-US" sz="1200">
                <a:latin typeface="Arial Black" charset="0"/>
              </a:rPr>
              <a:pPr>
                <a:defRPr/>
              </a:pPr>
              <a:t>12</a:t>
            </a:fld>
            <a:endParaRPr lang="en-US" sz="1200" dirty="0">
              <a:latin typeface="Arial Black" charset="0"/>
            </a:endParaRPr>
          </a:p>
        </p:txBody>
      </p:sp>
      <p:pic>
        <p:nvPicPr>
          <p:cNvPr id="43012" name="Picture 5" descr="6-lander-physic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880" y="1604308"/>
            <a:ext cx="3167219" cy="449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6" descr="6-lander-logic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5871" y="1604308"/>
            <a:ext cx="3226942" cy="449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7"/>
          <p:cNvSpPr txBox="1">
            <a:spLocks noChangeArrowheads="1"/>
          </p:cNvSpPr>
          <p:nvPr/>
        </p:nvSpPr>
        <p:spPr bwMode="auto">
          <a:xfrm>
            <a:off x="304800" y="6629400"/>
            <a:ext cx="82184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800" i="1">
                <a:latin typeface="Helvetica" charset="0"/>
              </a:rPr>
              <a:t>Software Architecture: Foundations, Theory, and Practice</a:t>
            </a:r>
            <a:r>
              <a:rPr lang="en-US" sz="800">
                <a:latin typeface="Helvetica" charset="0"/>
              </a:rPr>
              <a:t>; Richard N. Taylor, Nenad Medvidovic, and Eric M. Dashofy; </a:t>
            </a:r>
            <a:r>
              <a:rPr lang="en-US" sz="800">
                <a:latin typeface="Arial" charset="0"/>
              </a:rPr>
              <a:t>© 2010 John Wiley &amp; Sons, Inc. Reprinted with permission.</a:t>
            </a:r>
            <a:r>
              <a:rPr lang="en-US" sz="900">
                <a:latin typeface="Helvetica" charset="0"/>
              </a:rPr>
              <a:t> </a:t>
            </a:r>
          </a:p>
        </p:txBody>
      </p:sp>
    </p:spTree>
    <p:extLst>
      <p:ext uri="{BB962C8B-B14F-4D97-AF65-F5344CB8AC3E}">
        <p14:creationId xmlns:p14="http://schemas.microsoft.com/office/powerpoint/2010/main" val="1881825547"/>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said and done</a:t>
            </a:r>
            <a:endParaRPr lang="en-US" dirty="0"/>
          </a:p>
        </p:txBody>
      </p:sp>
      <p:sp>
        <p:nvSpPr>
          <p:cNvPr id="3" name="Content Placeholder 2"/>
          <p:cNvSpPr>
            <a:spLocks noGrp="1"/>
          </p:cNvSpPr>
          <p:nvPr>
            <p:ph idx="1"/>
          </p:nvPr>
        </p:nvSpPr>
        <p:spPr/>
        <p:txBody>
          <a:bodyPr/>
          <a:lstStyle/>
          <a:p>
            <a:r>
              <a:rPr lang="en-US" dirty="0" smtClean="0"/>
              <a:t>5 modules: </a:t>
            </a:r>
          </a:p>
          <a:p>
            <a:pPr lvl="1"/>
            <a:r>
              <a:rPr lang="en-US" dirty="0"/>
              <a:t>a client </a:t>
            </a:r>
            <a:r>
              <a:rPr lang="en-US" dirty="0" smtClean="0"/>
              <a:t>(e.g., </a:t>
            </a:r>
            <a:r>
              <a:rPr lang="en-US" dirty="0" err="1" smtClean="0"/>
              <a:t>ocr.js</a:t>
            </a:r>
            <a:r>
              <a:rPr lang="en-US" dirty="0"/>
              <a:t>)</a:t>
            </a:r>
          </a:p>
          <a:p>
            <a:pPr lvl="1"/>
            <a:r>
              <a:rPr lang="en-US" dirty="0"/>
              <a:t>a server </a:t>
            </a:r>
            <a:r>
              <a:rPr lang="en-US" dirty="0" smtClean="0"/>
              <a:t>(</a:t>
            </a:r>
            <a:r>
              <a:rPr lang="en-US" dirty="0"/>
              <a:t>e.g., </a:t>
            </a:r>
            <a:r>
              <a:rPr lang="en-US" dirty="0" err="1" smtClean="0"/>
              <a:t>server.py</a:t>
            </a:r>
            <a:r>
              <a:rPr lang="en-US" dirty="0"/>
              <a:t>)</a:t>
            </a:r>
          </a:p>
          <a:p>
            <a:pPr lvl="1"/>
            <a:r>
              <a:rPr lang="en-US" dirty="0"/>
              <a:t>a simple user interface </a:t>
            </a:r>
            <a:r>
              <a:rPr lang="en-US" dirty="0" smtClean="0"/>
              <a:t>(</a:t>
            </a:r>
            <a:r>
              <a:rPr lang="en-US" dirty="0"/>
              <a:t>e.g., </a:t>
            </a:r>
            <a:r>
              <a:rPr lang="en-US" dirty="0" err="1" smtClean="0"/>
              <a:t>ocr.html</a:t>
            </a:r>
            <a:r>
              <a:rPr lang="en-US" dirty="0"/>
              <a:t>)</a:t>
            </a:r>
          </a:p>
          <a:p>
            <a:pPr lvl="1"/>
            <a:r>
              <a:rPr lang="en-US" dirty="0"/>
              <a:t>an ANN trained via </a:t>
            </a:r>
            <a:r>
              <a:rPr lang="en-US" dirty="0" err="1"/>
              <a:t>backpropagation</a:t>
            </a:r>
            <a:r>
              <a:rPr lang="en-US" dirty="0"/>
              <a:t> </a:t>
            </a:r>
            <a:r>
              <a:rPr lang="en-US" dirty="0" smtClean="0"/>
              <a:t>(</a:t>
            </a:r>
            <a:r>
              <a:rPr lang="en-US" dirty="0"/>
              <a:t>e.g., </a:t>
            </a:r>
            <a:r>
              <a:rPr lang="en-US" dirty="0" err="1" smtClean="0"/>
              <a:t>ocr.py</a:t>
            </a:r>
            <a:r>
              <a:rPr lang="en-US" dirty="0"/>
              <a:t>)</a:t>
            </a:r>
          </a:p>
          <a:p>
            <a:pPr lvl="1"/>
            <a:r>
              <a:rPr lang="en-US" dirty="0"/>
              <a:t>an ANN design script </a:t>
            </a:r>
            <a:r>
              <a:rPr lang="en-US" dirty="0" smtClean="0"/>
              <a:t>(</a:t>
            </a:r>
            <a:r>
              <a:rPr lang="en-US" dirty="0"/>
              <a:t>e.g., </a:t>
            </a:r>
            <a:r>
              <a:rPr lang="en-US" dirty="0" err="1" smtClean="0"/>
              <a:t>neural_network_design.py</a:t>
            </a:r>
            <a:r>
              <a:rPr lang="en-US" dirty="0"/>
              <a:t>)</a:t>
            </a:r>
          </a:p>
          <a:p>
            <a:pPr marL="0" indent="0">
              <a:buNone/>
            </a:pPr>
            <a:endParaRPr lang="en-US" dirty="0"/>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120</a:t>
            </a:fld>
            <a:r>
              <a:rPr lang="it-IT" smtClean="0"/>
              <a:t> -</a:t>
            </a:r>
            <a:endParaRPr lang="en-US"/>
          </a:p>
        </p:txBody>
      </p:sp>
    </p:spTree>
    <p:extLst>
      <p:ext uri="{BB962C8B-B14F-4D97-AF65-F5344CB8AC3E}">
        <p14:creationId xmlns:p14="http://schemas.microsoft.com/office/powerpoint/2010/main" val="3573178940"/>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said and done</a:t>
            </a:r>
            <a:endParaRPr lang="en-US" dirty="0"/>
          </a:p>
        </p:txBody>
      </p:sp>
      <p:sp>
        <p:nvSpPr>
          <p:cNvPr id="3" name="Content Placeholder 2"/>
          <p:cNvSpPr>
            <a:spLocks noGrp="1"/>
          </p:cNvSpPr>
          <p:nvPr>
            <p:ph idx="1"/>
          </p:nvPr>
        </p:nvSpPr>
        <p:spPr/>
        <p:txBody>
          <a:bodyPr/>
          <a:lstStyle/>
          <a:p>
            <a:r>
              <a:rPr lang="en-US" dirty="0" smtClean="0"/>
              <a:t>5 modules: </a:t>
            </a:r>
          </a:p>
          <a:p>
            <a:pPr lvl="1"/>
            <a:r>
              <a:rPr lang="en-US" dirty="0"/>
              <a:t>a client </a:t>
            </a:r>
            <a:r>
              <a:rPr lang="en-US" dirty="0" smtClean="0"/>
              <a:t>(e.g., </a:t>
            </a:r>
            <a:r>
              <a:rPr lang="en-US" dirty="0" err="1" smtClean="0"/>
              <a:t>ocr.js</a:t>
            </a:r>
            <a:r>
              <a:rPr lang="en-US" dirty="0"/>
              <a:t>)</a:t>
            </a:r>
          </a:p>
          <a:p>
            <a:pPr lvl="1"/>
            <a:r>
              <a:rPr lang="en-US" dirty="0"/>
              <a:t>a server </a:t>
            </a:r>
            <a:r>
              <a:rPr lang="en-US" dirty="0" smtClean="0"/>
              <a:t>(</a:t>
            </a:r>
            <a:r>
              <a:rPr lang="en-US" dirty="0"/>
              <a:t>e.g., </a:t>
            </a:r>
            <a:r>
              <a:rPr lang="en-US" dirty="0" err="1" smtClean="0"/>
              <a:t>server.py</a:t>
            </a:r>
            <a:r>
              <a:rPr lang="en-US" dirty="0"/>
              <a:t>)</a:t>
            </a:r>
          </a:p>
          <a:p>
            <a:pPr lvl="1"/>
            <a:r>
              <a:rPr lang="en-US" dirty="0"/>
              <a:t>a simple user interface </a:t>
            </a:r>
            <a:r>
              <a:rPr lang="en-US" dirty="0" smtClean="0"/>
              <a:t>(</a:t>
            </a:r>
            <a:r>
              <a:rPr lang="en-US" dirty="0"/>
              <a:t>e.g., </a:t>
            </a:r>
            <a:r>
              <a:rPr lang="en-US" dirty="0" err="1" smtClean="0"/>
              <a:t>ocr.html</a:t>
            </a:r>
            <a:r>
              <a:rPr lang="en-US" dirty="0"/>
              <a:t>)</a:t>
            </a:r>
          </a:p>
          <a:p>
            <a:pPr lvl="1"/>
            <a:r>
              <a:rPr lang="en-US" dirty="0"/>
              <a:t>an ANN trained via </a:t>
            </a:r>
            <a:r>
              <a:rPr lang="en-US" dirty="0" err="1"/>
              <a:t>backpropagation</a:t>
            </a:r>
            <a:r>
              <a:rPr lang="en-US" dirty="0"/>
              <a:t> </a:t>
            </a:r>
            <a:r>
              <a:rPr lang="en-US" dirty="0" smtClean="0"/>
              <a:t>(</a:t>
            </a:r>
            <a:r>
              <a:rPr lang="en-US" dirty="0"/>
              <a:t>e.g., </a:t>
            </a:r>
            <a:r>
              <a:rPr lang="en-US" dirty="0" err="1" smtClean="0"/>
              <a:t>ocr.py</a:t>
            </a:r>
            <a:r>
              <a:rPr lang="en-US" dirty="0"/>
              <a:t>)</a:t>
            </a:r>
          </a:p>
          <a:p>
            <a:pPr lvl="1"/>
            <a:r>
              <a:rPr lang="en-US" dirty="0"/>
              <a:t>an ANN design script </a:t>
            </a:r>
            <a:r>
              <a:rPr lang="en-US" dirty="0" smtClean="0"/>
              <a:t>(</a:t>
            </a:r>
            <a:r>
              <a:rPr lang="en-US" dirty="0"/>
              <a:t>e.g., </a:t>
            </a:r>
            <a:r>
              <a:rPr lang="en-US" dirty="0" err="1" smtClean="0"/>
              <a:t>neural_network_design.py</a:t>
            </a:r>
            <a:r>
              <a:rPr lang="en-US" dirty="0"/>
              <a:t>)</a:t>
            </a:r>
          </a:p>
          <a:p>
            <a:pPr marL="0" indent="0">
              <a:buNone/>
            </a:pPr>
            <a:endParaRPr lang="en-US" dirty="0"/>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121</a:t>
            </a:fld>
            <a:r>
              <a:rPr lang="it-IT" smtClean="0"/>
              <a:t> -</a:t>
            </a:r>
            <a:endParaRPr lang="en-US"/>
          </a:p>
        </p:txBody>
      </p:sp>
      <p:sp>
        <p:nvSpPr>
          <p:cNvPr id="6" name="TextBox 5"/>
          <p:cNvSpPr txBox="1"/>
          <p:nvPr/>
        </p:nvSpPr>
        <p:spPr>
          <a:xfrm>
            <a:off x="381000" y="4460875"/>
            <a:ext cx="4938371" cy="461665"/>
          </a:xfrm>
          <a:prstGeom prst="rect">
            <a:avLst/>
          </a:prstGeom>
          <a:noFill/>
        </p:spPr>
        <p:txBody>
          <a:bodyPr wrap="none" rtlCol="0">
            <a:spAutoFit/>
          </a:bodyPr>
          <a:lstStyle/>
          <a:p>
            <a:r>
              <a:rPr lang="en-US" b="1" dirty="0" smtClean="0">
                <a:solidFill>
                  <a:srgbClr val="FF0000"/>
                </a:solidFill>
              </a:rPr>
              <a:t>Hint: always use meaningful names!</a:t>
            </a:r>
            <a:endParaRPr lang="en-US" b="1" dirty="0">
              <a:solidFill>
                <a:srgbClr val="FF0000"/>
              </a:solidFill>
            </a:endParaRPr>
          </a:p>
        </p:txBody>
      </p:sp>
      <p:cxnSp>
        <p:nvCxnSpPr>
          <p:cNvPr id="7" name="Straight Connector 6"/>
          <p:cNvCxnSpPr/>
          <p:nvPr/>
        </p:nvCxnSpPr>
        <p:spPr bwMode="auto">
          <a:xfrm flipV="1">
            <a:off x="2127250" y="3714750"/>
            <a:ext cx="2730500" cy="746125"/>
          </a:xfrm>
          <a:prstGeom prst="line">
            <a:avLst/>
          </a:prstGeom>
          <a:solidFill>
            <a:schemeClr val="accent1"/>
          </a:solidFill>
          <a:ln w="127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3145533976"/>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said and done</a:t>
            </a:r>
            <a:endParaRPr lang="en-US" dirty="0"/>
          </a:p>
        </p:txBody>
      </p:sp>
      <p:sp>
        <p:nvSpPr>
          <p:cNvPr id="3" name="Content Placeholder 2"/>
          <p:cNvSpPr>
            <a:spLocks noGrp="1"/>
          </p:cNvSpPr>
          <p:nvPr>
            <p:ph idx="1"/>
          </p:nvPr>
        </p:nvSpPr>
        <p:spPr/>
        <p:txBody>
          <a:bodyPr/>
          <a:lstStyle/>
          <a:p>
            <a:r>
              <a:rPr lang="en-US" dirty="0" smtClean="0"/>
              <a:t>5 modules: </a:t>
            </a:r>
          </a:p>
          <a:p>
            <a:pPr lvl="1"/>
            <a:r>
              <a:rPr lang="en-US" dirty="0"/>
              <a:t>a client </a:t>
            </a:r>
            <a:r>
              <a:rPr lang="en-US" dirty="0" smtClean="0"/>
              <a:t>(e.g., </a:t>
            </a:r>
            <a:r>
              <a:rPr lang="en-US" dirty="0" err="1" smtClean="0"/>
              <a:t>ocr.js</a:t>
            </a:r>
            <a:r>
              <a:rPr lang="en-US" dirty="0"/>
              <a:t>)</a:t>
            </a:r>
          </a:p>
          <a:p>
            <a:pPr lvl="1"/>
            <a:r>
              <a:rPr lang="en-US" dirty="0"/>
              <a:t>a server </a:t>
            </a:r>
            <a:r>
              <a:rPr lang="en-US" dirty="0" smtClean="0"/>
              <a:t>(</a:t>
            </a:r>
            <a:r>
              <a:rPr lang="en-US" dirty="0"/>
              <a:t>e.g., </a:t>
            </a:r>
            <a:r>
              <a:rPr lang="en-US" dirty="0" err="1" smtClean="0"/>
              <a:t>server.py</a:t>
            </a:r>
            <a:r>
              <a:rPr lang="en-US" dirty="0"/>
              <a:t>)</a:t>
            </a:r>
          </a:p>
          <a:p>
            <a:pPr lvl="1"/>
            <a:r>
              <a:rPr lang="en-US" dirty="0"/>
              <a:t>a simple user interface </a:t>
            </a:r>
            <a:r>
              <a:rPr lang="en-US" dirty="0" smtClean="0"/>
              <a:t>(</a:t>
            </a:r>
            <a:r>
              <a:rPr lang="en-US" dirty="0"/>
              <a:t>e.g., </a:t>
            </a:r>
            <a:r>
              <a:rPr lang="en-US" dirty="0" err="1" smtClean="0"/>
              <a:t>ocr.html</a:t>
            </a:r>
            <a:r>
              <a:rPr lang="en-US" dirty="0"/>
              <a:t>)</a:t>
            </a:r>
          </a:p>
          <a:p>
            <a:pPr lvl="1"/>
            <a:r>
              <a:rPr lang="en-US" dirty="0"/>
              <a:t>an ANN trained via </a:t>
            </a:r>
            <a:r>
              <a:rPr lang="en-US" dirty="0" err="1"/>
              <a:t>backpropagation</a:t>
            </a:r>
            <a:r>
              <a:rPr lang="en-US" dirty="0"/>
              <a:t> </a:t>
            </a:r>
            <a:r>
              <a:rPr lang="en-US" dirty="0" smtClean="0"/>
              <a:t>(</a:t>
            </a:r>
            <a:r>
              <a:rPr lang="en-US" dirty="0"/>
              <a:t>e.g., </a:t>
            </a:r>
            <a:r>
              <a:rPr lang="en-US" dirty="0" err="1" smtClean="0"/>
              <a:t>ocr.py</a:t>
            </a:r>
            <a:r>
              <a:rPr lang="en-US" dirty="0"/>
              <a:t>)</a:t>
            </a:r>
          </a:p>
          <a:p>
            <a:pPr lvl="1"/>
            <a:r>
              <a:rPr lang="en-US" dirty="0"/>
              <a:t>an ANN design script </a:t>
            </a:r>
            <a:r>
              <a:rPr lang="en-US" dirty="0" smtClean="0"/>
              <a:t>(</a:t>
            </a:r>
            <a:r>
              <a:rPr lang="en-US" dirty="0"/>
              <a:t>e.g., </a:t>
            </a:r>
            <a:r>
              <a:rPr lang="en-US" dirty="0" err="1" smtClean="0"/>
              <a:t>neural_network_design.py</a:t>
            </a:r>
            <a:r>
              <a:rPr lang="en-US" dirty="0"/>
              <a:t>)</a:t>
            </a:r>
          </a:p>
          <a:p>
            <a:pPr marL="0" indent="0">
              <a:buNone/>
            </a:pPr>
            <a:endParaRPr lang="en-US" dirty="0"/>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122</a:t>
            </a:fld>
            <a:r>
              <a:rPr lang="it-IT" smtClean="0"/>
              <a:t> -</a:t>
            </a:r>
            <a:endParaRPr lang="en-US"/>
          </a:p>
        </p:txBody>
      </p:sp>
      <p:sp>
        <p:nvSpPr>
          <p:cNvPr id="6" name="TextBox 5"/>
          <p:cNvSpPr txBox="1"/>
          <p:nvPr/>
        </p:nvSpPr>
        <p:spPr>
          <a:xfrm>
            <a:off x="381000" y="4460875"/>
            <a:ext cx="5297995" cy="461665"/>
          </a:xfrm>
          <a:prstGeom prst="rect">
            <a:avLst/>
          </a:prstGeom>
          <a:noFill/>
        </p:spPr>
        <p:txBody>
          <a:bodyPr wrap="none" rtlCol="0">
            <a:spAutoFit/>
          </a:bodyPr>
          <a:lstStyle/>
          <a:p>
            <a:r>
              <a:rPr lang="en-US" b="1" dirty="0" smtClean="0">
                <a:solidFill>
                  <a:srgbClr val="FF0000"/>
                </a:solidFill>
              </a:rPr>
              <a:t>Hint: * Always * use coding standards!</a:t>
            </a:r>
            <a:endParaRPr lang="en-US" b="1" dirty="0">
              <a:solidFill>
                <a:srgbClr val="FF0000"/>
              </a:solidFill>
            </a:endParaRPr>
          </a:p>
        </p:txBody>
      </p:sp>
      <p:cxnSp>
        <p:nvCxnSpPr>
          <p:cNvPr id="9" name="Straight Connector 8"/>
          <p:cNvCxnSpPr/>
          <p:nvPr/>
        </p:nvCxnSpPr>
        <p:spPr bwMode="auto">
          <a:xfrm flipV="1">
            <a:off x="2127250" y="3714750"/>
            <a:ext cx="2730500" cy="746125"/>
          </a:xfrm>
          <a:prstGeom prst="line">
            <a:avLst/>
          </a:prstGeom>
          <a:solidFill>
            <a:schemeClr val="accent1"/>
          </a:solidFill>
          <a:ln w="127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Straight Connector 9"/>
          <p:cNvCxnSpPr/>
          <p:nvPr/>
        </p:nvCxnSpPr>
        <p:spPr bwMode="auto">
          <a:xfrm flipV="1">
            <a:off x="2127250" y="3143250"/>
            <a:ext cx="3937000" cy="1317625"/>
          </a:xfrm>
          <a:prstGeom prst="line">
            <a:avLst/>
          </a:prstGeom>
          <a:solidFill>
            <a:schemeClr val="accent1"/>
          </a:solidFill>
          <a:ln w="127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Straight Connector 12"/>
          <p:cNvCxnSpPr/>
          <p:nvPr/>
        </p:nvCxnSpPr>
        <p:spPr bwMode="auto">
          <a:xfrm flipV="1">
            <a:off x="2127250" y="2825750"/>
            <a:ext cx="2979738" cy="1635125"/>
          </a:xfrm>
          <a:prstGeom prst="line">
            <a:avLst/>
          </a:prstGeom>
          <a:solidFill>
            <a:schemeClr val="accent1"/>
          </a:solidFill>
          <a:ln w="127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Straight Connector 15"/>
          <p:cNvCxnSpPr/>
          <p:nvPr/>
        </p:nvCxnSpPr>
        <p:spPr bwMode="auto">
          <a:xfrm flipV="1">
            <a:off x="2127250" y="2476500"/>
            <a:ext cx="1651000" cy="1984375"/>
          </a:xfrm>
          <a:prstGeom prst="line">
            <a:avLst/>
          </a:prstGeom>
          <a:solidFill>
            <a:schemeClr val="accent1"/>
          </a:solidFill>
          <a:ln w="127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Straight Connector 18"/>
          <p:cNvCxnSpPr/>
          <p:nvPr/>
        </p:nvCxnSpPr>
        <p:spPr bwMode="auto">
          <a:xfrm flipV="1">
            <a:off x="2127250" y="2016126"/>
            <a:ext cx="1365250" cy="2444749"/>
          </a:xfrm>
          <a:prstGeom prst="line">
            <a:avLst/>
          </a:prstGeom>
          <a:solidFill>
            <a:schemeClr val="accent1"/>
          </a:solidFill>
          <a:ln w="127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2242054551"/>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OCR Interface</a:t>
            </a:r>
            <a:endParaRPr lang="en-US" dirty="0"/>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123</a:t>
            </a:fld>
            <a:r>
              <a:rPr lang="it-IT" smtClean="0"/>
              <a:t> -</a:t>
            </a:r>
            <a:endParaRPr lang="en-US"/>
          </a:p>
        </p:txBody>
      </p:sp>
      <p:sp>
        <p:nvSpPr>
          <p:cNvPr id="6" name="Rectangle 5"/>
          <p:cNvSpPr/>
          <p:nvPr/>
        </p:nvSpPr>
        <p:spPr>
          <a:xfrm>
            <a:off x="1608138" y="1569275"/>
            <a:ext cx="6858000" cy="4524316"/>
          </a:xfrm>
          <a:prstGeom prst="rect">
            <a:avLst/>
          </a:prstGeom>
        </p:spPr>
        <p:txBody>
          <a:bodyPr wrap="square">
            <a:spAutoFit/>
          </a:bodyPr>
          <a:lstStyle/>
          <a:p>
            <a:r>
              <a:rPr lang="en-US" sz="1600" b="1" dirty="0">
                <a:solidFill>
                  <a:srgbClr val="008000"/>
                </a:solidFill>
              </a:rPr>
              <a:t>&lt;html&gt;</a:t>
            </a:r>
          </a:p>
          <a:p>
            <a:r>
              <a:rPr lang="en-US" sz="1600" b="1" dirty="0">
                <a:solidFill>
                  <a:srgbClr val="008000"/>
                </a:solidFill>
              </a:rPr>
              <a:t>&lt;head&gt;</a:t>
            </a:r>
          </a:p>
          <a:p>
            <a:r>
              <a:rPr lang="en-US" sz="1600" b="1" dirty="0">
                <a:solidFill>
                  <a:srgbClr val="008000"/>
                </a:solidFill>
              </a:rPr>
              <a:t>    &lt;script </a:t>
            </a:r>
            <a:r>
              <a:rPr lang="en-US" sz="1600" dirty="0" err="1"/>
              <a:t>src</a:t>
            </a:r>
            <a:r>
              <a:rPr lang="en-US" sz="1600" dirty="0"/>
              <a:t>="</a:t>
            </a:r>
            <a:r>
              <a:rPr lang="en-US" sz="1600" dirty="0" err="1"/>
              <a:t>ocr.js</a:t>
            </a:r>
            <a:r>
              <a:rPr lang="en-US" sz="1600" dirty="0"/>
              <a:t>"</a:t>
            </a:r>
            <a:r>
              <a:rPr lang="en-US" sz="1600" dirty="0">
                <a:solidFill>
                  <a:srgbClr val="008000"/>
                </a:solidFill>
              </a:rPr>
              <a:t>&gt;&lt;/script&gt;</a:t>
            </a:r>
          </a:p>
          <a:p>
            <a:r>
              <a:rPr lang="en-US" sz="1600" b="1" dirty="0">
                <a:solidFill>
                  <a:srgbClr val="008000"/>
                </a:solidFill>
              </a:rPr>
              <a:t>    &lt;link </a:t>
            </a:r>
            <a:r>
              <a:rPr lang="en-US" sz="1600" dirty="0" err="1"/>
              <a:t>rel</a:t>
            </a:r>
            <a:r>
              <a:rPr lang="en-US" sz="1600" dirty="0"/>
              <a:t>="</a:t>
            </a:r>
            <a:r>
              <a:rPr lang="en-US" sz="1600" dirty="0" err="1"/>
              <a:t>stylesheet</a:t>
            </a:r>
            <a:r>
              <a:rPr lang="en-US" sz="1600" dirty="0"/>
              <a:t>" type="text/</a:t>
            </a:r>
            <a:r>
              <a:rPr lang="en-US" sz="1600" dirty="0" err="1"/>
              <a:t>css</a:t>
            </a:r>
            <a:r>
              <a:rPr lang="en-US" sz="1600" dirty="0"/>
              <a:t>" </a:t>
            </a:r>
            <a:r>
              <a:rPr lang="en-US" sz="1600" dirty="0" err="1"/>
              <a:t>href</a:t>
            </a:r>
            <a:r>
              <a:rPr lang="en-US" sz="1600" dirty="0"/>
              <a:t>="</a:t>
            </a:r>
            <a:r>
              <a:rPr lang="en-US" sz="1600" dirty="0" err="1"/>
              <a:t>ocr.css</a:t>
            </a:r>
            <a:r>
              <a:rPr lang="en-US" sz="1600" dirty="0"/>
              <a:t>"</a:t>
            </a:r>
            <a:r>
              <a:rPr lang="en-US" sz="1600" dirty="0">
                <a:solidFill>
                  <a:srgbClr val="008000"/>
                </a:solidFill>
              </a:rPr>
              <a:t>&gt;</a:t>
            </a:r>
          </a:p>
          <a:p>
            <a:r>
              <a:rPr lang="en-US" sz="1600" b="1" dirty="0">
                <a:solidFill>
                  <a:srgbClr val="008000"/>
                </a:solidFill>
              </a:rPr>
              <a:t>&lt;/head&gt;</a:t>
            </a:r>
          </a:p>
          <a:p>
            <a:r>
              <a:rPr lang="en-US" sz="1600" b="1" dirty="0">
                <a:solidFill>
                  <a:srgbClr val="008000"/>
                </a:solidFill>
              </a:rPr>
              <a:t>&lt;body </a:t>
            </a:r>
            <a:r>
              <a:rPr lang="en-US" sz="1600" dirty="0" err="1"/>
              <a:t>onload</a:t>
            </a:r>
            <a:r>
              <a:rPr lang="en-US" sz="1600" dirty="0"/>
              <a:t>="</a:t>
            </a:r>
            <a:r>
              <a:rPr lang="en-US" sz="1600" dirty="0" err="1"/>
              <a:t>ocrDemo.onLoadFunction</a:t>
            </a:r>
            <a:r>
              <a:rPr lang="en-US" sz="1600" dirty="0"/>
              <a:t>()"</a:t>
            </a:r>
            <a:r>
              <a:rPr lang="en-US" sz="1600" dirty="0">
                <a:solidFill>
                  <a:srgbClr val="008000"/>
                </a:solidFill>
              </a:rPr>
              <a:t>&gt;</a:t>
            </a:r>
          </a:p>
          <a:p>
            <a:r>
              <a:rPr lang="en-US" sz="1600" b="1" dirty="0">
                <a:solidFill>
                  <a:srgbClr val="008000"/>
                </a:solidFill>
              </a:rPr>
              <a:t>    &lt;div </a:t>
            </a:r>
            <a:r>
              <a:rPr lang="en-US" sz="1600" dirty="0"/>
              <a:t>id="main-container" style="text-align: center;"</a:t>
            </a:r>
            <a:r>
              <a:rPr lang="en-US" sz="1600" b="1" dirty="0">
                <a:solidFill>
                  <a:srgbClr val="008000"/>
                </a:solidFill>
              </a:rPr>
              <a:t>&gt;</a:t>
            </a:r>
          </a:p>
          <a:p>
            <a:r>
              <a:rPr lang="en-US" sz="1600" b="1" dirty="0">
                <a:solidFill>
                  <a:srgbClr val="008000"/>
                </a:solidFill>
              </a:rPr>
              <a:t>        &lt;h1&gt;</a:t>
            </a:r>
            <a:r>
              <a:rPr lang="en-US" sz="1600" dirty="0"/>
              <a:t>OCR Demo</a:t>
            </a:r>
            <a:r>
              <a:rPr lang="en-US" sz="1600" b="1" dirty="0"/>
              <a:t>&lt;/h1&gt;</a:t>
            </a:r>
          </a:p>
          <a:p>
            <a:r>
              <a:rPr lang="en-US" sz="1600" b="1" dirty="0">
                <a:solidFill>
                  <a:srgbClr val="008000"/>
                </a:solidFill>
              </a:rPr>
              <a:t>        &lt;</a:t>
            </a:r>
            <a:r>
              <a:rPr lang="en-US" sz="1600" dirty="0"/>
              <a:t>canvas id="canvas" width="200" height="200"</a:t>
            </a:r>
            <a:r>
              <a:rPr lang="en-US" sz="1600" b="1" dirty="0">
                <a:solidFill>
                  <a:srgbClr val="008000"/>
                </a:solidFill>
              </a:rPr>
              <a:t>&gt;&lt;/canvas&gt;</a:t>
            </a:r>
          </a:p>
          <a:p>
            <a:r>
              <a:rPr lang="en-US" sz="1600" b="1" dirty="0">
                <a:solidFill>
                  <a:srgbClr val="008000"/>
                </a:solidFill>
              </a:rPr>
              <a:t>        &lt;</a:t>
            </a:r>
            <a:r>
              <a:rPr lang="en-US" sz="1600" dirty="0"/>
              <a:t>form name="input"</a:t>
            </a:r>
            <a:r>
              <a:rPr lang="en-US" sz="1600" b="1" dirty="0">
                <a:solidFill>
                  <a:srgbClr val="008000"/>
                </a:solidFill>
              </a:rPr>
              <a:t>&gt;</a:t>
            </a:r>
          </a:p>
          <a:p>
            <a:r>
              <a:rPr lang="en-US" sz="1600" b="1" dirty="0">
                <a:solidFill>
                  <a:srgbClr val="008000"/>
                </a:solidFill>
              </a:rPr>
              <a:t>            &lt;p&gt;</a:t>
            </a:r>
            <a:r>
              <a:rPr lang="en-US" sz="1600" dirty="0"/>
              <a:t>Digit: &lt;input id="digit" type="text"</a:t>
            </a:r>
            <a:r>
              <a:rPr lang="en-US" sz="1600" b="1" dirty="0">
                <a:solidFill>
                  <a:srgbClr val="008000"/>
                </a:solidFill>
              </a:rPr>
              <a:t>&gt; &lt;/p&gt;</a:t>
            </a:r>
          </a:p>
          <a:p>
            <a:r>
              <a:rPr lang="en-US" sz="1600" b="1" dirty="0">
                <a:solidFill>
                  <a:srgbClr val="008000"/>
                </a:solidFill>
              </a:rPr>
              <a:t>            &lt;</a:t>
            </a:r>
            <a:r>
              <a:rPr lang="en-US" sz="1600" dirty="0"/>
              <a:t>input type="button" value="Train" </a:t>
            </a:r>
            <a:r>
              <a:rPr lang="en-US" sz="1600" dirty="0" err="1"/>
              <a:t>onclick</a:t>
            </a:r>
            <a:r>
              <a:rPr lang="en-US" sz="1600" dirty="0"/>
              <a:t>="</a:t>
            </a:r>
            <a:r>
              <a:rPr lang="en-US" sz="1600" dirty="0" err="1"/>
              <a:t>ocrDemo.train</a:t>
            </a:r>
            <a:r>
              <a:rPr lang="en-US" sz="1600" dirty="0"/>
              <a:t>()"</a:t>
            </a:r>
            <a:r>
              <a:rPr lang="en-US" sz="1600" b="1" dirty="0">
                <a:solidFill>
                  <a:srgbClr val="008000"/>
                </a:solidFill>
              </a:rPr>
              <a:t>&gt;</a:t>
            </a:r>
          </a:p>
          <a:p>
            <a:r>
              <a:rPr lang="en-US" sz="1600" b="1" dirty="0">
                <a:solidFill>
                  <a:srgbClr val="008000"/>
                </a:solidFill>
              </a:rPr>
              <a:t>            &lt;</a:t>
            </a:r>
            <a:r>
              <a:rPr lang="en-US" sz="1600" dirty="0"/>
              <a:t>input type="button" value="Test" </a:t>
            </a:r>
            <a:r>
              <a:rPr lang="en-US" sz="1600" dirty="0" err="1"/>
              <a:t>onclick</a:t>
            </a:r>
            <a:r>
              <a:rPr lang="en-US" sz="1600" dirty="0"/>
              <a:t>="</a:t>
            </a:r>
            <a:r>
              <a:rPr lang="en-US" sz="1600" dirty="0" err="1"/>
              <a:t>ocrDemo.test</a:t>
            </a:r>
            <a:r>
              <a:rPr lang="en-US" sz="1600" dirty="0"/>
              <a:t>()"</a:t>
            </a:r>
            <a:r>
              <a:rPr lang="en-US" sz="1600" b="1" dirty="0">
                <a:solidFill>
                  <a:srgbClr val="008000"/>
                </a:solidFill>
              </a:rPr>
              <a:t>&gt;</a:t>
            </a:r>
          </a:p>
          <a:p>
            <a:r>
              <a:rPr lang="en-US" sz="1600" b="1" dirty="0">
                <a:solidFill>
                  <a:srgbClr val="008000"/>
                </a:solidFill>
              </a:rPr>
              <a:t>            &lt;</a:t>
            </a:r>
            <a:r>
              <a:rPr lang="en-US" sz="1600" dirty="0"/>
              <a:t>input type="button" value="Reset" </a:t>
            </a:r>
            <a:r>
              <a:rPr lang="en-US" sz="1600" dirty="0" err="1"/>
              <a:t>onclick</a:t>
            </a:r>
            <a:r>
              <a:rPr lang="en-US" sz="1600" dirty="0"/>
              <a:t>="</a:t>
            </a:r>
            <a:r>
              <a:rPr lang="en-US" sz="1600" dirty="0" err="1"/>
              <a:t>ocrDemo.resetCanvas</a:t>
            </a:r>
            <a:r>
              <a:rPr lang="en-US" sz="1600" dirty="0"/>
              <a:t>();"</a:t>
            </a:r>
            <a:r>
              <a:rPr lang="en-US" sz="1600" b="1" dirty="0">
                <a:solidFill>
                  <a:srgbClr val="008000"/>
                </a:solidFill>
              </a:rPr>
              <a:t>/&gt;</a:t>
            </a:r>
          </a:p>
          <a:p>
            <a:r>
              <a:rPr lang="en-US" sz="1600" b="1" dirty="0">
                <a:solidFill>
                  <a:srgbClr val="008000"/>
                </a:solidFill>
              </a:rPr>
              <a:t>        &lt;/form&gt; </a:t>
            </a:r>
          </a:p>
          <a:p>
            <a:r>
              <a:rPr lang="en-US" sz="1600" b="1" dirty="0">
                <a:solidFill>
                  <a:srgbClr val="008000"/>
                </a:solidFill>
              </a:rPr>
              <a:t>    &lt;/div&gt;</a:t>
            </a:r>
          </a:p>
          <a:p>
            <a:r>
              <a:rPr lang="en-US" sz="1600" b="1" dirty="0">
                <a:solidFill>
                  <a:srgbClr val="008000"/>
                </a:solidFill>
              </a:rPr>
              <a:t>&lt;/body&gt;</a:t>
            </a:r>
          </a:p>
          <a:p>
            <a:r>
              <a:rPr lang="en-US" sz="1600" b="1" dirty="0">
                <a:solidFill>
                  <a:srgbClr val="008000"/>
                </a:solidFill>
              </a:rPr>
              <a:t>&lt;/html&gt;</a:t>
            </a:r>
          </a:p>
        </p:txBody>
      </p:sp>
    </p:spTree>
    <p:extLst>
      <p:ext uri="{BB962C8B-B14F-4D97-AF65-F5344CB8AC3E}">
        <p14:creationId xmlns:p14="http://schemas.microsoft.com/office/powerpoint/2010/main" val="363024803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OCR Client</a:t>
            </a:r>
            <a:endParaRPr lang="en-US" dirty="0"/>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124</a:t>
            </a:fld>
            <a:r>
              <a:rPr lang="it-IT" smtClean="0"/>
              <a:t> -</a:t>
            </a:r>
            <a:endParaRPr lang="en-US"/>
          </a:p>
        </p:txBody>
      </p:sp>
      <p:pic>
        <p:nvPicPr>
          <p:cNvPr id="3" name="Picture 2" descr="Screen Shot 2016-10-27 at 13.15.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75" y="1162050"/>
            <a:ext cx="6286500" cy="1041400"/>
          </a:xfrm>
          <a:prstGeom prst="rect">
            <a:avLst/>
          </a:prstGeom>
        </p:spPr>
      </p:pic>
      <p:pic>
        <p:nvPicPr>
          <p:cNvPr id="7" name="Picture 6" descr="Screen Shot 2016-10-27 at 13.16.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 y="2181639"/>
            <a:ext cx="6286500" cy="3990561"/>
          </a:xfrm>
          <a:prstGeom prst="rect">
            <a:avLst/>
          </a:prstGeom>
        </p:spPr>
      </p:pic>
      <p:sp>
        <p:nvSpPr>
          <p:cNvPr id="8" name="TextBox 7"/>
          <p:cNvSpPr txBox="1"/>
          <p:nvPr/>
        </p:nvSpPr>
        <p:spPr>
          <a:xfrm>
            <a:off x="6826250" y="1508125"/>
            <a:ext cx="1966103" cy="461665"/>
          </a:xfrm>
          <a:prstGeom prst="rect">
            <a:avLst/>
          </a:prstGeom>
          <a:noFill/>
        </p:spPr>
        <p:txBody>
          <a:bodyPr wrap="none" rtlCol="0">
            <a:spAutoFit/>
          </a:bodyPr>
          <a:lstStyle/>
          <a:p>
            <a:r>
              <a:rPr lang="en-US" b="1" dirty="0" err="1" smtClean="0">
                <a:solidFill>
                  <a:srgbClr val="FF0000"/>
                </a:solidFill>
              </a:rPr>
              <a:t>Init</a:t>
            </a:r>
            <a:r>
              <a:rPr lang="en-US" b="1" dirty="0" smtClean="0">
                <a:solidFill>
                  <a:srgbClr val="FF0000"/>
                </a:solidFill>
              </a:rPr>
              <a:t> signature</a:t>
            </a:r>
            <a:endParaRPr lang="en-US" b="1" dirty="0">
              <a:solidFill>
                <a:srgbClr val="FF0000"/>
              </a:solidFill>
            </a:endParaRPr>
          </a:p>
        </p:txBody>
      </p:sp>
      <p:sp>
        <p:nvSpPr>
          <p:cNvPr id="9" name="TextBox 8"/>
          <p:cNvSpPr txBox="1"/>
          <p:nvPr/>
        </p:nvSpPr>
        <p:spPr>
          <a:xfrm>
            <a:off x="6497122" y="2682875"/>
            <a:ext cx="2518538" cy="830997"/>
          </a:xfrm>
          <a:prstGeom prst="rect">
            <a:avLst/>
          </a:prstGeom>
          <a:noFill/>
        </p:spPr>
        <p:txBody>
          <a:bodyPr wrap="none" rtlCol="0">
            <a:spAutoFit/>
          </a:bodyPr>
          <a:lstStyle/>
          <a:p>
            <a:r>
              <a:rPr lang="en-US" b="1" dirty="0" smtClean="0">
                <a:solidFill>
                  <a:srgbClr val="FF0000"/>
                </a:solidFill>
              </a:rPr>
              <a:t>Function: </a:t>
            </a:r>
            <a:br>
              <a:rPr lang="en-US" b="1" dirty="0" smtClean="0">
                <a:solidFill>
                  <a:srgbClr val="FF0000"/>
                </a:solidFill>
              </a:rPr>
            </a:br>
            <a:r>
              <a:rPr lang="en-US" b="1" dirty="0" smtClean="0">
                <a:solidFill>
                  <a:srgbClr val="FF0000"/>
                </a:solidFill>
              </a:rPr>
              <a:t>Draw a blue grid;</a:t>
            </a:r>
            <a:endParaRPr lang="en-US" b="1" dirty="0">
              <a:solidFill>
                <a:srgbClr val="FF0000"/>
              </a:solidFill>
            </a:endParaRPr>
          </a:p>
        </p:txBody>
      </p:sp>
      <p:cxnSp>
        <p:nvCxnSpPr>
          <p:cNvPr id="10" name="Straight Connector 9"/>
          <p:cNvCxnSpPr>
            <a:stCxn id="9" idx="1"/>
          </p:cNvCxnSpPr>
          <p:nvPr/>
        </p:nvCxnSpPr>
        <p:spPr bwMode="auto">
          <a:xfrm flipH="1">
            <a:off x="5106988" y="3098374"/>
            <a:ext cx="1390134" cy="46166"/>
          </a:xfrm>
          <a:prstGeom prst="line">
            <a:avLst/>
          </a:prstGeom>
          <a:solidFill>
            <a:schemeClr val="accent1"/>
          </a:solidFill>
          <a:ln w="127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Straight Connector 12"/>
          <p:cNvCxnSpPr/>
          <p:nvPr/>
        </p:nvCxnSpPr>
        <p:spPr bwMode="auto">
          <a:xfrm flipH="1" flipV="1">
            <a:off x="4270375" y="1508125"/>
            <a:ext cx="2555877" cy="230833"/>
          </a:xfrm>
          <a:prstGeom prst="line">
            <a:avLst/>
          </a:prstGeom>
          <a:solidFill>
            <a:schemeClr val="accent1"/>
          </a:solidFill>
          <a:ln w="127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 name="TextBox 5"/>
          <p:cNvSpPr txBox="1"/>
          <p:nvPr/>
        </p:nvSpPr>
        <p:spPr>
          <a:xfrm>
            <a:off x="6808168" y="4220308"/>
            <a:ext cx="415498" cy="461665"/>
          </a:xfrm>
          <a:prstGeom prst="rect">
            <a:avLst/>
          </a:prstGeom>
          <a:noFill/>
        </p:spPr>
        <p:txBody>
          <a:bodyPr wrap="none" rtlCol="0">
            <a:spAutoFit/>
          </a:bodyPr>
          <a:lstStyle/>
          <a:p>
            <a:r>
              <a:rPr lang="en-US" b="1" dirty="0" smtClean="0">
                <a:solidFill>
                  <a:srgbClr val="FF0000"/>
                </a:solidFill>
              </a:rPr>
              <a:t>...</a:t>
            </a:r>
            <a:endParaRPr lang="en-US" b="1" dirty="0">
              <a:solidFill>
                <a:srgbClr val="FF0000"/>
              </a:solidFill>
            </a:endParaRPr>
          </a:p>
        </p:txBody>
      </p:sp>
    </p:spTree>
    <p:extLst>
      <p:ext uri="{BB962C8B-B14F-4D97-AF65-F5344CB8AC3E}">
        <p14:creationId xmlns:p14="http://schemas.microsoft.com/office/powerpoint/2010/main" val="188033305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OCR Client</a:t>
            </a:r>
            <a:endParaRPr lang="en-US" dirty="0"/>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125</a:t>
            </a:fld>
            <a:r>
              <a:rPr lang="it-IT" smtClean="0"/>
              <a:t> -</a:t>
            </a:r>
            <a:endParaRPr lang="en-US"/>
          </a:p>
        </p:txBody>
      </p:sp>
      <p:pic>
        <p:nvPicPr>
          <p:cNvPr id="3" name="Picture 2" descr="Screen Shot 2016-10-27 at 13.15.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75" y="1162050"/>
            <a:ext cx="6286500" cy="1041400"/>
          </a:xfrm>
          <a:prstGeom prst="rect">
            <a:avLst/>
          </a:prstGeom>
        </p:spPr>
      </p:pic>
      <p:pic>
        <p:nvPicPr>
          <p:cNvPr id="7" name="Picture 6" descr="Screen Shot 2016-10-27 at 13.16.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 y="2181639"/>
            <a:ext cx="6286500" cy="3990561"/>
          </a:xfrm>
          <a:prstGeom prst="rect">
            <a:avLst/>
          </a:prstGeom>
        </p:spPr>
      </p:pic>
      <p:sp>
        <p:nvSpPr>
          <p:cNvPr id="9" name="TextBox 8"/>
          <p:cNvSpPr txBox="1"/>
          <p:nvPr/>
        </p:nvSpPr>
        <p:spPr>
          <a:xfrm>
            <a:off x="6497122" y="2682875"/>
            <a:ext cx="2607505" cy="830997"/>
          </a:xfrm>
          <a:prstGeom prst="rect">
            <a:avLst/>
          </a:prstGeom>
          <a:noFill/>
        </p:spPr>
        <p:txBody>
          <a:bodyPr wrap="none" rtlCol="0">
            <a:spAutoFit/>
          </a:bodyPr>
          <a:lstStyle/>
          <a:p>
            <a:r>
              <a:rPr lang="en-US" b="1" dirty="0" smtClean="0">
                <a:solidFill>
                  <a:srgbClr val="FF0000"/>
                </a:solidFill>
              </a:rPr>
              <a:t>Coding Standard!</a:t>
            </a:r>
          </a:p>
          <a:p>
            <a:r>
              <a:rPr lang="en-US" b="1" dirty="0" smtClean="0">
                <a:solidFill>
                  <a:srgbClr val="FF0000"/>
                </a:solidFill>
              </a:rPr>
              <a:t>Using </a:t>
            </a:r>
            <a:r>
              <a:rPr lang="en-US" b="1" dirty="0" err="1" smtClean="0">
                <a:solidFill>
                  <a:srgbClr val="FF0000"/>
                </a:solidFill>
              </a:rPr>
              <a:t>ESLint</a:t>
            </a:r>
            <a:r>
              <a:rPr lang="en-US" b="1" dirty="0" smtClean="0">
                <a:solidFill>
                  <a:srgbClr val="FF0000"/>
                </a:solidFill>
              </a:rPr>
              <a:t> here</a:t>
            </a:r>
            <a:endParaRPr lang="en-US" b="1" dirty="0">
              <a:solidFill>
                <a:srgbClr val="FF0000"/>
              </a:solidFill>
            </a:endParaRPr>
          </a:p>
        </p:txBody>
      </p:sp>
      <p:cxnSp>
        <p:nvCxnSpPr>
          <p:cNvPr id="10" name="Straight Connector 9"/>
          <p:cNvCxnSpPr>
            <a:stCxn id="9" idx="1"/>
          </p:cNvCxnSpPr>
          <p:nvPr/>
        </p:nvCxnSpPr>
        <p:spPr bwMode="auto">
          <a:xfrm flipH="1">
            <a:off x="5106988" y="3098374"/>
            <a:ext cx="1390134" cy="46166"/>
          </a:xfrm>
          <a:prstGeom prst="line">
            <a:avLst/>
          </a:prstGeom>
          <a:solidFill>
            <a:schemeClr val="accent1"/>
          </a:solidFill>
          <a:ln w="127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Straight Connector 12"/>
          <p:cNvCxnSpPr/>
          <p:nvPr/>
        </p:nvCxnSpPr>
        <p:spPr bwMode="auto">
          <a:xfrm flipH="1" flipV="1">
            <a:off x="5842000" y="2203450"/>
            <a:ext cx="984252" cy="479426"/>
          </a:xfrm>
          <a:prstGeom prst="line">
            <a:avLst/>
          </a:prstGeom>
          <a:solidFill>
            <a:schemeClr val="accent1"/>
          </a:solidFill>
          <a:ln w="127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943276540"/>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 Stakeholder: where are we?</a:t>
            </a:r>
            <a:endParaRPr lang="en-US" dirty="0"/>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126</a:t>
            </a:fld>
            <a:r>
              <a:rPr lang="it-IT" smtClean="0"/>
              <a:t> -</a:t>
            </a:r>
            <a:endParaRPr lang="en-US"/>
          </a:p>
        </p:txBody>
      </p:sp>
      <p:pic>
        <p:nvPicPr>
          <p:cNvPr id="10" name="Picture 9" descr="Screen Shot 2016-10-27 at 12.57.42.png"/>
          <p:cNvPicPr>
            <a:picLocks noChangeAspect="1"/>
          </p:cNvPicPr>
          <p:nvPr/>
        </p:nvPicPr>
        <p:blipFill rotWithShape="1">
          <a:blip r:embed="rId2">
            <a:extLst>
              <a:ext uri="{28A0092B-C50C-407E-A947-70E740481C1C}">
                <a14:useLocalDpi xmlns:a14="http://schemas.microsoft.com/office/drawing/2010/main" val="0"/>
              </a:ext>
            </a:extLst>
          </a:blip>
          <a:srcRect l="1505" t="2537" b="1943"/>
          <a:stretch/>
        </p:blipFill>
        <p:spPr>
          <a:xfrm>
            <a:off x="1190624" y="1524000"/>
            <a:ext cx="7275513" cy="4683125"/>
          </a:xfrm>
          <a:prstGeom prst="rect">
            <a:avLst/>
          </a:prstGeom>
        </p:spPr>
      </p:pic>
      <p:sp>
        <p:nvSpPr>
          <p:cNvPr id="6" name="Rectangle 5"/>
          <p:cNvSpPr/>
          <p:nvPr/>
        </p:nvSpPr>
        <p:spPr bwMode="auto">
          <a:xfrm>
            <a:off x="4969462" y="4113500"/>
            <a:ext cx="533627" cy="244202"/>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7" name="TextBox 6"/>
          <p:cNvSpPr txBox="1"/>
          <p:nvPr/>
        </p:nvSpPr>
        <p:spPr>
          <a:xfrm>
            <a:off x="4819273" y="4064423"/>
            <a:ext cx="999893" cy="338554"/>
          </a:xfrm>
          <a:prstGeom prst="rect">
            <a:avLst/>
          </a:prstGeom>
          <a:noFill/>
        </p:spPr>
        <p:txBody>
          <a:bodyPr wrap="none" rtlCol="0">
            <a:spAutoFit/>
          </a:bodyPr>
          <a:lstStyle/>
          <a:p>
            <a:r>
              <a:rPr lang="en-US" sz="1600" b="1" dirty="0" smtClean="0">
                <a:solidFill>
                  <a:schemeClr val="tx1">
                    <a:lumMod val="50000"/>
                    <a:lumOff val="50000"/>
                  </a:schemeClr>
                </a:solidFill>
              </a:rPr>
              <a:t>Sys Main</a:t>
            </a:r>
            <a:endParaRPr lang="en-US" sz="1600" b="1" dirty="0">
              <a:solidFill>
                <a:schemeClr val="tx1">
                  <a:lumMod val="50000"/>
                  <a:lumOff val="50000"/>
                </a:schemeClr>
              </a:solidFill>
            </a:endParaRPr>
          </a:p>
        </p:txBody>
      </p:sp>
    </p:spTree>
    <p:extLst>
      <p:ext uri="{BB962C8B-B14F-4D97-AF65-F5344CB8AC3E}">
        <p14:creationId xmlns:p14="http://schemas.microsoft.com/office/powerpoint/2010/main" val="1390489042"/>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Stakeholder: where are we?</a:t>
            </a:r>
            <a:endParaRPr lang="en-US" dirty="0"/>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127</a:t>
            </a:fld>
            <a:r>
              <a:rPr lang="it-IT" smtClean="0"/>
              <a:t> -</a:t>
            </a:r>
            <a:endParaRPr lang="en-US"/>
          </a:p>
        </p:txBody>
      </p:sp>
      <p:sp>
        <p:nvSpPr>
          <p:cNvPr id="9" name="TextBox 8"/>
          <p:cNvSpPr txBox="1"/>
          <p:nvPr/>
        </p:nvSpPr>
        <p:spPr>
          <a:xfrm>
            <a:off x="698500" y="1007417"/>
            <a:ext cx="3201117" cy="461665"/>
          </a:xfrm>
          <a:prstGeom prst="rect">
            <a:avLst/>
          </a:prstGeom>
          <a:noFill/>
        </p:spPr>
        <p:txBody>
          <a:bodyPr wrap="none" rtlCol="0">
            <a:spAutoFit/>
          </a:bodyPr>
          <a:lstStyle/>
          <a:p>
            <a:r>
              <a:rPr lang="en-US" b="1" dirty="0" smtClean="0">
                <a:solidFill>
                  <a:srgbClr val="FF0000"/>
                </a:solidFill>
              </a:rPr>
              <a:t>Architect: we are here.</a:t>
            </a:r>
            <a:endParaRPr lang="en-US" b="1" dirty="0">
              <a:solidFill>
                <a:srgbClr val="FF0000"/>
              </a:solidFill>
            </a:endParaRPr>
          </a:p>
        </p:txBody>
      </p:sp>
      <p:pic>
        <p:nvPicPr>
          <p:cNvPr id="10" name="Picture 9" descr="Screen Shot 2016-10-27 at 12.57.42.png"/>
          <p:cNvPicPr>
            <a:picLocks noChangeAspect="1"/>
          </p:cNvPicPr>
          <p:nvPr/>
        </p:nvPicPr>
        <p:blipFill rotWithShape="1">
          <a:blip r:embed="rId2">
            <a:extLst>
              <a:ext uri="{28A0092B-C50C-407E-A947-70E740481C1C}">
                <a14:useLocalDpi xmlns:a14="http://schemas.microsoft.com/office/drawing/2010/main" val="0"/>
              </a:ext>
            </a:extLst>
          </a:blip>
          <a:srcRect l="1505" t="2537" b="1943"/>
          <a:stretch/>
        </p:blipFill>
        <p:spPr>
          <a:xfrm>
            <a:off x="1190624" y="1524000"/>
            <a:ext cx="7275513" cy="4683125"/>
          </a:xfrm>
          <a:prstGeom prst="rect">
            <a:avLst/>
          </a:prstGeom>
        </p:spPr>
      </p:pic>
      <p:sp>
        <p:nvSpPr>
          <p:cNvPr id="3" name="Rectangle 2"/>
          <p:cNvSpPr/>
          <p:nvPr/>
        </p:nvSpPr>
        <p:spPr bwMode="auto">
          <a:xfrm>
            <a:off x="968375" y="1968500"/>
            <a:ext cx="3121025" cy="4238625"/>
          </a:xfrm>
          <a:prstGeom prst="rect">
            <a:avLst/>
          </a:prstGeom>
          <a:solidFill>
            <a:schemeClr val="accent1">
              <a:alpha val="0"/>
            </a:schemeClr>
          </a:solidFill>
          <a:ln w="12700" cap="flat" cmpd="sng" algn="ctr">
            <a:solidFill>
              <a:srgbClr val="FF0000"/>
            </a:solidFill>
            <a:prstDash val="dash"/>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cxnSp>
        <p:nvCxnSpPr>
          <p:cNvPr id="8" name="Straight Connector 7"/>
          <p:cNvCxnSpPr/>
          <p:nvPr/>
        </p:nvCxnSpPr>
        <p:spPr bwMode="auto">
          <a:xfrm>
            <a:off x="1857375" y="1469082"/>
            <a:ext cx="539751" cy="499418"/>
          </a:xfrm>
          <a:prstGeom prst="line">
            <a:avLst/>
          </a:prstGeom>
          <a:solidFill>
            <a:schemeClr val="accent1"/>
          </a:solidFill>
          <a:ln w="127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11" name="Picture 10"/>
          <p:cNvPicPr>
            <a:picLocks noChangeAspect="1"/>
          </p:cNvPicPr>
          <p:nvPr/>
        </p:nvPicPr>
        <p:blipFill rotWithShape="1">
          <a:blip r:embed="rId3"/>
          <a:srcRect l="5556" r="7936" b="17216"/>
          <a:stretch/>
        </p:blipFill>
        <p:spPr>
          <a:xfrm>
            <a:off x="12489" y="1469082"/>
            <a:ext cx="1178135" cy="1143547"/>
          </a:xfrm>
          <a:prstGeom prst="rect">
            <a:avLst/>
          </a:prstGeom>
        </p:spPr>
      </p:pic>
      <p:sp>
        <p:nvSpPr>
          <p:cNvPr id="12" name="Rectangle 11"/>
          <p:cNvSpPr/>
          <p:nvPr/>
        </p:nvSpPr>
        <p:spPr bwMode="auto">
          <a:xfrm>
            <a:off x="4969462" y="4113500"/>
            <a:ext cx="533627" cy="244202"/>
          </a:xfrm>
          <a:prstGeom prst="rect">
            <a:avLst/>
          </a:prstGeom>
          <a:solidFill>
            <a:schemeClr val="bg1"/>
          </a:solidFill>
          <a:ln w="76200" cap="flat" cmpd="sng" algn="ctr">
            <a:solidFill>
              <a:schemeClr val="bg1"/>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3" name="TextBox 12"/>
          <p:cNvSpPr txBox="1"/>
          <p:nvPr/>
        </p:nvSpPr>
        <p:spPr>
          <a:xfrm>
            <a:off x="4819273" y="4064423"/>
            <a:ext cx="999893" cy="338554"/>
          </a:xfrm>
          <a:prstGeom prst="rect">
            <a:avLst/>
          </a:prstGeom>
          <a:noFill/>
        </p:spPr>
        <p:txBody>
          <a:bodyPr wrap="none" rtlCol="0">
            <a:spAutoFit/>
          </a:bodyPr>
          <a:lstStyle/>
          <a:p>
            <a:r>
              <a:rPr lang="en-US" sz="1600" b="1" dirty="0" smtClean="0">
                <a:solidFill>
                  <a:schemeClr val="tx1">
                    <a:lumMod val="50000"/>
                    <a:lumOff val="50000"/>
                  </a:schemeClr>
                </a:solidFill>
              </a:rPr>
              <a:t>Sys Main</a:t>
            </a:r>
            <a:endParaRPr lang="en-US" sz="1600" b="1" dirty="0">
              <a:solidFill>
                <a:schemeClr val="tx1">
                  <a:lumMod val="50000"/>
                  <a:lumOff val="50000"/>
                </a:schemeClr>
              </a:solidFill>
            </a:endParaRPr>
          </a:p>
        </p:txBody>
      </p:sp>
    </p:spTree>
    <p:extLst>
      <p:ext uri="{BB962C8B-B14F-4D97-AF65-F5344CB8AC3E}">
        <p14:creationId xmlns:p14="http://schemas.microsoft.com/office/powerpoint/2010/main" val="2413528137"/>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128</a:t>
            </a:fld>
            <a:r>
              <a:rPr lang="it-IT" smtClean="0"/>
              <a:t> -</a:t>
            </a:r>
            <a:endParaRPr lang="en-US"/>
          </a:p>
        </p:txBody>
      </p:sp>
      <p:sp>
        <p:nvSpPr>
          <p:cNvPr id="9" name="TextBox 8"/>
          <p:cNvSpPr txBox="1"/>
          <p:nvPr/>
        </p:nvSpPr>
        <p:spPr>
          <a:xfrm>
            <a:off x="698500" y="1007417"/>
            <a:ext cx="3311423" cy="461665"/>
          </a:xfrm>
          <a:prstGeom prst="rect">
            <a:avLst/>
          </a:prstGeom>
          <a:noFill/>
        </p:spPr>
        <p:txBody>
          <a:bodyPr wrap="none" rtlCol="0">
            <a:spAutoFit/>
          </a:bodyPr>
          <a:lstStyle/>
          <a:p>
            <a:r>
              <a:rPr lang="en-US" b="1" dirty="0" smtClean="0">
                <a:solidFill>
                  <a:srgbClr val="FF0000"/>
                </a:solidFill>
              </a:rPr>
              <a:t>Iterate! Iterate! Iterate!</a:t>
            </a:r>
            <a:endParaRPr lang="en-US" b="1" dirty="0">
              <a:solidFill>
                <a:srgbClr val="FF0000"/>
              </a:solidFill>
            </a:endParaRPr>
          </a:p>
        </p:txBody>
      </p:sp>
      <p:pic>
        <p:nvPicPr>
          <p:cNvPr id="10" name="Picture 9" descr="Screen Shot 2016-10-27 at 12.57.42.png"/>
          <p:cNvPicPr>
            <a:picLocks noChangeAspect="1"/>
          </p:cNvPicPr>
          <p:nvPr/>
        </p:nvPicPr>
        <p:blipFill rotWithShape="1">
          <a:blip r:embed="rId2">
            <a:extLst>
              <a:ext uri="{28A0092B-C50C-407E-A947-70E740481C1C}">
                <a14:useLocalDpi xmlns:a14="http://schemas.microsoft.com/office/drawing/2010/main" val="0"/>
              </a:ext>
            </a:extLst>
          </a:blip>
          <a:srcRect l="1505" t="2537" b="1943"/>
          <a:stretch/>
        </p:blipFill>
        <p:spPr>
          <a:xfrm>
            <a:off x="3048252" y="2968625"/>
            <a:ext cx="3354135" cy="2159000"/>
          </a:xfrm>
          <a:prstGeom prst="rect">
            <a:avLst/>
          </a:prstGeom>
        </p:spPr>
      </p:pic>
      <p:pic>
        <p:nvPicPr>
          <p:cNvPr id="11" name="Picture 10"/>
          <p:cNvPicPr>
            <a:picLocks noChangeAspect="1"/>
          </p:cNvPicPr>
          <p:nvPr/>
        </p:nvPicPr>
        <p:blipFill rotWithShape="1">
          <a:blip r:embed="rId3"/>
          <a:srcRect l="5556" r="7936" b="17216"/>
          <a:stretch/>
        </p:blipFill>
        <p:spPr>
          <a:xfrm>
            <a:off x="12489" y="1469082"/>
            <a:ext cx="1178135" cy="1143547"/>
          </a:xfrm>
          <a:prstGeom prst="rect">
            <a:avLst/>
          </a:prstGeom>
        </p:spPr>
      </p:pic>
      <p:sp>
        <p:nvSpPr>
          <p:cNvPr id="6" name="Curved Right Arrow 5"/>
          <p:cNvSpPr/>
          <p:nvPr/>
        </p:nvSpPr>
        <p:spPr bwMode="auto">
          <a:xfrm>
            <a:off x="1333499" y="3429000"/>
            <a:ext cx="1587501" cy="1539875"/>
          </a:xfrm>
          <a:prstGeom prst="curvedRightArrow">
            <a:avLst/>
          </a:prstGeom>
          <a:solidFill>
            <a:schemeClr val="accent1"/>
          </a:solidFill>
          <a:ln w="76200"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2" name="Curved Right Arrow 11"/>
          <p:cNvSpPr/>
          <p:nvPr/>
        </p:nvSpPr>
        <p:spPr bwMode="auto">
          <a:xfrm flipH="1" flipV="1">
            <a:off x="6502398" y="3381375"/>
            <a:ext cx="1577975" cy="1587500"/>
          </a:xfrm>
          <a:prstGeom prst="curvedRightArrow">
            <a:avLst/>
          </a:prstGeom>
          <a:solidFill>
            <a:schemeClr val="accent1"/>
          </a:solidFill>
          <a:ln w="76200"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Tree>
    <p:extLst>
      <p:ext uri="{BB962C8B-B14F-4D97-AF65-F5344CB8AC3E}">
        <p14:creationId xmlns:p14="http://schemas.microsoft.com/office/powerpoint/2010/main" val="2577800070"/>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129</a:t>
            </a:fld>
            <a:r>
              <a:rPr lang="it-IT" smtClean="0"/>
              <a:t> -</a:t>
            </a:r>
            <a:endParaRPr lang="en-US"/>
          </a:p>
        </p:txBody>
      </p:sp>
      <p:sp>
        <p:nvSpPr>
          <p:cNvPr id="9" name="TextBox 8"/>
          <p:cNvSpPr txBox="1"/>
          <p:nvPr/>
        </p:nvSpPr>
        <p:spPr>
          <a:xfrm>
            <a:off x="698500" y="1007417"/>
            <a:ext cx="3311423" cy="461665"/>
          </a:xfrm>
          <a:prstGeom prst="rect">
            <a:avLst/>
          </a:prstGeom>
          <a:noFill/>
        </p:spPr>
        <p:txBody>
          <a:bodyPr wrap="none" rtlCol="0">
            <a:spAutoFit/>
          </a:bodyPr>
          <a:lstStyle/>
          <a:p>
            <a:r>
              <a:rPr lang="en-US" b="1" dirty="0" smtClean="0">
                <a:solidFill>
                  <a:srgbClr val="FF0000"/>
                </a:solidFill>
              </a:rPr>
              <a:t>Iterate! Iterate! Iterate!</a:t>
            </a:r>
            <a:endParaRPr lang="en-US" b="1" dirty="0">
              <a:solidFill>
                <a:srgbClr val="FF0000"/>
              </a:solidFill>
            </a:endParaRPr>
          </a:p>
        </p:txBody>
      </p:sp>
      <p:pic>
        <p:nvPicPr>
          <p:cNvPr id="10" name="Picture 9" descr="Screen Shot 2016-10-27 at 12.57.42.png"/>
          <p:cNvPicPr>
            <a:picLocks noChangeAspect="1"/>
          </p:cNvPicPr>
          <p:nvPr/>
        </p:nvPicPr>
        <p:blipFill rotWithShape="1">
          <a:blip r:embed="rId2">
            <a:extLst>
              <a:ext uri="{28A0092B-C50C-407E-A947-70E740481C1C}">
                <a14:useLocalDpi xmlns:a14="http://schemas.microsoft.com/office/drawing/2010/main" val="0"/>
              </a:ext>
            </a:extLst>
          </a:blip>
          <a:srcRect l="1505" t="2537" b="1943"/>
          <a:stretch/>
        </p:blipFill>
        <p:spPr>
          <a:xfrm>
            <a:off x="3048252" y="2968625"/>
            <a:ext cx="3354135" cy="2159000"/>
          </a:xfrm>
          <a:prstGeom prst="rect">
            <a:avLst/>
          </a:prstGeom>
        </p:spPr>
      </p:pic>
      <p:pic>
        <p:nvPicPr>
          <p:cNvPr id="11" name="Picture 10"/>
          <p:cNvPicPr>
            <a:picLocks noChangeAspect="1"/>
          </p:cNvPicPr>
          <p:nvPr/>
        </p:nvPicPr>
        <p:blipFill rotWithShape="1">
          <a:blip r:embed="rId3"/>
          <a:srcRect l="5556" r="7936" b="17216"/>
          <a:stretch/>
        </p:blipFill>
        <p:spPr>
          <a:xfrm>
            <a:off x="12489" y="1469082"/>
            <a:ext cx="1178135" cy="1143547"/>
          </a:xfrm>
          <a:prstGeom prst="rect">
            <a:avLst/>
          </a:prstGeom>
        </p:spPr>
      </p:pic>
      <p:sp>
        <p:nvSpPr>
          <p:cNvPr id="6" name="Curved Right Arrow 5"/>
          <p:cNvSpPr/>
          <p:nvPr/>
        </p:nvSpPr>
        <p:spPr bwMode="auto">
          <a:xfrm>
            <a:off x="1333499" y="3429000"/>
            <a:ext cx="1587501" cy="1539875"/>
          </a:xfrm>
          <a:prstGeom prst="curvedRightArrow">
            <a:avLst/>
          </a:prstGeom>
          <a:solidFill>
            <a:schemeClr val="accent1"/>
          </a:solidFill>
          <a:ln w="76200"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12" name="Curved Right Arrow 11"/>
          <p:cNvSpPr/>
          <p:nvPr/>
        </p:nvSpPr>
        <p:spPr bwMode="auto">
          <a:xfrm flipH="1" flipV="1">
            <a:off x="6502398" y="3381375"/>
            <a:ext cx="1577975" cy="1587500"/>
          </a:xfrm>
          <a:prstGeom prst="curvedRightArrow">
            <a:avLst/>
          </a:prstGeom>
          <a:solidFill>
            <a:schemeClr val="accent1"/>
          </a:solidFill>
          <a:ln w="76200"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3" name="TextBox 2"/>
          <p:cNvSpPr txBox="1"/>
          <p:nvPr/>
        </p:nvSpPr>
        <p:spPr>
          <a:xfrm>
            <a:off x="1555462" y="5563542"/>
            <a:ext cx="6590717" cy="461665"/>
          </a:xfrm>
          <a:prstGeom prst="rect">
            <a:avLst/>
          </a:prstGeom>
          <a:noFill/>
        </p:spPr>
        <p:txBody>
          <a:bodyPr wrap="none" rtlCol="0">
            <a:spAutoFit/>
          </a:bodyPr>
          <a:lstStyle/>
          <a:p>
            <a:r>
              <a:rPr lang="en-US" b="1" dirty="0" smtClean="0">
                <a:solidFill>
                  <a:srgbClr val="FF0000"/>
                </a:solidFill>
              </a:rPr>
              <a:t>Until we’re done developing/integrating/testing...</a:t>
            </a:r>
            <a:endParaRPr lang="en-US" b="1" dirty="0">
              <a:solidFill>
                <a:srgbClr val="FF0000"/>
              </a:solidFill>
            </a:endParaRPr>
          </a:p>
        </p:txBody>
      </p:sp>
    </p:spTree>
    <p:extLst>
      <p:ext uri="{BB962C8B-B14F-4D97-AF65-F5344CB8AC3E}">
        <p14:creationId xmlns:p14="http://schemas.microsoft.com/office/powerpoint/2010/main" val="71275854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title"/>
          </p:nvPr>
        </p:nvSpPr>
        <p:spPr/>
        <p:txBody>
          <a:bodyPr rtlCol="0">
            <a:normAutofit fontScale="90000"/>
          </a:bodyPr>
          <a:lstStyle/>
          <a:p>
            <a:pPr eaLnBrk="1" fontAlgn="auto" hangingPunct="1">
              <a:spcAft>
                <a:spcPts val="0"/>
              </a:spcAft>
              <a:defRPr/>
            </a:pPr>
            <a:r>
              <a:rPr lang="en-US" smtClean="0">
                <a:latin typeface="Verdana" charset="0"/>
              </a:rPr>
              <a:t>Common Types of Inconsistencies</a:t>
            </a:r>
          </a:p>
        </p:txBody>
      </p:sp>
      <p:sp>
        <p:nvSpPr>
          <p:cNvPr id="51203" name="Rectangle 5"/>
          <p:cNvSpPr>
            <a:spLocks noGrp="1" noChangeArrowheads="1"/>
          </p:cNvSpPr>
          <p:nvPr>
            <p:ph idx="1"/>
          </p:nvPr>
        </p:nvSpPr>
        <p:spPr/>
        <p:txBody>
          <a:bodyPr rtlCol="0">
            <a:normAutofit lnSpcReduction="10000"/>
          </a:bodyPr>
          <a:lstStyle/>
          <a:p>
            <a:pPr eaLnBrk="1" fontAlgn="auto" hangingPunct="1">
              <a:spcAft>
                <a:spcPts val="0"/>
              </a:spcAft>
              <a:buFont typeface="Arial"/>
              <a:buChar char="•"/>
              <a:defRPr/>
            </a:pPr>
            <a:endParaRPr lang="en-US" sz="2800" dirty="0" smtClean="0">
              <a:latin typeface="Tahoma" charset="0"/>
            </a:endParaRPr>
          </a:p>
          <a:p>
            <a:pPr eaLnBrk="1" fontAlgn="auto" hangingPunct="1">
              <a:spcAft>
                <a:spcPts val="0"/>
              </a:spcAft>
              <a:buFont typeface="Arial"/>
              <a:buChar char="•"/>
              <a:defRPr/>
            </a:pPr>
            <a:r>
              <a:rPr lang="en-US" sz="2800" dirty="0" smtClean="0">
                <a:latin typeface="Tahoma" charset="0"/>
              </a:rPr>
              <a:t>Direct inconsistencies</a:t>
            </a:r>
          </a:p>
          <a:p>
            <a:pPr lvl="1" eaLnBrk="1" fontAlgn="auto" hangingPunct="1">
              <a:spcAft>
                <a:spcPts val="0"/>
              </a:spcAft>
              <a:buFont typeface="Arial"/>
              <a:buChar char="–"/>
              <a:defRPr/>
            </a:pPr>
            <a:r>
              <a:rPr lang="en-US" sz="2400" dirty="0" smtClean="0">
                <a:latin typeface="Tahoma" charset="0"/>
              </a:rPr>
              <a:t>E.g., </a:t>
            </a:r>
            <a:r>
              <a:rPr lang="ja-JP" altLang="en-US" sz="2400" dirty="0" smtClean="0">
                <a:latin typeface="Tahoma" charset="0"/>
              </a:rPr>
              <a:t>“</a:t>
            </a:r>
            <a:r>
              <a:rPr lang="en-US" sz="2400" dirty="0" smtClean="0">
                <a:latin typeface="Tahoma" charset="0"/>
              </a:rPr>
              <a:t>The system runs on two hosts</a:t>
            </a:r>
            <a:r>
              <a:rPr lang="ja-JP" altLang="en-US" sz="2400" dirty="0" smtClean="0">
                <a:latin typeface="Tahoma" charset="0"/>
              </a:rPr>
              <a:t>”</a:t>
            </a:r>
            <a:r>
              <a:rPr lang="en-US" sz="2400" dirty="0" smtClean="0">
                <a:latin typeface="Tahoma" charset="0"/>
              </a:rPr>
              <a:t> and </a:t>
            </a:r>
            <a:r>
              <a:rPr lang="ja-JP" altLang="en-US" sz="2400" dirty="0" smtClean="0">
                <a:latin typeface="Tahoma" charset="0"/>
              </a:rPr>
              <a:t>“</a:t>
            </a:r>
            <a:r>
              <a:rPr lang="en-US" sz="2400" dirty="0" smtClean="0">
                <a:latin typeface="Tahoma" charset="0"/>
              </a:rPr>
              <a:t>the system runs on three hosts.</a:t>
            </a:r>
            <a:r>
              <a:rPr lang="ja-JP" altLang="en-US" sz="2400" dirty="0" smtClean="0">
                <a:latin typeface="Tahoma" charset="0"/>
              </a:rPr>
              <a:t>”</a:t>
            </a:r>
            <a:endParaRPr lang="en-US" sz="2400" dirty="0" smtClean="0">
              <a:latin typeface="Tahoma" charset="0"/>
            </a:endParaRPr>
          </a:p>
          <a:p>
            <a:pPr eaLnBrk="1" fontAlgn="auto" hangingPunct="1">
              <a:spcAft>
                <a:spcPts val="0"/>
              </a:spcAft>
              <a:buFont typeface="Arial"/>
              <a:buChar char="•"/>
              <a:defRPr/>
            </a:pPr>
            <a:r>
              <a:rPr lang="en-US" sz="2800" dirty="0" smtClean="0">
                <a:latin typeface="Tahoma" charset="0"/>
              </a:rPr>
              <a:t>Refinement inconsistencies</a:t>
            </a:r>
          </a:p>
          <a:p>
            <a:pPr lvl="1" eaLnBrk="1" fontAlgn="auto" hangingPunct="1">
              <a:spcAft>
                <a:spcPts val="0"/>
              </a:spcAft>
              <a:buFont typeface="Arial"/>
              <a:buChar char="–"/>
              <a:defRPr/>
            </a:pPr>
            <a:r>
              <a:rPr lang="en-US" sz="2400" dirty="0" smtClean="0">
                <a:latin typeface="Tahoma" charset="0"/>
              </a:rPr>
              <a:t>High-level (more abstract) and low-level (more concrete) views of the same parts of a system conflict</a:t>
            </a:r>
          </a:p>
          <a:p>
            <a:pPr eaLnBrk="1" fontAlgn="auto" hangingPunct="1">
              <a:spcAft>
                <a:spcPts val="0"/>
              </a:spcAft>
              <a:buFont typeface="Arial"/>
              <a:buChar char="•"/>
              <a:defRPr/>
            </a:pPr>
            <a:r>
              <a:rPr lang="en-US" sz="2800" dirty="0" smtClean="0">
                <a:latin typeface="Tahoma" charset="0"/>
              </a:rPr>
              <a:t>Static vs. dynamic aspect inconsistencies</a:t>
            </a:r>
          </a:p>
          <a:p>
            <a:pPr lvl="1" eaLnBrk="1" fontAlgn="auto" hangingPunct="1">
              <a:spcAft>
                <a:spcPts val="0"/>
              </a:spcAft>
              <a:buFont typeface="Arial"/>
              <a:buChar char="–"/>
              <a:defRPr/>
            </a:pPr>
            <a:r>
              <a:rPr lang="en-US" sz="2400" dirty="0" smtClean="0">
                <a:latin typeface="Tahoma" charset="0"/>
              </a:rPr>
              <a:t>Dynamic aspects (e.g., behavioral specifications) conflict with static aspects (e.g., topologies)</a:t>
            </a:r>
          </a:p>
        </p:txBody>
      </p:sp>
      <p:sp>
        <p:nvSpPr>
          <p:cNvPr id="45060" name="Slide Number Placeholder 4"/>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fld id="{71089AAB-490B-C14F-8006-C8E185F6B8A4}" type="slidenum">
              <a:rPr lang="en-US" sz="1200">
                <a:latin typeface="Arial Black" charset="0"/>
              </a:rPr>
              <a:pPr>
                <a:defRPr/>
              </a:pPr>
              <a:t>13</a:t>
            </a:fld>
            <a:endParaRPr lang="en-US" sz="1200">
              <a:latin typeface="Arial Black" charset="0"/>
            </a:endParaRPr>
          </a:p>
        </p:txBody>
      </p:sp>
    </p:spTree>
    <p:extLst>
      <p:ext uri="{BB962C8B-B14F-4D97-AF65-F5344CB8AC3E}">
        <p14:creationId xmlns:p14="http://schemas.microsoft.com/office/powerpoint/2010/main" val="1633598152"/>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Any Questions?</a:t>
            </a:r>
          </a:p>
        </p:txBody>
      </p:sp>
      <p:sp>
        <p:nvSpPr>
          <p:cNvPr id="4" name="Footer Placeholder 3"/>
          <p:cNvSpPr>
            <a:spLocks noGrp="1"/>
          </p:cNvSpPr>
          <p:nvPr>
            <p:ph type="ftr" sz="quarter" idx="11"/>
          </p:nvPr>
        </p:nvSpPr>
        <p:spPr/>
        <p:txBody>
          <a:bodyPr/>
          <a:lstStyle/>
          <a:p>
            <a:pPr>
              <a:defRPr/>
            </a:pPr>
            <a:r>
              <a:rPr lang="en-US" altLang="en-US" smtClean="0"/>
              <a:t>Introduction</a:t>
            </a:r>
            <a:endParaRPr lang="en-US" altLang="en-US"/>
          </a:p>
        </p:txBody>
      </p:sp>
      <p:sp>
        <p:nvSpPr>
          <p:cNvPr id="5" name="Slide Number Placeholder 4"/>
          <p:cNvSpPr>
            <a:spLocks noGrp="1"/>
          </p:cNvSpPr>
          <p:nvPr>
            <p:ph type="sldNum" sz="quarter" idx="12"/>
          </p:nvPr>
        </p:nvSpPr>
        <p:spPr/>
        <p:txBody>
          <a:bodyPr/>
          <a:lstStyle/>
          <a:p>
            <a:pPr>
              <a:defRPr/>
            </a:pPr>
            <a:r>
              <a:rPr lang="it-IT" altLang="en-US" smtClean="0"/>
              <a:t>- </a:t>
            </a:r>
            <a:fld id="{92A596B0-78C6-DD40-B998-78ECB04FF851}" type="slidenum">
              <a:rPr lang="en-US" altLang="en-US" smtClean="0"/>
              <a:pPr>
                <a:defRPr/>
              </a:pPr>
              <a:t>130</a:t>
            </a:fld>
            <a:r>
              <a:rPr lang="it-IT" altLang="en-US" smtClean="0"/>
              <a:t> -</a:t>
            </a:r>
            <a:endParaRPr lang="en-US" altLang="en-US"/>
          </a:p>
        </p:txBody>
      </p:sp>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349500"/>
            <a:ext cx="5837238" cy="328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246459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eaLnBrk="1" hangingPunct="1">
              <a:defRPr/>
            </a:pPr>
            <a:r>
              <a:rPr lang="en-US" dirty="0" smtClean="0"/>
              <a:t>10 min break?</a:t>
            </a:r>
            <a:endParaRPr lang="en-US" dirty="0"/>
          </a:p>
        </p:txBody>
      </p:sp>
      <p:sp>
        <p:nvSpPr>
          <p:cNvPr id="4" name="Slide Number Placeholder 3"/>
          <p:cNvSpPr>
            <a:spLocks noGrp="1"/>
          </p:cNvSpPr>
          <p:nvPr>
            <p:ph type="sldNum" sz="quarter" idx="12"/>
          </p:nvPr>
        </p:nvSpPr>
        <p:spPr/>
        <p:txBody>
          <a:bodyPr/>
          <a:lstStyle/>
          <a:p>
            <a:pPr>
              <a:defRPr/>
            </a:pPr>
            <a:fld id="{6126D37B-75B6-B94E-8C71-168B9F0C31AB}" type="slidenum">
              <a:rPr lang="en-US" smtClean="0"/>
              <a:pPr>
                <a:defRPr/>
              </a:pPr>
              <a:t>131</a:t>
            </a:fld>
            <a:endParaRPr lang="en-US"/>
          </a:p>
        </p:txBody>
      </p:sp>
      <p:pic>
        <p:nvPicPr>
          <p:cNvPr id="2" name="Picture 1"/>
          <p:cNvPicPr>
            <a:picLocks noChangeAspect="1"/>
          </p:cNvPicPr>
          <p:nvPr/>
        </p:nvPicPr>
        <p:blipFill rotWithShape="1">
          <a:blip r:embed="rId2"/>
          <a:srcRect t="35859" b="17787"/>
          <a:stretch/>
        </p:blipFill>
        <p:spPr>
          <a:xfrm>
            <a:off x="3329608" y="4483453"/>
            <a:ext cx="5814392" cy="1516081"/>
          </a:xfrm>
          <a:prstGeom prst="rect">
            <a:avLst/>
          </a:prstGeom>
        </p:spPr>
      </p:pic>
      <p:pic>
        <p:nvPicPr>
          <p:cNvPr id="5" name="Picture 4"/>
          <p:cNvPicPr>
            <a:picLocks noChangeAspect="1"/>
          </p:cNvPicPr>
          <p:nvPr/>
        </p:nvPicPr>
        <p:blipFill>
          <a:blip r:embed="rId3"/>
          <a:stretch>
            <a:fillRect/>
          </a:stretch>
        </p:blipFill>
        <p:spPr>
          <a:xfrm>
            <a:off x="3706826" y="1294169"/>
            <a:ext cx="2832100" cy="2870200"/>
          </a:xfrm>
          <a:prstGeom prst="rect">
            <a:avLst/>
          </a:prstGeom>
        </p:spPr>
      </p:pic>
      <p:pic>
        <p:nvPicPr>
          <p:cNvPr id="6" name="Picture 5"/>
          <p:cNvPicPr>
            <a:picLocks noChangeAspect="1"/>
          </p:cNvPicPr>
          <p:nvPr/>
        </p:nvPicPr>
        <p:blipFill>
          <a:blip r:embed="rId4"/>
          <a:stretch>
            <a:fillRect/>
          </a:stretch>
        </p:blipFill>
        <p:spPr>
          <a:xfrm>
            <a:off x="168463" y="2264410"/>
            <a:ext cx="2997200" cy="3975100"/>
          </a:xfrm>
          <a:prstGeom prst="rect">
            <a:avLst/>
          </a:prstGeom>
        </p:spPr>
      </p:pic>
    </p:spTree>
    <p:extLst>
      <p:ext uri="{BB962C8B-B14F-4D97-AF65-F5344CB8AC3E}">
        <p14:creationId xmlns:p14="http://schemas.microsoft.com/office/powerpoint/2010/main" val="1135443170"/>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4" name="Rectangle 4"/>
          <p:cNvSpPr>
            <a:spLocks noGrp="1" noChangeArrowheads="1"/>
          </p:cNvSpPr>
          <p:nvPr>
            <p:ph type="title"/>
          </p:nvPr>
        </p:nvSpPr>
        <p:spPr/>
        <p:txBody>
          <a:bodyPr/>
          <a:lstStyle/>
          <a:p>
            <a:r>
              <a:rPr lang="en-US"/>
              <a:t>Architecture Description Languages</a:t>
            </a:r>
          </a:p>
        </p:txBody>
      </p:sp>
      <p:sp>
        <p:nvSpPr>
          <p:cNvPr id="337925" name="Rectangle 5"/>
          <p:cNvSpPr>
            <a:spLocks noGrp="1" noChangeArrowheads="1"/>
          </p:cNvSpPr>
          <p:nvPr>
            <p:ph type="body" idx="1"/>
          </p:nvPr>
        </p:nvSpPr>
        <p:spPr/>
        <p:txBody>
          <a:bodyPr/>
          <a:lstStyle/>
          <a:p>
            <a:pPr>
              <a:lnSpc>
                <a:spcPct val="90000"/>
              </a:lnSpc>
            </a:pPr>
            <a:r>
              <a:rPr lang="en-US" sz="1800"/>
              <a:t>The positives</a:t>
            </a:r>
          </a:p>
          <a:p>
            <a:pPr lvl="1">
              <a:lnSpc>
                <a:spcPct val="90000"/>
              </a:lnSpc>
            </a:pPr>
            <a:r>
              <a:rPr lang="en-US" sz="1800"/>
              <a:t>ADLs represent a formal way of representing architecture</a:t>
            </a:r>
          </a:p>
          <a:p>
            <a:pPr lvl="1">
              <a:lnSpc>
                <a:spcPct val="90000"/>
              </a:lnSpc>
            </a:pPr>
            <a:r>
              <a:rPr lang="en-US" sz="1800"/>
              <a:t>ADLs are intended to be both human and machine readable</a:t>
            </a:r>
          </a:p>
          <a:p>
            <a:pPr lvl="1">
              <a:lnSpc>
                <a:spcPct val="90000"/>
              </a:lnSpc>
            </a:pPr>
            <a:r>
              <a:rPr lang="en-US" sz="1800"/>
              <a:t>ADLs support describing a system at a higher level than previously possible</a:t>
            </a:r>
          </a:p>
          <a:p>
            <a:pPr lvl="1">
              <a:lnSpc>
                <a:spcPct val="90000"/>
              </a:lnSpc>
            </a:pPr>
            <a:r>
              <a:rPr lang="en-US" sz="1800"/>
              <a:t>ADLs permit analysis of architectures – completeness, consistency, ambiguity, and performance</a:t>
            </a:r>
          </a:p>
          <a:p>
            <a:pPr lvl="1">
              <a:lnSpc>
                <a:spcPct val="90000"/>
              </a:lnSpc>
            </a:pPr>
            <a:r>
              <a:rPr lang="en-US" sz="1800"/>
              <a:t>ADLs can support automatic generation of software systems</a:t>
            </a:r>
          </a:p>
          <a:p>
            <a:pPr>
              <a:lnSpc>
                <a:spcPct val="90000"/>
              </a:lnSpc>
            </a:pPr>
            <a:r>
              <a:rPr lang="en-US" sz="1800"/>
              <a:t>The negatives</a:t>
            </a:r>
          </a:p>
          <a:p>
            <a:pPr lvl="1">
              <a:lnSpc>
                <a:spcPct val="90000"/>
              </a:lnSpc>
            </a:pPr>
            <a:r>
              <a:rPr lang="en-US" sz="1800"/>
              <a:t>There is not universal agreement on what ADLs should represent, particularly as regards the behavior of the architecture</a:t>
            </a:r>
          </a:p>
          <a:p>
            <a:pPr lvl="1">
              <a:lnSpc>
                <a:spcPct val="90000"/>
              </a:lnSpc>
            </a:pPr>
            <a:r>
              <a:rPr lang="en-US" sz="1800"/>
              <a:t>Representations currently in use are relatively difficult to parse and are not supported by commercial tools</a:t>
            </a:r>
          </a:p>
          <a:p>
            <a:pPr lvl="1">
              <a:lnSpc>
                <a:spcPct val="90000"/>
              </a:lnSpc>
            </a:pPr>
            <a:r>
              <a:rPr lang="en-US" sz="1800"/>
              <a:t>Most ADL work today has been undertaken with academic rather than commercial goals in mind</a:t>
            </a:r>
          </a:p>
          <a:p>
            <a:pPr lvl="1">
              <a:lnSpc>
                <a:spcPct val="90000"/>
              </a:lnSpc>
            </a:pPr>
            <a:r>
              <a:rPr lang="en-US" sz="1800"/>
              <a:t>Most ADLs tend to be very vertically optimized toward a particular kind of analysis</a:t>
            </a:r>
          </a:p>
        </p:txBody>
      </p:sp>
    </p:spTree>
    <p:extLst>
      <p:ext uri="{BB962C8B-B14F-4D97-AF65-F5344CB8AC3E}">
        <p14:creationId xmlns:p14="http://schemas.microsoft.com/office/powerpoint/2010/main" val="1557818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3" name="Freeform 5"/>
          <p:cNvSpPr>
            <a:spLocks/>
          </p:cNvSpPr>
          <p:nvPr/>
        </p:nvSpPr>
        <p:spPr bwMode="auto">
          <a:xfrm>
            <a:off x="1349375" y="1974850"/>
            <a:ext cx="3048000" cy="3962400"/>
          </a:xfrm>
          <a:custGeom>
            <a:avLst/>
            <a:gdLst>
              <a:gd name="T0" fmla="*/ 885 w 2431"/>
              <a:gd name="T1" fmla="*/ 335 h 3161"/>
              <a:gd name="T2" fmla="*/ 755 w 2431"/>
              <a:gd name="T3" fmla="*/ 228 h 3161"/>
              <a:gd name="T4" fmla="*/ 606 w 2431"/>
              <a:gd name="T5" fmla="*/ 181 h 3161"/>
              <a:gd name="T6" fmla="*/ 453 w 2431"/>
              <a:gd name="T7" fmla="*/ 203 h 3161"/>
              <a:gd name="T8" fmla="*/ 314 w 2431"/>
              <a:gd name="T9" fmla="*/ 289 h 3161"/>
              <a:gd name="T10" fmla="*/ 205 w 2431"/>
              <a:gd name="T11" fmla="*/ 430 h 3161"/>
              <a:gd name="T12" fmla="*/ 137 w 2431"/>
              <a:gd name="T13" fmla="*/ 610 h 3161"/>
              <a:gd name="T14" fmla="*/ 120 w 2431"/>
              <a:gd name="T15" fmla="*/ 809 h 3161"/>
              <a:gd name="T16" fmla="*/ 153 w 2431"/>
              <a:gd name="T17" fmla="*/ 1004 h 3161"/>
              <a:gd name="T18" fmla="*/ 234 w 2431"/>
              <a:gd name="T19" fmla="*/ 1175 h 3161"/>
              <a:gd name="T20" fmla="*/ 114 w 2431"/>
              <a:gd name="T21" fmla="*/ 1317 h 3161"/>
              <a:gd name="T22" fmla="*/ 33 w 2431"/>
              <a:gd name="T23" fmla="*/ 1499 h 3161"/>
              <a:gd name="T24" fmla="*/ 0 w 2431"/>
              <a:gd name="T25" fmla="*/ 1706 h 3161"/>
              <a:gd name="T26" fmla="*/ 17 w 2431"/>
              <a:gd name="T27" fmla="*/ 1917 h 3161"/>
              <a:gd name="T28" fmla="*/ 83 w 2431"/>
              <a:gd name="T29" fmla="*/ 2109 h 3161"/>
              <a:gd name="T30" fmla="*/ 191 w 2431"/>
              <a:gd name="T31" fmla="*/ 2266 h 3161"/>
              <a:gd name="T32" fmla="*/ 331 w 2431"/>
              <a:gd name="T33" fmla="*/ 2372 h 3161"/>
              <a:gd name="T34" fmla="*/ 490 w 2431"/>
              <a:gd name="T35" fmla="*/ 2416 h 3161"/>
              <a:gd name="T36" fmla="*/ 652 w 2431"/>
              <a:gd name="T37" fmla="*/ 2394 h 3161"/>
              <a:gd name="T38" fmla="*/ 767 w 2431"/>
              <a:gd name="T39" fmla="*/ 2394 h 3161"/>
              <a:gd name="T40" fmla="*/ 806 w 2431"/>
              <a:gd name="T41" fmla="*/ 2625 h 3161"/>
              <a:gd name="T42" fmla="*/ 893 w 2431"/>
              <a:gd name="T43" fmla="*/ 2831 h 3161"/>
              <a:gd name="T44" fmla="*/ 1021 w 2431"/>
              <a:gd name="T45" fmla="*/ 2998 h 3161"/>
              <a:gd name="T46" fmla="*/ 1180 w 2431"/>
              <a:gd name="T47" fmla="*/ 3110 h 3161"/>
              <a:gd name="T48" fmla="*/ 1358 w 2431"/>
              <a:gd name="T49" fmla="*/ 3159 h 3161"/>
              <a:gd name="T50" fmla="*/ 1538 w 2431"/>
              <a:gd name="T51" fmla="*/ 3142 h 3161"/>
              <a:gd name="T52" fmla="*/ 1708 w 2431"/>
              <a:gd name="T53" fmla="*/ 3059 h 3161"/>
              <a:gd name="T54" fmla="*/ 1853 w 2431"/>
              <a:gd name="T55" fmla="*/ 2917 h 3161"/>
              <a:gd name="T56" fmla="*/ 1961 w 2431"/>
              <a:gd name="T57" fmla="*/ 2727 h 3161"/>
              <a:gd name="T58" fmla="*/ 2024 w 2431"/>
              <a:gd name="T59" fmla="*/ 2506 h 3161"/>
              <a:gd name="T60" fmla="*/ 2036 w 2431"/>
              <a:gd name="T61" fmla="*/ 2270 h 3161"/>
              <a:gd name="T62" fmla="*/ 1996 w 2431"/>
              <a:gd name="T63" fmla="*/ 2040 h 3161"/>
              <a:gd name="T64" fmla="*/ 1908 w 2431"/>
              <a:gd name="T65" fmla="*/ 1833 h 3161"/>
              <a:gd name="T66" fmla="*/ 2067 w 2431"/>
              <a:gd name="T67" fmla="*/ 1810 h 3161"/>
              <a:gd name="T68" fmla="*/ 2212 w 2431"/>
              <a:gd name="T69" fmla="*/ 1723 h 3161"/>
              <a:gd name="T70" fmla="*/ 2327 w 2431"/>
              <a:gd name="T71" fmla="*/ 1580 h 3161"/>
              <a:gd name="T72" fmla="*/ 2404 w 2431"/>
              <a:gd name="T73" fmla="*/ 1398 h 3161"/>
              <a:gd name="T74" fmla="*/ 2431 w 2431"/>
              <a:gd name="T75" fmla="*/ 1193 h 3161"/>
              <a:gd name="T76" fmla="*/ 2409 w 2431"/>
              <a:gd name="T77" fmla="*/ 988 h 3161"/>
              <a:gd name="T78" fmla="*/ 2336 w 2431"/>
              <a:gd name="T79" fmla="*/ 802 h 3161"/>
              <a:gd name="T80" fmla="*/ 2224 w 2431"/>
              <a:gd name="T81" fmla="*/ 656 h 3161"/>
              <a:gd name="T82" fmla="*/ 2081 w 2431"/>
              <a:gd name="T83" fmla="*/ 563 h 3161"/>
              <a:gd name="T84" fmla="*/ 1923 w 2431"/>
              <a:gd name="T85" fmla="*/ 534 h 3161"/>
              <a:gd name="T86" fmla="*/ 1766 w 2431"/>
              <a:gd name="T87" fmla="*/ 570 h 3161"/>
              <a:gd name="T88" fmla="*/ 1626 w 2431"/>
              <a:gd name="T89" fmla="*/ 671 h 3161"/>
              <a:gd name="T90" fmla="*/ 1639 w 2431"/>
              <a:gd name="T91" fmla="*/ 588 h 3161"/>
              <a:gd name="T92" fmla="*/ 1654 w 2431"/>
              <a:gd name="T93" fmla="*/ 417 h 3161"/>
              <a:gd name="T94" fmla="*/ 1619 w 2431"/>
              <a:gd name="T95" fmla="*/ 251 h 3161"/>
              <a:gd name="T96" fmla="*/ 1539 w 2431"/>
              <a:gd name="T97" fmla="*/ 114 h 3161"/>
              <a:gd name="T98" fmla="*/ 1426 w 2431"/>
              <a:gd name="T99" fmla="*/ 25 h 3161"/>
              <a:gd name="T100" fmla="*/ 1295 w 2431"/>
              <a:gd name="T101" fmla="*/ 0 h 3161"/>
              <a:gd name="T102" fmla="*/ 1166 w 2431"/>
              <a:gd name="T103" fmla="*/ 37 h 3161"/>
              <a:gd name="T104" fmla="*/ 1058 w 2431"/>
              <a:gd name="T105" fmla="*/ 137 h 3161"/>
              <a:gd name="T106" fmla="*/ 986 w 2431"/>
              <a:gd name="T107" fmla="*/ 281 h 3161"/>
              <a:gd name="T108" fmla="*/ 961 w 2431"/>
              <a:gd name="T109" fmla="*/ 449 h 3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31" h="3161">
                <a:moveTo>
                  <a:pt x="961" y="449"/>
                </a:moveTo>
                <a:lnTo>
                  <a:pt x="938" y="408"/>
                </a:lnTo>
                <a:lnTo>
                  <a:pt x="912" y="370"/>
                </a:lnTo>
                <a:lnTo>
                  <a:pt x="885" y="335"/>
                </a:lnTo>
                <a:lnTo>
                  <a:pt x="856" y="302"/>
                </a:lnTo>
                <a:lnTo>
                  <a:pt x="823" y="274"/>
                </a:lnTo>
                <a:lnTo>
                  <a:pt x="790" y="248"/>
                </a:lnTo>
                <a:lnTo>
                  <a:pt x="755" y="228"/>
                </a:lnTo>
                <a:lnTo>
                  <a:pt x="720" y="209"/>
                </a:lnTo>
                <a:lnTo>
                  <a:pt x="682" y="196"/>
                </a:lnTo>
                <a:lnTo>
                  <a:pt x="644" y="187"/>
                </a:lnTo>
                <a:lnTo>
                  <a:pt x="606" y="181"/>
                </a:lnTo>
                <a:lnTo>
                  <a:pt x="567" y="180"/>
                </a:lnTo>
                <a:lnTo>
                  <a:pt x="528" y="183"/>
                </a:lnTo>
                <a:lnTo>
                  <a:pt x="490" y="191"/>
                </a:lnTo>
                <a:lnTo>
                  <a:pt x="453" y="203"/>
                </a:lnTo>
                <a:lnTo>
                  <a:pt x="416" y="219"/>
                </a:lnTo>
                <a:lnTo>
                  <a:pt x="380" y="238"/>
                </a:lnTo>
                <a:lnTo>
                  <a:pt x="347" y="261"/>
                </a:lnTo>
                <a:lnTo>
                  <a:pt x="314" y="289"/>
                </a:lnTo>
                <a:lnTo>
                  <a:pt x="283" y="320"/>
                </a:lnTo>
                <a:lnTo>
                  <a:pt x="255" y="353"/>
                </a:lnTo>
                <a:lnTo>
                  <a:pt x="229" y="390"/>
                </a:lnTo>
                <a:lnTo>
                  <a:pt x="205" y="430"/>
                </a:lnTo>
                <a:lnTo>
                  <a:pt x="183" y="472"/>
                </a:lnTo>
                <a:lnTo>
                  <a:pt x="165" y="516"/>
                </a:lnTo>
                <a:lnTo>
                  <a:pt x="150" y="562"/>
                </a:lnTo>
                <a:lnTo>
                  <a:pt x="137" y="610"/>
                </a:lnTo>
                <a:lnTo>
                  <a:pt x="128" y="659"/>
                </a:lnTo>
                <a:lnTo>
                  <a:pt x="122" y="709"/>
                </a:lnTo>
                <a:lnTo>
                  <a:pt x="120" y="759"/>
                </a:lnTo>
                <a:lnTo>
                  <a:pt x="120" y="809"/>
                </a:lnTo>
                <a:lnTo>
                  <a:pt x="123" y="859"/>
                </a:lnTo>
                <a:lnTo>
                  <a:pt x="130" y="909"/>
                </a:lnTo>
                <a:lnTo>
                  <a:pt x="140" y="958"/>
                </a:lnTo>
                <a:lnTo>
                  <a:pt x="153" y="1004"/>
                </a:lnTo>
                <a:lnTo>
                  <a:pt x="169" y="1051"/>
                </a:lnTo>
                <a:lnTo>
                  <a:pt x="189" y="1094"/>
                </a:lnTo>
                <a:lnTo>
                  <a:pt x="210" y="1136"/>
                </a:lnTo>
                <a:lnTo>
                  <a:pt x="234" y="1175"/>
                </a:lnTo>
                <a:lnTo>
                  <a:pt x="202" y="1205"/>
                </a:lnTo>
                <a:lnTo>
                  <a:pt x="170" y="1239"/>
                </a:lnTo>
                <a:lnTo>
                  <a:pt x="141" y="1277"/>
                </a:lnTo>
                <a:lnTo>
                  <a:pt x="114" y="1317"/>
                </a:lnTo>
                <a:lnTo>
                  <a:pt x="89" y="1359"/>
                </a:lnTo>
                <a:lnTo>
                  <a:pt x="68" y="1403"/>
                </a:lnTo>
                <a:lnTo>
                  <a:pt x="49" y="1451"/>
                </a:lnTo>
                <a:lnTo>
                  <a:pt x="33" y="1499"/>
                </a:lnTo>
                <a:lnTo>
                  <a:pt x="20" y="1549"/>
                </a:lnTo>
                <a:lnTo>
                  <a:pt x="10" y="1601"/>
                </a:lnTo>
                <a:lnTo>
                  <a:pt x="3" y="1653"/>
                </a:lnTo>
                <a:lnTo>
                  <a:pt x="0" y="1706"/>
                </a:lnTo>
                <a:lnTo>
                  <a:pt x="0" y="1759"/>
                </a:lnTo>
                <a:lnTo>
                  <a:pt x="2" y="1812"/>
                </a:lnTo>
                <a:lnTo>
                  <a:pt x="7" y="1865"/>
                </a:lnTo>
                <a:lnTo>
                  <a:pt x="17" y="1917"/>
                </a:lnTo>
                <a:lnTo>
                  <a:pt x="29" y="1966"/>
                </a:lnTo>
                <a:lnTo>
                  <a:pt x="44" y="2016"/>
                </a:lnTo>
                <a:lnTo>
                  <a:pt x="62" y="2064"/>
                </a:lnTo>
                <a:lnTo>
                  <a:pt x="83" y="2109"/>
                </a:lnTo>
                <a:lnTo>
                  <a:pt x="107" y="2152"/>
                </a:lnTo>
                <a:lnTo>
                  <a:pt x="133" y="2193"/>
                </a:lnTo>
                <a:lnTo>
                  <a:pt x="161" y="2231"/>
                </a:lnTo>
                <a:lnTo>
                  <a:pt x="191" y="2266"/>
                </a:lnTo>
                <a:lnTo>
                  <a:pt x="224" y="2298"/>
                </a:lnTo>
                <a:lnTo>
                  <a:pt x="258" y="2326"/>
                </a:lnTo>
                <a:lnTo>
                  <a:pt x="295" y="2351"/>
                </a:lnTo>
                <a:lnTo>
                  <a:pt x="331" y="2372"/>
                </a:lnTo>
                <a:lnTo>
                  <a:pt x="370" y="2389"/>
                </a:lnTo>
                <a:lnTo>
                  <a:pt x="410" y="2402"/>
                </a:lnTo>
                <a:lnTo>
                  <a:pt x="450" y="2411"/>
                </a:lnTo>
                <a:lnTo>
                  <a:pt x="490" y="2416"/>
                </a:lnTo>
                <a:lnTo>
                  <a:pt x="531" y="2416"/>
                </a:lnTo>
                <a:lnTo>
                  <a:pt x="571" y="2413"/>
                </a:lnTo>
                <a:lnTo>
                  <a:pt x="613" y="2405"/>
                </a:lnTo>
                <a:lnTo>
                  <a:pt x="652" y="2394"/>
                </a:lnTo>
                <a:lnTo>
                  <a:pt x="690" y="2378"/>
                </a:lnTo>
                <a:lnTo>
                  <a:pt x="728" y="2358"/>
                </a:lnTo>
                <a:lnTo>
                  <a:pt x="765" y="2335"/>
                </a:lnTo>
                <a:lnTo>
                  <a:pt x="767" y="2394"/>
                </a:lnTo>
                <a:lnTo>
                  <a:pt x="772" y="2453"/>
                </a:lnTo>
                <a:lnTo>
                  <a:pt x="780" y="2511"/>
                </a:lnTo>
                <a:lnTo>
                  <a:pt x="791" y="2569"/>
                </a:lnTo>
                <a:lnTo>
                  <a:pt x="806" y="2625"/>
                </a:lnTo>
                <a:lnTo>
                  <a:pt x="823" y="2679"/>
                </a:lnTo>
                <a:lnTo>
                  <a:pt x="844" y="2732"/>
                </a:lnTo>
                <a:lnTo>
                  <a:pt x="867" y="2783"/>
                </a:lnTo>
                <a:lnTo>
                  <a:pt x="893" y="2831"/>
                </a:lnTo>
                <a:lnTo>
                  <a:pt x="922" y="2877"/>
                </a:lnTo>
                <a:lnTo>
                  <a:pt x="953" y="2920"/>
                </a:lnTo>
                <a:lnTo>
                  <a:pt x="986" y="2961"/>
                </a:lnTo>
                <a:lnTo>
                  <a:pt x="1021" y="2998"/>
                </a:lnTo>
                <a:lnTo>
                  <a:pt x="1059" y="3032"/>
                </a:lnTo>
                <a:lnTo>
                  <a:pt x="1098" y="3062"/>
                </a:lnTo>
                <a:lnTo>
                  <a:pt x="1139" y="3088"/>
                </a:lnTo>
                <a:lnTo>
                  <a:pt x="1180" y="3110"/>
                </a:lnTo>
                <a:lnTo>
                  <a:pt x="1223" y="3129"/>
                </a:lnTo>
                <a:lnTo>
                  <a:pt x="1268" y="3143"/>
                </a:lnTo>
                <a:lnTo>
                  <a:pt x="1313" y="3154"/>
                </a:lnTo>
                <a:lnTo>
                  <a:pt x="1358" y="3159"/>
                </a:lnTo>
                <a:lnTo>
                  <a:pt x="1403" y="3161"/>
                </a:lnTo>
                <a:lnTo>
                  <a:pt x="1448" y="3159"/>
                </a:lnTo>
                <a:lnTo>
                  <a:pt x="1494" y="3153"/>
                </a:lnTo>
                <a:lnTo>
                  <a:pt x="1538" y="3142"/>
                </a:lnTo>
                <a:lnTo>
                  <a:pt x="1582" y="3127"/>
                </a:lnTo>
                <a:lnTo>
                  <a:pt x="1626" y="3108"/>
                </a:lnTo>
                <a:lnTo>
                  <a:pt x="1668" y="3086"/>
                </a:lnTo>
                <a:lnTo>
                  <a:pt x="1708" y="3059"/>
                </a:lnTo>
                <a:lnTo>
                  <a:pt x="1747" y="3028"/>
                </a:lnTo>
                <a:lnTo>
                  <a:pt x="1785" y="2995"/>
                </a:lnTo>
                <a:lnTo>
                  <a:pt x="1819" y="2957"/>
                </a:lnTo>
                <a:lnTo>
                  <a:pt x="1853" y="2917"/>
                </a:lnTo>
                <a:lnTo>
                  <a:pt x="1883" y="2873"/>
                </a:lnTo>
                <a:lnTo>
                  <a:pt x="1912" y="2827"/>
                </a:lnTo>
                <a:lnTo>
                  <a:pt x="1937" y="2778"/>
                </a:lnTo>
                <a:lnTo>
                  <a:pt x="1961" y="2727"/>
                </a:lnTo>
                <a:lnTo>
                  <a:pt x="1980" y="2674"/>
                </a:lnTo>
                <a:lnTo>
                  <a:pt x="1998" y="2620"/>
                </a:lnTo>
                <a:lnTo>
                  <a:pt x="2012" y="2563"/>
                </a:lnTo>
                <a:lnTo>
                  <a:pt x="2024" y="2506"/>
                </a:lnTo>
                <a:lnTo>
                  <a:pt x="2031" y="2448"/>
                </a:lnTo>
                <a:lnTo>
                  <a:pt x="2036" y="2388"/>
                </a:lnTo>
                <a:lnTo>
                  <a:pt x="2038" y="2329"/>
                </a:lnTo>
                <a:lnTo>
                  <a:pt x="2036" y="2270"/>
                </a:lnTo>
                <a:lnTo>
                  <a:pt x="2030" y="2211"/>
                </a:lnTo>
                <a:lnTo>
                  <a:pt x="2021" y="2153"/>
                </a:lnTo>
                <a:lnTo>
                  <a:pt x="2011" y="2096"/>
                </a:lnTo>
                <a:lnTo>
                  <a:pt x="1996" y="2040"/>
                </a:lnTo>
                <a:lnTo>
                  <a:pt x="1978" y="1985"/>
                </a:lnTo>
                <a:lnTo>
                  <a:pt x="1958" y="1932"/>
                </a:lnTo>
                <a:lnTo>
                  <a:pt x="1935" y="1881"/>
                </a:lnTo>
                <a:lnTo>
                  <a:pt x="1908" y="1833"/>
                </a:lnTo>
                <a:lnTo>
                  <a:pt x="1948" y="1833"/>
                </a:lnTo>
                <a:lnTo>
                  <a:pt x="1988" y="1830"/>
                </a:lnTo>
                <a:lnTo>
                  <a:pt x="2028" y="1822"/>
                </a:lnTo>
                <a:lnTo>
                  <a:pt x="2067" y="1810"/>
                </a:lnTo>
                <a:lnTo>
                  <a:pt x="2105" y="1793"/>
                </a:lnTo>
                <a:lnTo>
                  <a:pt x="2141" y="1774"/>
                </a:lnTo>
                <a:lnTo>
                  <a:pt x="2177" y="1750"/>
                </a:lnTo>
                <a:lnTo>
                  <a:pt x="2212" y="1723"/>
                </a:lnTo>
                <a:lnTo>
                  <a:pt x="2244" y="1692"/>
                </a:lnTo>
                <a:lnTo>
                  <a:pt x="2274" y="1657"/>
                </a:lnTo>
                <a:lnTo>
                  <a:pt x="2303" y="1620"/>
                </a:lnTo>
                <a:lnTo>
                  <a:pt x="2327" y="1580"/>
                </a:lnTo>
                <a:lnTo>
                  <a:pt x="2351" y="1538"/>
                </a:lnTo>
                <a:lnTo>
                  <a:pt x="2372" y="1493"/>
                </a:lnTo>
                <a:lnTo>
                  <a:pt x="2389" y="1446"/>
                </a:lnTo>
                <a:lnTo>
                  <a:pt x="2404" y="1398"/>
                </a:lnTo>
                <a:lnTo>
                  <a:pt x="2415" y="1348"/>
                </a:lnTo>
                <a:lnTo>
                  <a:pt x="2424" y="1297"/>
                </a:lnTo>
                <a:lnTo>
                  <a:pt x="2429" y="1245"/>
                </a:lnTo>
                <a:lnTo>
                  <a:pt x="2431" y="1193"/>
                </a:lnTo>
                <a:lnTo>
                  <a:pt x="2430" y="1141"/>
                </a:lnTo>
                <a:lnTo>
                  <a:pt x="2426" y="1089"/>
                </a:lnTo>
                <a:lnTo>
                  <a:pt x="2419" y="1038"/>
                </a:lnTo>
                <a:lnTo>
                  <a:pt x="2409" y="988"/>
                </a:lnTo>
                <a:lnTo>
                  <a:pt x="2394" y="938"/>
                </a:lnTo>
                <a:lnTo>
                  <a:pt x="2378" y="892"/>
                </a:lnTo>
                <a:lnTo>
                  <a:pt x="2359" y="845"/>
                </a:lnTo>
                <a:lnTo>
                  <a:pt x="2336" y="802"/>
                </a:lnTo>
                <a:lnTo>
                  <a:pt x="2311" y="761"/>
                </a:lnTo>
                <a:lnTo>
                  <a:pt x="2284" y="723"/>
                </a:lnTo>
                <a:lnTo>
                  <a:pt x="2255" y="687"/>
                </a:lnTo>
                <a:lnTo>
                  <a:pt x="2224" y="656"/>
                </a:lnTo>
                <a:lnTo>
                  <a:pt x="2190" y="627"/>
                </a:lnTo>
                <a:lnTo>
                  <a:pt x="2154" y="602"/>
                </a:lnTo>
                <a:lnTo>
                  <a:pt x="2119" y="580"/>
                </a:lnTo>
                <a:lnTo>
                  <a:pt x="2081" y="563"/>
                </a:lnTo>
                <a:lnTo>
                  <a:pt x="2042" y="550"/>
                </a:lnTo>
                <a:lnTo>
                  <a:pt x="2003" y="540"/>
                </a:lnTo>
                <a:lnTo>
                  <a:pt x="1963" y="535"/>
                </a:lnTo>
                <a:lnTo>
                  <a:pt x="1923" y="534"/>
                </a:lnTo>
                <a:lnTo>
                  <a:pt x="1883" y="537"/>
                </a:lnTo>
                <a:lnTo>
                  <a:pt x="1843" y="544"/>
                </a:lnTo>
                <a:lnTo>
                  <a:pt x="1804" y="555"/>
                </a:lnTo>
                <a:lnTo>
                  <a:pt x="1766" y="570"/>
                </a:lnTo>
                <a:lnTo>
                  <a:pt x="1728" y="590"/>
                </a:lnTo>
                <a:lnTo>
                  <a:pt x="1693" y="614"/>
                </a:lnTo>
                <a:lnTo>
                  <a:pt x="1658" y="641"/>
                </a:lnTo>
                <a:lnTo>
                  <a:pt x="1626" y="671"/>
                </a:lnTo>
                <a:lnTo>
                  <a:pt x="1595" y="705"/>
                </a:lnTo>
                <a:lnTo>
                  <a:pt x="1613" y="668"/>
                </a:lnTo>
                <a:lnTo>
                  <a:pt x="1627" y="629"/>
                </a:lnTo>
                <a:lnTo>
                  <a:pt x="1639" y="588"/>
                </a:lnTo>
                <a:lnTo>
                  <a:pt x="1647" y="546"/>
                </a:lnTo>
                <a:lnTo>
                  <a:pt x="1653" y="503"/>
                </a:lnTo>
                <a:lnTo>
                  <a:pt x="1655" y="460"/>
                </a:lnTo>
                <a:lnTo>
                  <a:pt x="1654" y="417"/>
                </a:lnTo>
                <a:lnTo>
                  <a:pt x="1650" y="374"/>
                </a:lnTo>
                <a:lnTo>
                  <a:pt x="1643" y="331"/>
                </a:lnTo>
                <a:lnTo>
                  <a:pt x="1632" y="290"/>
                </a:lnTo>
                <a:lnTo>
                  <a:pt x="1619" y="251"/>
                </a:lnTo>
                <a:lnTo>
                  <a:pt x="1603" y="214"/>
                </a:lnTo>
                <a:lnTo>
                  <a:pt x="1584" y="178"/>
                </a:lnTo>
                <a:lnTo>
                  <a:pt x="1563" y="144"/>
                </a:lnTo>
                <a:lnTo>
                  <a:pt x="1539" y="114"/>
                </a:lnTo>
                <a:lnTo>
                  <a:pt x="1513" y="87"/>
                </a:lnTo>
                <a:lnTo>
                  <a:pt x="1485" y="63"/>
                </a:lnTo>
                <a:lnTo>
                  <a:pt x="1456" y="43"/>
                </a:lnTo>
                <a:lnTo>
                  <a:pt x="1426" y="25"/>
                </a:lnTo>
                <a:lnTo>
                  <a:pt x="1394" y="14"/>
                </a:lnTo>
                <a:lnTo>
                  <a:pt x="1362" y="4"/>
                </a:lnTo>
                <a:lnTo>
                  <a:pt x="1328" y="0"/>
                </a:lnTo>
                <a:lnTo>
                  <a:pt x="1295" y="0"/>
                </a:lnTo>
                <a:lnTo>
                  <a:pt x="1262" y="3"/>
                </a:lnTo>
                <a:lnTo>
                  <a:pt x="1229" y="10"/>
                </a:lnTo>
                <a:lnTo>
                  <a:pt x="1198" y="22"/>
                </a:lnTo>
                <a:lnTo>
                  <a:pt x="1166" y="37"/>
                </a:lnTo>
                <a:lnTo>
                  <a:pt x="1137" y="57"/>
                </a:lnTo>
                <a:lnTo>
                  <a:pt x="1109" y="81"/>
                </a:lnTo>
                <a:lnTo>
                  <a:pt x="1083" y="107"/>
                </a:lnTo>
                <a:lnTo>
                  <a:pt x="1058" y="137"/>
                </a:lnTo>
                <a:lnTo>
                  <a:pt x="1036" y="169"/>
                </a:lnTo>
                <a:lnTo>
                  <a:pt x="1017" y="204"/>
                </a:lnTo>
                <a:lnTo>
                  <a:pt x="1000" y="242"/>
                </a:lnTo>
                <a:lnTo>
                  <a:pt x="986" y="281"/>
                </a:lnTo>
                <a:lnTo>
                  <a:pt x="975" y="322"/>
                </a:lnTo>
                <a:lnTo>
                  <a:pt x="967" y="363"/>
                </a:lnTo>
                <a:lnTo>
                  <a:pt x="962" y="406"/>
                </a:lnTo>
                <a:lnTo>
                  <a:pt x="961" y="449"/>
                </a:lnTo>
                <a:close/>
              </a:path>
            </a:pathLst>
          </a:custGeom>
          <a:solidFill>
            <a:srgbClr val="FFFFFF"/>
          </a:solidFill>
          <a:ln w="15875">
            <a:prstDash val="solid"/>
            <a:round/>
            <a:headEnd/>
            <a:tailEnd/>
          </a:ln>
          <a:effectLst/>
          <a:scene3d>
            <a:camera prst="legacyObliqueTopRight"/>
            <a:lightRig rig="legacyFlat3" dir="b"/>
          </a:scene3d>
          <a:sp3d extrusionH="430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flatTx/>
          </a:bodyPr>
          <a:lstStyle/>
          <a:p>
            <a:endParaRPr lang="en-CA"/>
          </a:p>
        </p:txBody>
      </p:sp>
      <p:sp>
        <p:nvSpPr>
          <p:cNvPr id="365574" name="Rectangle 6"/>
          <p:cNvSpPr>
            <a:spLocks noGrp="1" noChangeArrowheads="1"/>
          </p:cNvSpPr>
          <p:nvPr>
            <p:ph type="title"/>
          </p:nvPr>
        </p:nvSpPr>
        <p:spPr/>
        <p:txBody>
          <a:bodyPr/>
          <a:lstStyle/>
          <a:p>
            <a:r>
              <a:rPr lang="en-US"/>
              <a:t>Architecture vs. Design</a:t>
            </a:r>
          </a:p>
        </p:txBody>
      </p:sp>
      <p:sp>
        <p:nvSpPr>
          <p:cNvPr id="365575" name="Text Box 7"/>
          <p:cNvSpPr txBox="1">
            <a:spLocks noChangeArrowheads="1"/>
          </p:cNvSpPr>
          <p:nvPr/>
        </p:nvSpPr>
        <p:spPr bwMode="auto">
          <a:xfrm>
            <a:off x="1730375" y="2811463"/>
            <a:ext cx="2286000" cy="9159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r>
              <a:rPr lang="en-US" sz="1800" i="0">
                <a:solidFill>
                  <a:srgbClr val="000000"/>
                </a:solidFill>
              </a:rPr>
              <a:t>non-functional requirements</a:t>
            </a:r>
            <a:br>
              <a:rPr lang="en-US" sz="1800" i="0">
                <a:solidFill>
                  <a:srgbClr val="000000"/>
                </a:solidFill>
              </a:rPr>
            </a:br>
            <a:r>
              <a:rPr lang="en-US" sz="1800" i="0">
                <a:solidFill>
                  <a:srgbClr val="000000"/>
                </a:solidFill>
              </a:rPr>
              <a:t>(</a:t>
            </a:r>
            <a:r>
              <a:rPr lang="ja-JP" altLang="en-US" sz="1800" i="0">
                <a:solidFill>
                  <a:srgbClr val="000000"/>
                </a:solidFill>
                <a:latin typeface="Arial"/>
              </a:rPr>
              <a:t>“</a:t>
            </a:r>
            <a:r>
              <a:rPr lang="en-US" sz="1800" i="0">
                <a:solidFill>
                  <a:srgbClr val="000000"/>
                </a:solidFill>
              </a:rPr>
              <a:t>ilities</a:t>
            </a:r>
            <a:r>
              <a:rPr lang="ja-JP" altLang="en-US" sz="1800" i="0">
                <a:solidFill>
                  <a:srgbClr val="000000"/>
                </a:solidFill>
                <a:latin typeface="Arial"/>
              </a:rPr>
              <a:t>”</a:t>
            </a:r>
            <a:r>
              <a:rPr lang="en-US" sz="1800" i="0">
                <a:solidFill>
                  <a:srgbClr val="000000"/>
                </a:solidFill>
              </a:rPr>
              <a:t>)</a:t>
            </a:r>
          </a:p>
        </p:txBody>
      </p:sp>
      <p:sp>
        <p:nvSpPr>
          <p:cNvPr id="365576" name="Text Box 8"/>
          <p:cNvSpPr txBox="1">
            <a:spLocks noChangeArrowheads="1"/>
          </p:cNvSpPr>
          <p:nvPr/>
        </p:nvSpPr>
        <p:spPr bwMode="auto">
          <a:xfrm>
            <a:off x="2286047" y="4335463"/>
            <a:ext cx="2286000" cy="9159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r>
              <a:rPr lang="en-US" sz="1800" i="0" dirty="0">
                <a:solidFill>
                  <a:srgbClr val="000000"/>
                </a:solidFill>
              </a:rPr>
              <a:t>functional requirements</a:t>
            </a:r>
            <a:br>
              <a:rPr lang="en-US" sz="1800" i="0" dirty="0">
                <a:solidFill>
                  <a:srgbClr val="000000"/>
                </a:solidFill>
              </a:rPr>
            </a:br>
            <a:r>
              <a:rPr lang="en-US" sz="1800" i="0" dirty="0">
                <a:solidFill>
                  <a:srgbClr val="000000"/>
                </a:solidFill>
              </a:rPr>
              <a:t>(domains)</a:t>
            </a:r>
          </a:p>
        </p:txBody>
      </p:sp>
      <p:grpSp>
        <p:nvGrpSpPr>
          <p:cNvPr id="365580" name="Group 12"/>
          <p:cNvGrpSpPr>
            <a:grpSpLocks/>
          </p:cNvGrpSpPr>
          <p:nvPr/>
        </p:nvGrpSpPr>
        <p:grpSpPr bwMode="auto">
          <a:xfrm>
            <a:off x="4016375" y="2813050"/>
            <a:ext cx="3048000" cy="2438400"/>
            <a:chOff x="2208" y="1536"/>
            <a:chExt cx="1920" cy="1536"/>
          </a:xfrm>
        </p:grpSpPr>
        <p:sp>
          <p:nvSpPr>
            <p:cNvPr id="365581" name="AutoShape 13"/>
            <p:cNvSpPr>
              <a:spLocks noChangeArrowheads="1"/>
            </p:cNvSpPr>
            <p:nvPr/>
          </p:nvSpPr>
          <p:spPr bwMode="auto">
            <a:xfrm>
              <a:off x="2208" y="1536"/>
              <a:ext cx="1920" cy="576"/>
            </a:xfrm>
            <a:prstGeom prst="leftRightArrow">
              <a:avLst>
                <a:gd name="adj1" fmla="val 50000"/>
                <a:gd name="adj2" fmla="val 66667"/>
              </a:avLst>
            </a:prstGeom>
            <a:solidFill>
              <a:schemeClr val="hlink"/>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endParaRPr lang="en-CA"/>
            </a:p>
          </p:txBody>
        </p:sp>
        <p:sp>
          <p:nvSpPr>
            <p:cNvPr id="365582" name="AutoShape 14"/>
            <p:cNvSpPr>
              <a:spLocks noChangeArrowheads="1"/>
            </p:cNvSpPr>
            <p:nvPr/>
          </p:nvSpPr>
          <p:spPr bwMode="auto">
            <a:xfrm>
              <a:off x="2208" y="2496"/>
              <a:ext cx="1920" cy="576"/>
            </a:xfrm>
            <a:prstGeom prst="leftRightArrow">
              <a:avLst>
                <a:gd name="adj1" fmla="val 50000"/>
                <a:gd name="adj2" fmla="val 66667"/>
              </a:avLst>
            </a:prstGeom>
            <a:solidFill>
              <a:schemeClr val="hlink"/>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endParaRPr lang="en-CA"/>
            </a:p>
          </p:txBody>
        </p:sp>
      </p:grpSp>
      <p:sp>
        <p:nvSpPr>
          <p:cNvPr id="365583" name="Text Box 15"/>
          <p:cNvSpPr txBox="1">
            <a:spLocks noChangeArrowheads="1"/>
          </p:cNvSpPr>
          <p:nvPr/>
        </p:nvSpPr>
        <p:spPr bwMode="auto">
          <a:xfrm>
            <a:off x="1190625" y="6216650"/>
            <a:ext cx="7953375"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r"/>
            <a:r>
              <a:rPr lang="en-US" sz="1800" b="0">
                <a:effectLst>
                  <a:outerShdw blurRad="38100" dist="38100" dir="2700000" algn="tl">
                    <a:srgbClr val="000000"/>
                  </a:outerShdw>
                </a:effectLst>
                <a:latin typeface="Bookman Old Style" charset="0"/>
              </a:rPr>
              <a:t>Heuristic: it is necessary to go one level deeper to validate choices, so the architect has to do a high-level design to validate the partitioning</a:t>
            </a:r>
            <a:endParaRPr lang="en-US" sz="1800" b="0" i="0">
              <a:effectLst>
                <a:outerShdw blurRad="38100" dist="38100" dir="2700000" algn="tl">
                  <a:srgbClr val="000000"/>
                </a:outerShdw>
              </a:effectLst>
              <a:latin typeface="Bookman Old Style" charset="0"/>
            </a:endParaRPr>
          </a:p>
        </p:txBody>
      </p:sp>
      <p:sp>
        <p:nvSpPr>
          <p:cNvPr id="365584" name="Text Box 16"/>
          <p:cNvSpPr txBox="1">
            <a:spLocks noChangeArrowheads="1"/>
          </p:cNvSpPr>
          <p:nvPr/>
        </p:nvSpPr>
        <p:spPr bwMode="auto">
          <a:xfrm>
            <a:off x="1676400" y="995839"/>
            <a:ext cx="6705600" cy="9159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l"/>
            <a:r>
              <a:rPr lang="en-US" sz="1800" i="0" dirty="0">
                <a:effectLst>
                  <a:outerShdw blurRad="38100" dist="38100" dir="2700000" algn="tl">
                    <a:srgbClr val="000000"/>
                  </a:outerShdw>
                </a:effectLst>
                <a:latin typeface="Bookman Old Style" charset="0"/>
              </a:rPr>
              <a:t>Architecture:</a:t>
            </a:r>
            <a:r>
              <a:rPr lang="en-US" sz="1800" b="0" i="0" dirty="0">
                <a:effectLst>
                  <a:outerShdw blurRad="38100" dist="38100" dir="2700000" algn="tl">
                    <a:srgbClr val="000000"/>
                  </a:outerShdw>
                </a:effectLst>
                <a:latin typeface="Bookman Old Style" charset="0"/>
              </a:rPr>
              <a:t> where non-functional decisions are cast, and functional requirements are partitioned</a:t>
            </a:r>
          </a:p>
          <a:p>
            <a:pPr algn="l"/>
            <a:r>
              <a:rPr lang="en-US" sz="1800" i="0" dirty="0">
                <a:effectLst>
                  <a:outerShdw blurRad="38100" dist="38100" dir="2700000" algn="tl">
                    <a:srgbClr val="000000"/>
                  </a:outerShdw>
                </a:effectLst>
                <a:latin typeface="Bookman Old Style" charset="0"/>
              </a:rPr>
              <a:t>Design:</a:t>
            </a:r>
            <a:r>
              <a:rPr lang="en-US" sz="1800" b="0" i="0" dirty="0">
                <a:effectLst>
                  <a:outerShdw blurRad="38100" dist="38100" dir="2700000" algn="tl">
                    <a:srgbClr val="000000"/>
                  </a:outerShdw>
                </a:effectLst>
                <a:latin typeface="Bookman Old Style" charset="0"/>
              </a:rPr>
              <a:t> where functional requirements are accomplished</a:t>
            </a:r>
          </a:p>
        </p:txBody>
      </p:sp>
      <p:sp>
        <p:nvSpPr>
          <p:cNvPr id="365579" name="Rectangle 11"/>
          <p:cNvSpPr>
            <a:spLocks noChangeArrowheads="1"/>
          </p:cNvSpPr>
          <p:nvPr/>
        </p:nvSpPr>
        <p:spPr bwMode="auto">
          <a:xfrm>
            <a:off x="7140575" y="2355850"/>
            <a:ext cx="1828800" cy="3429000"/>
          </a:xfrm>
          <a:prstGeom prst="rect">
            <a:avLst/>
          </a:prstGeom>
          <a:solidFill>
            <a:schemeClr val="bg1"/>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chemeClr val="bg1"/>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flatTx/>
          </a:bodyPr>
          <a:lstStyle/>
          <a:p>
            <a:endParaRPr lang="en-CA"/>
          </a:p>
        </p:txBody>
      </p:sp>
      <p:sp>
        <p:nvSpPr>
          <p:cNvPr id="365570" name="Rectangle 2"/>
          <p:cNvSpPr>
            <a:spLocks noChangeArrowheads="1"/>
          </p:cNvSpPr>
          <p:nvPr/>
        </p:nvSpPr>
        <p:spPr bwMode="auto">
          <a:xfrm>
            <a:off x="7140575" y="2355850"/>
            <a:ext cx="1828800" cy="3429000"/>
          </a:xfrm>
          <a:prstGeom prst="rect">
            <a:avLst/>
          </a:prstGeom>
          <a:solidFill>
            <a:srgbClr val="FFFFFF"/>
          </a:solidFill>
          <a:ln w="12700">
            <a:solidFill>
              <a:schemeClr val="bg1"/>
            </a:solidFill>
            <a:miter lim="800000"/>
            <a:headEnd/>
            <a:tailEnd/>
          </a:ln>
          <a:effectLst>
            <a:outerShdw blurRad="63500" dist="38099" dir="2700000" algn="ctr" rotWithShape="0">
              <a:schemeClr val="bg2">
                <a:alpha val="74998"/>
              </a:schemeClr>
            </a:outerShdw>
          </a:effectLst>
        </p:spPr>
        <p:txBody>
          <a:bodyPr wrap="none" anchor="ctr">
            <a:spAutoFit/>
          </a:bodyPr>
          <a:lstStyle/>
          <a:p>
            <a:endParaRPr lang="en-CA"/>
          </a:p>
        </p:txBody>
      </p:sp>
      <p:sp>
        <p:nvSpPr>
          <p:cNvPr id="365571" name="Line 3"/>
          <p:cNvSpPr>
            <a:spLocks noChangeShapeType="1"/>
          </p:cNvSpPr>
          <p:nvPr/>
        </p:nvSpPr>
        <p:spPr bwMode="auto">
          <a:xfrm>
            <a:off x="7140575" y="4032250"/>
            <a:ext cx="182880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a:p>
        </p:txBody>
      </p:sp>
      <p:sp>
        <p:nvSpPr>
          <p:cNvPr id="365572" name="Rectangle 4"/>
          <p:cNvSpPr>
            <a:spLocks noChangeArrowheads="1"/>
          </p:cNvSpPr>
          <p:nvPr/>
        </p:nvSpPr>
        <p:spPr bwMode="auto">
          <a:xfrm>
            <a:off x="7146925" y="3575050"/>
            <a:ext cx="1820863" cy="1143000"/>
          </a:xfrm>
          <a:prstGeom prst="rect">
            <a:avLst/>
          </a:prstGeom>
          <a:gradFill rotWithShape="0">
            <a:gsLst>
              <a:gs pos="0">
                <a:srgbClr val="FFFFFF"/>
              </a:gs>
              <a:gs pos="50000">
                <a:srgbClr val="000000"/>
              </a:gs>
              <a:gs pos="100000">
                <a:srgbClr val="FFFFFF"/>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CA"/>
          </a:p>
        </p:txBody>
      </p:sp>
      <p:sp>
        <p:nvSpPr>
          <p:cNvPr id="365577" name="Text Box 9"/>
          <p:cNvSpPr txBox="1">
            <a:spLocks noChangeArrowheads="1"/>
          </p:cNvSpPr>
          <p:nvPr/>
        </p:nvSpPr>
        <p:spPr bwMode="auto">
          <a:xfrm>
            <a:off x="7216775" y="2432050"/>
            <a:ext cx="1676400" cy="1600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r>
              <a:rPr lang="en-US" sz="1800" i="0">
                <a:solidFill>
                  <a:srgbClr val="FF0000"/>
                </a:solidFill>
                <a:effectLst>
                  <a:outerShdw blurRad="38100" dist="38100" dir="2700000" algn="tl">
                    <a:srgbClr val="FFFFFF"/>
                  </a:outerShdw>
                </a:effectLst>
              </a:rPr>
              <a:t>architecture</a:t>
            </a:r>
            <a:br>
              <a:rPr lang="en-US" sz="1800" i="0">
                <a:solidFill>
                  <a:srgbClr val="FF0000"/>
                </a:solidFill>
                <a:effectLst>
                  <a:outerShdw blurRad="38100" dist="38100" dir="2700000" algn="tl">
                    <a:srgbClr val="FFFFFF"/>
                  </a:outerShdw>
                </a:effectLst>
              </a:rPr>
            </a:br>
            <a:r>
              <a:rPr lang="en-US" sz="1800" i="0">
                <a:solidFill>
                  <a:srgbClr val="FF0000"/>
                </a:solidFill>
                <a:effectLst>
                  <a:outerShdw blurRad="38100" dist="38100" dir="2700000" algn="tl">
                    <a:srgbClr val="FFFFFF"/>
                  </a:outerShdw>
                </a:effectLst>
              </a:rPr>
              <a:t>(ADL)</a:t>
            </a:r>
          </a:p>
        </p:txBody>
      </p:sp>
      <p:sp>
        <p:nvSpPr>
          <p:cNvPr id="365578" name="Text Box 10"/>
          <p:cNvSpPr txBox="1">
            <a:spLocks noChangeArrowheads="1"/>
          </p:cNvSpPr>
          <p:nvPr/>
        </p:nvSpPr>
        <p:spPr bwMode="auto">
          <a:xfrm>
            <a:off x="7216775" y="4184650"/>
            <a:ext cx="1676400" cy="1600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r>
              <a:rPr lang="en-US" sz="1800" i="0">
                <a:solidFill>
                  <a:srgbClr val="FF0000"/>
                </a:solidFill>
                <a:effectLst>
                  <a:outerShdw blurRad="38100" dist="38100" dir="2700000" algn="tl">
                    <a:srgbClr val="FFFFFF"/>
                  </a:outerShdw>
                </a:effectLst>
              </a:rPr>
              <a:t>design</a:t>
            </a:r>
            <a:br>
              <a:rPr lang="en-US" sz="1800" i="0">
                <a:solidFill>
                  <a:srgbClr val="FF0000"/>
                </a:solidFill>
                <a:effectLst>
                  <a:outerShdw blurRad="38100" dist="38100" dir="2700000" algn="tl">
                    <a:srgbClr val="FFFFFF"/>
                  </a:outerShdw>
                </a:effectLst>
              </a:rPr>
            </a:br>
            <a:r>
              <a:rPr lang="en-US" sz="1800" i="0">
                <a:solidFill>
                  <a:srgbClr val="FF0000"/>
                </a:solidFill>
                <a:effectLst>
                  <a:outerShdw blurRad="38100" dist="38100" dir="2700000" algn="tl">
                    <a:srgbClr val="FFFFFF"/>
                  </a:outerShdw>
                </a:effectLst>
              </a:rPr>
              <a:t>(UML)</a:t>
            </a:r>
          </a:p>
        </p:txBody>
      </p:sp>
    </p:spTree>
    <p:extLst>
      <p:ext uri="{BB962C8B-B14F-4D97-AF65-F5344CB8AC3E}">
        <p14:creationId xmlns:p14="http://schemas.microsoft.com/office/powerpoint/2010/main" val="335508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afterEffect">
                                  <p:stCondLst>
                                    <p:cond delay="0"/>
                                  </p:stCondLst>
                                  <p:childTnLst>
                                    <p:set>
                                      <p:cBhvr>
                                        <p:cTn id="6" dur="1" fill="hold">
                                          <p:stCondLst>
                                            <p:cond delay="0"/>
                                          </p:stCondLst>
                                        </p:cTn>
                                        <p:tgtEl>
                                          <p:spTgt spid="365580"/>
                                        </p:tgtEl>
                                        <p:attrNameLst>
                                          <p:attrName>style.visibility</p:attrName>
                                        </p:attrNameLst>
                                      </p:cBhvr>
                                      <p:to>
                                        <p:strVal val="visible"/>
                                      </p:to>
                                    </p:set>
                                    <p:anim calcmode="lin" valueType="num">
                                      <p:cBhvr>
                                        <p:cTn id="7" dur="500" fill="hold"/>
                                        <p:tgtEl>
                                          <p:spTgt spid="365580"/>
                                        </p:tgtEl>
                                        <p:attrNameLst>
                                          <p:attrName>ppt_w</p:attrName>
                                        </p:attrNameLst>
                                      </p:cBhvr>
                                      <p:tavLst>
                                        <p:tav tm="0">
                                          <p:val>
                                            <p:fltVal val="0"/>
                                          </p:val>
                                        </p:tav>
                                        <p:tav tm="100000">
                                          <p:val>
                                            <p:strVal val="#ppt_w"/>
                                          </p:val>
                                        </p:tav>
                                      </p:tavLst>
                                    </p:anim>
                                    <p:anim calcmode="lin" valueType="num">
                                      <p:cBhvr>
                                        <p:cTn id="8" dur="500" fill="hold"/>
                                        <p:tgtEl>
                                          <p:spTgt spid="365580"/>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365572"/>
                                        </p:tgtEl>
                                        <p:attrNameLst>
                                          <p:attrName>style.visibility</p:attrName>
                                        </p:attrNameLst>
                                      </p:cBhvr>
                                      <p:to>
                                        <p:strVal val="visible"/>
                                      </p:to>
                                    </p:set>
                                    <p:animEffect transition="in" filter="dissolve">
                                      <p:cBhvr>
                                        <p:cTn id="13" dur="500"/>
                                        <p:tgtEl>
                                          <p:spTgt spid="365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2"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6594" name="Group 2"/>
          <p:cNvGrpSpPr>
            <a:grpSpLocks/>
          </p:cNvGrpSpPr>
          <p:nvPr/>
        </p:nvGrpSpPr>
        <p:grpSpPr bwMode="auto">
          <a:xfrm>
            <a:off x="3517900" y="2581275"/>
            <a:ext cx="1295400" cy="2192338"/>
            <a:chOff x="2216" y="1056"/>
            <a:chExt cx="816" cy="1381"/>
          </a:xfrm>
        </p:grpSpPr>
        <p:sp>
          <p:nvSpPr>
            <p:cNvPr id="366595" name="AutoShape 3"/>
            <p:cNvSpPr>
              <a:spLocks noChangeArrowheads="1"/>
            </p:cNvSpPr>
            <p:nvPr/>
          </p:nvSpPr>
          <p:spPr bwMode="auto">
            <a:xfrm>
              <a:off x="2216" y="1056"/>
              <a:ext cx="816" cy="306"/>
            </a:xfrm>
            <a:prstGeom prst="leftArrow">
              <a:avLst>
                <a:gd name="adj1" fmla="val 50000"/>
                <a:gd name="adj2" fmla="val 66667"/>
              </a:avLst>
            </a:prstGeom>
            <a:gradFill rotWithShape="0">
              <a:gsLst>
                <a:gs pos="0">
                  <a:srgbClr val="FF0000"/>
                </a:gs>
                <a:gs pos="50000">
                  <a:srgbClr val="FF7C80"/>
                </a:gs>
                <a:gs pos="100000">
                  <a:srgbClr val="FF0000"/>
                </a:gs>
              </a:gsLst>
              <a:lin ang="0" scaled="1"/>
            </a:gra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endParaRPr lang="en-CA"/>
            </a:p>
          </p:txBody>
        </p:sp>
        <p:sp>
          <p:nvSpPr>
            <p:cNvPr id="366596" name="AutoShape 4"/>
            <p:cNvSpPr>
              <a:spLocks noChangeArrowheads="1"/>
            </p:cNvSpPr>
            <p:nvPr/>
          </p:nvSpPr>
          <p:spPr bwMode="auto">
            <a:xfrm>
              <a:off x="2216" y="2131"/>
              <a:ext cx="816" cy="306"/>
            </a:xfrm>
            <a:prstGeom prst="leftArrow">
              <a:avLst>
                <a:gd name="adj1" fmla="val 50000"/>
                <a:gd name="adj2" fmla="val 66667"/>
              </a:avLst>
            </a:prstGeom>
            <a:gradFill rotWithShape="0">
              <a:gsLst>
                <a:gs pos="0">
                  <a:srgbClr val="FF0000"/>
                </a:gs>
                <a:gs pos="50000">
                  <a:srgbClr val="FF7C80"/>
                </a:gs>
                <a:gs pos="100000">
                  <a:srgbClr val="FF0000"/>
                </a:gs>
              </a:gsLst>
              <a:lin ang="0" scaled="1"/>
            </a:gra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endParaRPr lang="en-CA"/>
            </a:p>
          </p:txBody>
        </p:sp>
      </p:grpSp>
      <p:sp>
        <p:nvSpPr>
          <p:cNvPr id="366597" name="Text Box 5"/>
          <p:cNvSpPr txBox="1">
            <a:spLocks noChangeArrowheads="1"/>
          </p:cNvSpPr>
          <p:nvPr/>
        </p:nvSpPr>
        <p:spPr bwMode="auto">
          <a:xfrm>
            <a:off x="3606800" y="3355975"/>
            <a:ext cx="1117600" cy="641350"/>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spAutoFit/>
          </a:bodyPr>
          <a:lstStyle/>
          <a:p>
            <a:r>
              <a:rPr lang="en-US" sz="1800">
                <a:solidFill>
                  <a:srgbClr val="00FF00"/>
                </a:solidFill>
                <a:latin typeface="Bookman Old Style" charset="0"/>
              </a:rPr>
              <a:t>Positive</a:t>
            </a:r>
            <a:br>
              <a:rPr lang="en-US" sz="1800">
                <a:solidFill>
                  <a:srgbClr val="00FF00"/>
                </a:solidFill>
                <a:latin typeface="Bookman Old Style" charset="0"/>
              </a:rPr>
            </a:br>
            <a:r>
              <a:rPr lang="en-US" sz="1800">
                <a:solidFill>
                  <a:srgbClr val="00FF00"/>
                </a:solidFill>
                <a:latin typeface="Bookman Old Style" charset="0"/>
              </a:rPr>
              <a:t>Effects</a:t>
            </a:r>
            <a:endParaRPr lang="en-US" sz="1800">
              <a:solidFill>
                <a:schemeClr val="accent2"/>
              </a:solidFill>
              <a:latin typeface="Bookman Old Style" charset="0"/>
            </a:endParaRPr>
          </a:p>
        </p:txBody>
      </p:sp>
      <p:sp>
        <p:nvSpPr>
          <p:cNvPr id="366598" name="Text Box 6"/>
          <p:cNvSpPr txBox="1">
            <a:spLocks noChangeArrowheads="1"/>
          </p:cNvSpPr>
          <p:nvPr/>
        </p:nvSpPr>
        <p:spPr bwMode="auto">
          <a:xfrm>
            <a:off x="3557588" y="5064125"/>
            <a:ext cx="1219200" cy="641350"/>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spAutoFit/>
          </a:bodyPr>
          <a:lstStyle/>
          <a:p>
            <a:r>
              <a:rPr lang="en-US" sz="1800">
                <a:solidFill>
                  <a:schemeClr val="hlink"/>
                </a:solidFill>
                <a:latin typeface="Bookman Old Style" charset="0"/>
              </a:rPr>
              <a:t>Negative</a:t>
            </a:r>
            <a:br>
              <a:rPr lang="en-US" sz="1800">
                <a:solidFill>
                  <a:schemeClr val="hlink"/>
                </a:solidFill>
                <a:latin typeface="Bookman Old Style" charset="0"/>
              </a:rPr>
            </a:br>
            <a:r>
              <a:rPr lang="en-US" sz="1800">
                <a:solidFill>
                  <a:schemeClr val="hlink"/>
                </a:solidFill>
                <a:latin typeface="Bookman Old Style" charset="0"/>
              </a:rPr>
              <a:t>Effects</a:t>
            </a:r>
          </a:p>
        </p:txBody>
      </p:sp>
      <p:sp>
        <p:nvSpPr>
          <p:cNvPr id="366599" name="Rectangle 7"/>
          <p:cNvSpPr>
            <a:spLocks noGrp="1" noChangeArrowheads="1"/>
          </p:cNvSpPr>
          <p:nvPr>
            <p:ph type="title"/>
          </p:nvPr>
        </p:nvSpPr>
        <p:spPr>
          <a:xfrm>
            <a:off x="505389" y="232509"/>
            <a:ext cx="7710441" cy="838200"/>
          </a:xfrm>
        </p:spPr>
        <p:txBody>
          <a:bodyPr/>
          <a:lstStyle/>
          <a:p>
            <a:r>
              <a:rPr lang="en-US" dirty="0"/>
              <a:t>Quality Attributes and Architectural Strategies</a:t>
            </a:r>
            <a:br>
              <a:rPr lang="en-US" dirty="0"/>
            </a:br>
            <a:endParaRPr lang="en-US" dirty="0"/>
          </a:p>
        </p:txBody>
      </p:sp>
      <p:sp>
        <p:nvSpPr>
          <p:cNvPr id="366600" name="Rectangle 8"/>
          <p:cNvSpPr>
            <a:spLocks noGrp="1" noChangeArrowheads="1"/>
          </p:cNvSpPr>
          <p:nvPr>
            <p:ph type="body" sz="half" idx="1"/>
          </p:nvPr>
        </p:nvSpPr>
        <p:spPr>
          <a:xfrm>
            <a:off x="1368425" y="1416050"/>
            <a:ext cx="3700463" cy="5495925"/>
          </a:xfrm>
        </p:spPr>
        <p:txBody>
          <a:bodyPr/>
          <a:lstStyle/>
          <a:p>
            <a:r>
              <a:rPr lang="en-US" sz="1800"/>
              <a:t>Dependability</a:t>
            </a:r>
          </a:p>
          <a:p>
            <a:endParaRPr lang="en-US" sz="1800"/>
          </a:p>
          <a:p>
            <a:r>
              <a:rPr lang="en-US" sz="1800"/>
              <a:t>Interoperability</a:t>
            </a:r>
          </a:p>
          <a:p>
            <a:endParaRPr lang="en-US" sz="1800"/>
          </a:p>
          <a:p>
            <a:r>
              <a:rPr lang="en-US" sz="1800"/>
              <a:t>Usability</a:t>
            </a:r>
          </a:p>
          <a:p>
            <a:endParaRPr lang="en-US" sz="1800"/>
          </a:p>
          <a:p>
            <a:r>
              <a:rPr lang="en-US" sz="1800"/>
              <a:t>Performance</a:t>
            </a:r>
          </a:p>
          <a:p>
            <a:endParaRPr lang="en-US" sz="1800"/>
          </a:p>
          <a:p>
            <a:r>
              <a:rPr lang="en-US" sz="1800"/>
              <a:t>Adaptability</a:t>
            </a:r>
          </a:p>
          <a:p>
            <a:endParaRPr lang="en-US" sz="1800"/>
          </a:p>
          <a:p>
            <a:r>
              <a:rPr lang="en-US" sz="1800"/>
              <a:t>Cost </a:t>
            </a:r>
          </a:p>
          <a:p>
            <a:endParaRPr lang="en-US" sz="1800"/>
          </a:p>
          <a:p>
            <a:r>
              <a:rPr lang="en-US" sz="1800"/>
              <a:t>Schedule</a:t>
            </a:r>
          </a:p>
        </p:txBody>
      </p:sp>
      <p:sp>
        <p:nvSpPr>
          <p:cNvPr id="366601" name="Rectangle 9"/>
          <p:cNvSpPr>
            <a:spLocks noGrp="1" noChangeArrowheads="1"/>
          </p:cNvSpPr>
          <p:nvPr>
            <p:ph type="body" sz="half" idx="2"/>
          </p:nvPr>
        </p:nvSpPr>
        <p:spPr>
          <a:xfrm>
            <a:off x="5213350" y="1416050"/>
            <a:ext cx="3702050" cy="5495925"/>
          </a:xfrm>
        </p:spPr>
        <p:txBody>
          <a:bodyPr/>
          <a:lstStyle/>
          <a:p>
            <a:r>
              <a:rPr lang="en-US" sz="1800"/>
              <a:t>Assurance monitoring &amp; control</a:t>
            </a:r>
          </a:p>
          <a:p>
            <a:r>
              <a:rPr lang="en-US" sz="1800"/>
              <a:t>Layering</a:t>
            </a:r>
          </a:p>
          <a:p>
            <a:r>
              <a:rPr lang="en-US" sz="1800"/>
              <a:t>Diagnostics</a:t>
            </a:r>
          </a:p>
          <a:p>
            <a:r>
              <a:rPr lang="en-US" sz="1800"/>
              <a:t>Pipelining</a:t>
            </a:r>
          </a:p>
          <a:p>
            <a:r>
              <a:rPr lang="en-US" sz="1800"/>
              <a:t>Architecture balance</a:t>
            </a:r>
          </a:p>
          <a:p>
            <a:r>
              <a:rPr lang="en-US" sz="1800"/>
              <a:t>Parallelism</a:t>
            </a:r>
          </a:p>
          <a:p>
            <a:r>
              <a:rPr lang="en-US" sz="1800"/>
              <a:t>GUI-driven</a:t>
            </a:r>
          </a:p>
          <a:p>
            <a:r>
              <a:rPr lang="en-US" sz="1800"/>
              <a:t>API-driven</a:t>
            </a:r>
          </a:p>
          <a:p>
            <a:r>
              <a:rPr lang="en-US" sz="1800"/>
              <a:t>Performance monitoring &amp; control</a:t>
            </a:r>
          </a:p>
          <a:p>
            <a:r>
              <a:rPr lang="en-US" sz="1800"/>
              <a:t>Change-source hiding</a:t>
            </a:r>
          </a:p>
          <a:p>
            <a:r>
              <a:rPr lang="en-US" sz="1800"/>
              <a:t>COTS/reuse-driven</a:t>
            </a:r>
          </a:p>
        </p:txBody>
      </p:sp>
    </p:spTree>
    <p:extLst>
      <p:ext uri="{BB962C8B-B14F-4D97-AF65-F5344CB8AC3E}">
        <p14:creationId xmlns:p14="http://schemas.microsoft.com/office/powerpoint/2010/main" val="727763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2" fill="hold" nodeType="afterEffect">
                                  <p:stCondLst>
                                    <p:cond delay="0"/>
                                  </p:stCondLst>
                                  <p:childTnLst>
                                    <p:set>
                                      <p:cBhvr>
                                        <p:cTn id="6" dur="1" fill="hold">
                                          <p:stCondLst>
                                            <p:cond delay="0"/>
                                          </p:stCondLst>
                                        </p:cTn>
                                        <p:tgtEl>
                                          <p:spTgt spid="366594"/>
                                        </p:tgtEl>
                                        <p:attrNameLst>
                                          <p:attrName>style.visibility</p:attrName>
                                        </p:attrNameLst>
                                      </p:cBhvr>
                                      <p:to>
                                        <p:strVal val="visible"/>
                                      </p:to>
                                    </p:set>
                                    <p:anim calcmode="lin" valueType="num">
                                      <p:cBhvr>
                                        <p:cTn id="7" dur="500" fill="hold"/>
                                        <p:tgtEl>
                                          <p:spTgt spid="366594"/>
                                        </p:tgtEl>
                                        <p:attrNameLst>
                                          <p:attrName>ppt_x</p:attrName>
                                        </p:attrNameLst>
                                      </p:cBhvr>
                                      <p:tavLst>
                                        <p:tav tm="0">
                                          <p:val>
                                            <p:strVal val="#ppt_x+#ppt_w/2"/>
                                          </p:val>
                                        </p:tav>
                                        <p:tav tm="100000">
                                          <p:val>
                                            <p:strVal val="#ppt_x"/>
                                          </p:val>
                                        </p:tav>
                                      </p:tavLst>
                                    </p:anim>
                                    <p:anim calcmode="lin" valueType="num">
                                      <p:cBhvr>
                                        <p:cTn id="8" dur="500" fill="hold"/>
                                        <p:tgtEl>
                                          <p:spTgt spid="366594"/>
                                        </p:tgtEl>
                                        <p:attrNameLst>
                                          <p:attrName>ppt_y</p:attrName>
                                        </p:attrNameLst>
                                      </p:cBhvr>
                                      <p:tavLst>
                                        <p:tav tm="0">
                                          <p:val>
                                            <p:strVal val="#ppt_y"/>
                                          </p:val>
                                        </p:tav>
                                        <p:tav tm="100000">
                                          <p:val>
                                            <p:strVal val="#ppt_y"/>
                                          </p:val>
                                        </p:tav>
                                      </p:tavLst>
                                    </p:anim>
                                    <p:anim calcmode="lin" valueType="num">
                                      <p:cBhvr>
                                        <p:cTn id="9" dur="500" fill="hold"/>
                                        <p:tgtEl>
                                          <p:spTgt spid="366594"/>
                                        </p:tgtEl>
                                        <p:attrNameLst>
                                          <p:attrName>ppt_w</p:attrName>
                                        </p:attrNameLst>
                                      </p:cBhvr>
                                      <p:tavLst>
                                        <p:tav tm="0">
                                          <p:val>
                                            <p:fltVal val="0"/>
                                          </p:val>
                                        </p:tav>
                                        <p:tav tm="100000">
                                          <p:val>
                                            <p:strVal val="#ppt_w"/>
                                          </p:val>
                                        </p:tav>
                                      </p:tavLst>
                                    </p:anim>
                                    <p:anim calcmode="lin" valueType="num">
                                      <p:cBhvr>
                                        <p:cTn id="10" dur="500" fill="hold"/>
                                        <p:tgtEl>
                                          <p:spTgt spid="36659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7" name="Rectangle 5"/>
          <p:cNvSpPr>
            <a:spLocks noGrp="1" noChangeArrowheads="1"/>
          </p:cNvSpPr>
          <p:nvPr>
            <p:ph type="title"/>
          </p:nvPr>
        </p:nvSpPr>
        <p:spPr/>
        <p:txBody>
          <a:bodyPr/>
          <a:lstStyle/>
          <a:p>
            <a:r>
              <a:rPr lang="en-US"/>
              <a:t>Common Concept of Architecture:</a:t>
            </a:r>
            <a:br>
              <a:rPr lang="en-US"/>
            </a:br>
            <a:r>
              <a:rPr lang="en-US" u="sng"/>
              <a:t>Object Connection Architecture</a:t>
            </a:r>
            <a:r>
              <a:rPr lang="en-US"/>
              <a:t/>
            </a:r>
            <a:br>
              <a:rPr lang="en-US"/>
            </a:br>
            <a:endParaRPr lang="en-US"/>
          </a:p>
        </p:txBody>
      </p:sp>
      <p:sp>
        <p:nvSpPr>
          <p:cNvPr id="463878" name="Rectangle 6"/>
          <p:cNvSpPr>
            <a:spLocks noGrp="1" noChangeArrowheads="1"/>
          </p:cNvSpPr>
          <p:nvPr>
            <p:ph type="body" idx="1"/>
          </p:nvPr>
        </p:nvSpPr>
        <p:spPr/>
        <p:txBody>
          <a:bodyPr/>
          <a:lstStyle/>
          <a:p>
            <a:pPr>
              <a:lnSpc>
                <a:spcPct val="90000"/>
              </a:lnSpc>
            </a:pPr>
            <a:endParaRPr lang="en-US" sz="2000" dirty="0"/>
          </a:p>
          <a:p>
            <a:pPr>
              <a:lnSpc>
                <a:spcPct val="90000"/>
              </a:lnSpc>
            </a:pPr>
            <a:r>
              <a:rPr lang="en-US" sz="2000" dirty="0"/>
              <a:t>Configuration consists of the interfaces and connections of an object-oriented system</a:t>
            </a:r>
          </a:p>
          <a:p>
            <a:pPr>
              <a:lnSpc>
                <a:spcPct val="90000"/>
              </a:lnSpc>
            </a:pPr>
            <a:endParaRPr lang="en-US" sz="2000" dirty="0"/>
          </a:p>
          <a:p>
            <a:pPr>
              <a:lnSpc>
                <a:spcPct val="90000"/>
              </a:lnSpc>
            </a:pPr>
            <a:r>
              <a:rPr lang="en-US" sz="2000" dirty="0"/>
              <a:t>Interfaces specify the features that must be provided by modules conforming to an interface</a:t>
            </a:r>
          </a:p>
          <a:p>
            <a:pPr>
              <a:lnSpc>
                <a:spcPct val="90000"/>
              </a:lnSpc>
            </a:pPr>
            <a:endParaRPr lang="en-US" sz="2000" dirty="0"/>
          </a:p>
          <a:p>
            <a:pPr>
              <a:lnSpc>
                <a:spcPct val="90000"/>
              </a:lnSpc>
            </a:pPr>
            <a:r>
              <a:rPr lang="en-US" sz="2000" dirty="0"/>
              <a:t>Connections represented by interfaces together with call graph</a:t>
            </a:r>
          </a:p>
          <a:p>
            <a:pPr>
              <a:lnSpc>
                <a:spcPct val="90000"/>
              </a:lnSpc>
            </a:pPr>
            <a:endParaRPr lang="en-US" sz="2000" dirty="0"/>
          </a:p>
          <a:p>
            <a:pPr>
              <a:lnSpc>
                <a:spcPct val="90000"/>
              </a:lnSpc>
            </a:pPr>
            <a:r>
              <a:rPr lang="en-US" sz="2000" dirty="0"/>
              <a:t>Conformance usually enforced by the programming language</a:t>
            </a:r>
          </a:p>
          <a:p>
            <a:pPr lvl="1">
              <a:lnSpc>
                <a:spcPct val="90000"/>
              </a:lnSpc>
            </a:pPr>
            <a:r>
              <a:rPr lang="en-US" sz="2000" dirty="0"/>
              <a:t>decomposition - associating interfaces with unique modules</a:t>
            </a:r>
          </a:p>
          <a:p>
            <a:pPr lvl="1">
              <a:lnSpc>
                <a:spcPct val="90000"/>
              </a:lnSpc>
            </a:pPr>
            <a:r>
              <a:rPr lang="en-US" sz="2000" dirty="0"/>
              <a:t>Interface conformance - static checking of syntactic rules</a:t>
            </a:r>
          </a:p>
          <a:p>
            <a:pPr lvl="1">
              <a:lnSpc>
                <a:spcPct val="90000"/>
              </a:lnSpc>
            </a:pPr>
            <a:r>
              <a:rPr lang="en-US" sz="2000" dirty="0"/>
              <a:t>communication integrity - visibility between modules</a:t>
            </a:r>
          </a:p>
          <a:p>
            <a:pPr>
              <a:lnSpc>
                <a:spcPct val="90000"/>
              </a:lnSpc>
            </a:pPr>
            <a:endParaRPr lang="en-US" sz="2000" dirty="0"/>
          </a:p>
        </p:txBody>
      </p:sp>
    </p:spTree>
    <p:extLst>
      <p:ext uri="{BB962C8B-B14F-4D97-AF65-F5344CB8AC3E}">
        <p14:creationId xmlns:p14="http://schemas.microsoft.com/office/powerpoint/2010/main" val="957351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a:ln>
            <a:solidFill>
              <a:srgbClr val="FFFFFF"/>
            </a:solidFill>
          </a:ln>
        </p:spPr>
        <p:txBody>
          <a:bodyPr/>
          <a:lstStyle/>
          <a:p>
            <a:r>
              <a:rPr lang="en-US"/>
              <a:t>An Object Connection Architecture</a:t>
            </a:r>
          </a:p>
        </p:txBody>
      </p:sp>
      <p:sp>
        <p:nvSpPr>
          <p:cNvPr id="464899" name="Rectangle 3"/>
          <p:cNvSpPr>
            <a:spLocks noGrp="1" noChangeArrowheads="1"/>
          </p:cNvSpPr>
          <p:nvPr>
            <p:ph type="body" idx="1"/>
          </p:nvPr>
        </p:nvSpPr>
        <p:spPr>
          <a:ln>
            <a:noFill/>
          </a:ln>
        </p:spPr>
        <p:txBody>
          <a:bodyPr/>
          <a:lstStyle/>
          <a:p>
            <a:pPr>
              <a:buFont typeface="Monotype Sorts" charset="0"/>
              <a:buNone/>
            </a:pPr>
            <a:r>
              <a:rPr lang="en-US">
                <a:solidFill>
                  <a:schemeClr val="bg1"/>
                </a:solidFill>
              </a:rPr>
              <a:t> </a:t>
            </a:r>
          </a:p>
        </p:txBody>
      </p:sp>
      <p:grpSp>
        <p:nvGrpSpPr>
          <p:cNvPr id="464900" name="Group 4"/>
          <p:cNvGrpSpPr>
            <a:grpSpLocks/>
          </p:cNvGrpSpPr>
          <p:nvPr/>
        </p:nvGrpSpPr>
        <p:grpSpPr bwMode="auto">
          <a:xfrm>
            <a:off x="3810000" y="1905000"/>
            <a:ext cx="1457325" cy="1122363"/>
            <a:chOff x="2106" y="1213"/>
            <a:chExt cx="918" cy="707"/>
          </a:xfrm>
        </p:grpSpPr>
        <p:sp>
          <p:nvSpPr>
            <p:cNvPr id="464901" name="AutoShape 5"/>
            <p:cNvSpPr>
              <a:spLocks noChangeArrowheads="1"/>
            </p:cNvSpPr>
            <p:nvPr/>
          </p:nvSpPr>
          <p:spPr bwMode="auto">
            <a:xfrm rot="-10800000" flipH="1" flipV="1">
              <a:off x="2112" y="1344"/>
              <a:ext cx="912" cy="576"/>
            </a:xfrm>
            <a:prstGeom prst="cube">
              <a:avLst>
                <a:gd name="adj" fmla="val 58926"/>
              </a:avLst>
            </a:prstGeom>
            <a:solidFill>
              <a:schemeClr val="bg1"/>
            </a:solidFill>
            <a:ln w="1270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a:p>
          </p:txBody>
        </p:sp>
        <p:sp>
          <p:nvSpPr>
            <p:cNvPr id="464902" name="AutoShape 6"/>
            <p:cNvSpPr>
              <a:spLocks noChangeArrowheads="1"/>
            </p:cNvSpPr>
            <p:nvPr/>
          </p:nvSpPr>
          <p:spPr bwMode="auto">
            <a:xfrm>
              <a:off x="2106" y="1213"/>
              <a:ext cx="864" cy="336"/>
            </a:xfrm>
            <a:prstGeom prst="parallelogram">
              <a:avLst>
                <a:gd name="adj" fmla="val 103869"/>
              </a:avLst>
            </a:prstGeom>
            <a:solidFill>
              <a:srgbClr val="DDDDDD"/>
            </a:solidFill>
            <a:ln w="1270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a:p>
          </p:txBody>
        </p:sp>
      </p:grpSp>
      <p:grpSp>
        <p:nvGrpSpPr>
          <p:cNvPr id="464903" name="Group 7"/>
          <p:cNvGrpSpPr>
            <a:grpSpLocks/>
          </p:cNvGrpSpPr>
          <p:nvPr/>
        </p:nvGrpSpPr>
        <p:grpSpPr bwMode="auto">
          <a:xfrm>
            <a:off x="1828800" y="4114800"/>
            <a:ext cx="1457325" cy="1122363"/>
            <a:chOff x="2106" y="1213"/>
            <a:chExt cx="918" cy="707"/>
          </a:xfrm>
        </p:grpSpPr>
        <p:sp>
          <p:nvSpPr>
            <p:cNvPr id="464904" name="AutoShape 8"/>
            <p:cNvSpPr>
              <a:spLocks noChangeArrowheads="1"/>
            </p:cNvSpPr>
            <p:nvPr/>
          </p:nvSpPr>
          <p:spPr bwMode="auto">
            <a:xfrm rot="-10800000" flipH="1" flipV="1">
              <a:off x="2112" y="1344"/>
              <a:ext cx="912" cy="576"/>
            </a:xfrm>
            <a:prstGeom prst="cube">
              <a:avLst>
                <a:gd name="adj" fmla="val 58926"/>
              </a:avLst>
            </a:prstGeom>
            <a:solidFill>
              <a:schemeClr val="bg1"/>
            </a:solidFill>
            <a:ln w="1270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a:p>
          </p:txBody>
        </p:sp>
        <p:sp>
          <p:nvSpPr>
            <p:cNvPr id="464905" name="AutoShape 9"/>
            <p:cNvSpPr>
              <a:spLocks noChangeArrowheads="1"/>
            </p:cNvSpPr>
            <p:nvPr/>
          </p:nvSpPr>
          <p:spPr bwMode="auto">
            <a:xfrm>
              <a:off x="2106" y="1213"/>
              <a:ext cx="864" cy="336"/>
            </a:xfrm>
            <a:prstGeom prst="parallelogram">
              <a:avLst>
                <a:gd name="adj" fmla="val 103869"/>
              </a:avLst>
            </a:prstGeom>
            <a:solidFill>
              <a:srgbClr val="DDDDDD"/>
            </a:solidFill>
            <a:ln w="1270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a:p>
          </p:txBody>
        </p:sp>
      </p:grpSp>
      <p:grpSp>
        <p:nvGrpSpPr>
          <p:cNvPr id="464906" name="Group 10"/>
          <p:cNvGrpSpPr>
            <a:grpSpLocks/>
          </p:cNvGrpSpPr>
          <p:nvPr/>
        </p:nvGrpSpPr>
        <p:grpSpPr bwMode="auto">
          <a:xfrm>
            <a:off x="5943600" y="3810000"/>
            <a:ext cx="1457325" cy="1122363"/>
            <a:chOff x="2106" y="1213"/>
            <a:chExt cx="918" cy="707"/>
          </a:xfrm>
        </p:grpSpPr>
        <p:sp>
          <p:nvSpPr>
            <p:cNvPr id="464907" name="AutoShape 11"/>
            <p:cNvSpPr>
              <a:spLocks noChangeArrowheads="1"/>
            </p:cNvSpPr>
            <p:nvPr/>
          </p:nvSpPr>
          <p:spPr bwMode="auto">
            <a:xfrm rot="-10800000" flipH="1" flipV="1">
              <a:off x="2112" y="1344"/>
              <a:ext cx="912" cy="576"/>
            </a:xfrm>
            <a:prstGeom prst="cube">
              <a:avLst>
                <a:gd name="adj" fmla="val 58926"/>
              </a:avLst>
            </a:prstGeom>
            <a:solidFill>
              <a:schemeClr val="bg1"/>
            </a:solidFill>
            <a:ln w="1270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a:p>
          </p:txBody>
        </p:sp>
        <p:sp>
          <p:nvSpPr>
            <p:cNvPr id="464908" name="AutoShape 12"/>
            <p:cNvSpPr>
              <a:spLocks noChangeArrowheads="1"/>
            </p:cNvSpPr>
            <p:nvPr/>
          </p:nvSpPr>
          <p:spPr bwMode="auto">
            <a:xfrm>
              <a:off x="2106" y="1213"/>
              <a:ext cx="864" cy="336"/>
            </a:xfrm>
            <a:prstGeom prst="parallelogram">
              <a:avLst>
                <a:gd name="adj" fmla="val 103869"/>
              </a:avLst>
            </a:prstGeom>
            <a:solidFill>
              <a:srgbClr val="DDDDDD"/>
            </a:solidFill>
            <a:ln w="1270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a:p>
          </p:txBody>
        </p:sp>
      </p:grpSp>
      <p:sp>
        <p:nvSpPr>
          <p:cNvPr id="464909" name="Freeform 13"/>
          <p:cNvSpPr>
            <a:spLocks/>
          </p:cNvSpPr>
          <p:nvPr/>
        </p:nvSpPr>
        <p:spPr bwMode="auto">
          <a:xfrm>
            <a:off x="1219200" y="2755900"/>
            <a:ext cx="4264025" cy="1739900"/>
          </a:xfrm>
          <a:custGeom>
            <a:avLst/>
            <a:gdLst>
              <a:gd name="T0" fmla="*/ 624 w 2686"/>
              <a:gd name="T1" fmla="*/ 1096 h 1096"/>
              <a:gd name="T2" fmla="*/ 288 w 2686"/>
              <a:gd name="T3" fmla="*/ 760 h 1096"/>
              <a:gd name="T4" fmla="*/ 2352 w 2686"/>
              <a:gd name="T5" fmla="*/ 184 h 1096"/>
              <a:gd name="T6" fmla="*/ 2292 w 2686"/>
              <a:gd name="T7" fmla="*/ 0 h 1096"/>
            </a:gdLst>
            <a:ahLst/>
            <a:cxnLst>
              <a:cxn ang="0">
                <a:pos x="T0" y="T1"/>
              </a:cxn>
              <a:cxn ang="0">
                <a:pos x="T2" y="T3"/>
              </a:cxn>
              <a:cxn ang="0">
                <a:pos x="T4" y="T5"/>
              </a:cxn>
              <a:cxn ang="0">
                <a:pos x="T6" y="T7"/>
              </a:cxn>
            </a:cxnLst>
            <a:rect l="0" t="0" r="r" b="b"/>
            <a:pathLst>
              <a:path w="2686" h="1096">
                <a:moveTo>
                  <a:pt x="624" y="1096"/>
                </a:moveTo>
                <a:cubicBezTo>
                  <a:pt x="312" y="1004"/>
                  <a:pt x="0" y="912"/>
                  <a:pt x="288" y="760"/>
                </a:cubicBezTo>
                <a:cubicBezTo>
                  <a:pt x="576" y="608"/>
                  <a:pt x="2018" y="311"/>
                  <a:pt x="2352" y="184"/>
                </a:cubicBezTo>
                <a:cubicBezTo>
                  <a:pt x="2686" y="57"/>
                  <a:pt x="2489" y="28"/>
                  <a:pt x="2292" y="0"/>
                </a:cubicBezTo>
              </a:path>
            </a:pathLst>
          </a:custGeom>
          <a:noFill/>
          <a:ln w="12700" cap="flat" cmpd="sng">
            <a:solidFill>
              <a:srgbClr val="FF0000"/>
            </a:solidFill>
            <a:prstDash val="solid"/>
            <a:round/>
            <a:headEnd type="triangl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CA"/>
          </a:p>
        </p:txBody>
      </p:sp>
      <p:sp>
        <p:nvSpPr>
          <p:cNvPr id="464910" name="Freeform 14"/>
          <p:cNvSpPr>
            <a:spLocks/>
          </p:cNvSpPr>
          <p:nvPr/>
        </p:nvSpPr>
        <p:spPr bwMode="auto">
          <a:xfrm>
            <a:off x="5089525" y="2511425"/>
            <a:ext cx="1463675" cy="1450975"/>
          </a:xfrm>
          <a:custGeom>
            <a:avLst/>
            <a:gdLst>
              <a:gd name="T0" fmla="*/ 922 w 922"/>
              <a:gd name="T1" fmla="*/ 914 h 914"/>
              <a:gd name="T2" fmla="*/ 346 w 922"/>
              <a:gd name="T3" fmla="*/ 482 h 914"/>
              <a:gd name="T4" fmla="*/ 154 w 922"/>
              <a:gd name="T5" fmla="*/ 98 h 914"/>
              <a:gd name="T6" fmla="*/ 0 w 922"/>
              <a:gd name="T7" fmla="*/ 0 h 914"/>
            </a:gdLst>
            <a:ahLst/>
            <a:cxnLst>
              <a:cxn ang="0">
                <a:pos x="T0" y="T1"/>
              </a:cxn>
              <a:cxn ang="0">
                <a:pos x="T2" y="T3"/>
              </a:cxn>
              <a:cxn ang="0">
                <a:pos x="T4" y="T5"/>
              </a:cxn>
              <a:cxn ang="0">
                <a:pos x="T6" y="T7"/>
              </a:cxn>
            </a:cxnLst>
            <a:rect l="0" t="0" r="r" b="b"/>
            <a:pathLst>
              <a:path w="922" h="914">
                <a:moveTo>
                  <a:pt x="922" y="914"/>
                </a:moveTo>
                <a:cubicBezTo>
                  <a:pt x="698" y="766"/>
                  <a:pt x="474" y="618"/>
                  <a:pt x="346" y="482"/>
                </a:cubicBezTo>
                <a:cubicBezTo>
                  <a:pt x="218" y="346"/>
                  <a:pt x="212" y="178"/>
                  <a:pt x="154" y="98"/>
                </a:cubicBezTo>
                <a:cubicBezTo>
                  <a:pt x="96" y="18"/>
                  <a:pt x="48" y="9"/>
                  <a:pt x="0" y="0"/>
                </a:cubicBezTo>
              </a:path>
            </a:pathLst>
          </a:custGeom>
          <a:noFill/>
          <a:ln w="12700" cap="flat" cmpd="sng">
            <a:solidFill>
              <a:srgbClr val="FF0000"/>
            </a:solidFill>
            <a:prstDash val="solid"/>
            <a:round/>
            <a:headEnd type="triangl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CA"/>
          </a:p>
        </p:txBody>
      </p:sp>
      <p:sp>
        <p:nvSpPr>
          <p:cNvPr id="464911" name="Freeform 15"/>
          <p:cNvSpPr>
            <a:spLocks/>
          </p:cNvSpPr>
          <p:nvPr/>
        </p:nvSpPr>
        <p:spPr bwMode="auto">
          <a:xfrm>
            <a:off x="2362200" y="2071688"/>
            <a:ext cx="6096000" cy="2271712"/>
          </a:xfrm>
          <a:custGeom>
            <a:avLst/>
            <a:gdLst>
              <a:gd name="T0" fmla="*/ 3064 w 3832"/>
              <a:gd name="T1" fmla="*/ 1431 h 1431"/>
              <a:gd name="T2" fmla="*/ 3400 w 3832"/>
              <a:gd name="T3" fmla="*/ 999 h 1431"/>
              <a:gd name="T4" fmla="*/ 472 w 3832"/>
              <a:gd name="T5" fmla="*/ 663 h 1431"/>
              <a:gd name="T6" fmla="*/ 568 w 3832"/>
              <a:gd name="T7" fmla="*/ 87 h 1431"/>
              <a:gd name="T8" fmla="*/ 1148 w 3832"/>
              <a:gd name="T9" fmla="*/ 139 h 1431"/>
            </a:gdLst>
            <a:ahLst/>
            <a:cxnLst>
              <a:cxn ang="0">
                <a:pos x="T0" y="T1"/>
              </a:cxn>
              <a:cxn ang="0">
                <a:pos x="T2" y="T3"/>
              </a:cxn>
              <a:cxn ang="0">
                <a:pos x="T4" y="T5"/>
              </a:cxn>
              <a:cxn ang="0">
                <a:pos x="T6" y="T7"/>
              </a:cxn>
              <a:cxn ang="0">
                <a:pos x="T8" y="T9"/>
              </a:cxn>
            </a:cxnLst>
            <a:rect l="0" t="0" r="r" b="b"/>
            <a:pathLst>
              <a:path w="3832" h="1431">
                <a:moveTo>
                  <a:pt x="3064" y="1431"/>
                </a:moveTo>
                <a:cubicBezTo>
                  <a:pt x="3448" y="1279"/>
                  <a:pt x="3832" y="1127"/>
                  <a:pt x="3400" y="999"/>
                </a:cubicBezTo>
                <a:cubicBezTo>
                  <a:pt x="2968" y="871"/>
                  <a:pt x="944" y="815"/>
                  <a:pt x="472" y="663"/>
                </a:cubicBezTo>
                <a:cubicBezTo>
                  <a:pt x="0" y="511"/>
                  <a:pt x="455" y="174"/>
                  <a:pt x="568" y="87"/>
                </a:cubicBezTo>
                <a:cubicBezTo>
                  <a:pt x="681" y="0"/>
                  <a:pt x="914" y="69"/>
                  <a:pt x="1148" y="139"/>
                </a:cubicBezTo>
              </a:path>
            </a:pathLst>
          </a:custGeom>
          <a:noFill/>
          <a:ln w="127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CA"/>
          </a:p>
        </p:txBody>
      </p:sp>
      <p:sp>
        <p:nvSpPr>
          <p:cNvPr id="464912" name="Freeform 16"/>
          <p:cNvSpPr>
            <a:spLocks/>
          </p:cNvSpPr>
          <p:nvPr/>
        </p:nvSpPr>
        <p:spPr bwMode="auto">
          <a:xfrm>
            <a:off x="2235200" y="1663700"/>
            <a:ext cx="2108200" cy="3403600"/>
          </a:xfrm>
          <a:custGeom>
            <a:avLst/>
            <a:gdLst>
              <a:gd name="T0" fmla="*/ 560 w 1328"/>
              <a:gd name="T1" fmla="*/ 1880 h 2144"/>
              <a:gd name="T2" fmla="*/ 1136 w 1328"/>
              <a:gd name="T3" fmla="*/ 1928 h 2144"/>
              <a:gd name="T4" fmla="*/ 80 w 1328"/>
              <a:gd name="T5" fmla="*/ 584 h 2144"/>
              <a:gd name="T6" fmla="*/ 656 w 1328"/>
              <a:gd name="T7" fmla="*/ 56 h 2144"/>
              <a:gd name="T8" fmla="*/ 1328 w 1328"/>
              <a:gd name="T9" fmla="*/ 248 h 2144"/>
            </a:gdLst>
            <a:ahLst/>
            <a:cxnLst>
              <a:cxn ang="0">
                <a:pos x="T0" y="T1"/>
              </a:cxn>
              <a:cxn ang="0">
                <a:pos x="T2" y="T3"/>
              </a:cxn>
              <a:cxn ang="0">
                <a:pos x="T4" y="T5"/>
              </a:cxn>
              <a:cxn ang="0">
                <a:pos x="T6" y="T7"/>
              </a:cxn>
              <a:cxn ang="0">
                <a:pos x="T8" y="T9"/>
              </a:cxn>
            </a:cxnLst>
            <a:rect l="0" t="0" r="r" b="b"/>
            <a:pathLst>
              <a:path w="1328" h="2144">
                <a:moveTo>
                  <a:pt x="560" y="1880"/>
                </a:moveTo>
                <a:cubicBezTo>
                  <a:pt x="888" y="2012"/>
                  <a:pt x="1216" y="2144"/>
                  <a:pt x="1136" y="1928"/>
                </a:cubicBezTo>
                <a:cubicBezTo>
                  <a:pt x="1056" y="1712"/>
                  <a:pt x="160" y="896"/>
                  <a:pt x="80" y="584"/>
                </a:cubicBezTo>
                <a:cubicBezTo>
                  <a:pt x="0" y="272"/>
                  <a:pt x="448" y="112"/>
                  <a:pt x="656" y="56"/>
                </a:cubicBezTo>
                <a:cubicBezTo>
                  <a:pt x="864" y="0"/>
                  <a:pt x="1216" y="216"/>
                  <a:pt x="1328" y="248"/>
                </a:cubicBezTo>
              </a:path>
            </a:pathLst>
          </a:custGeom>
          <a:noFill/>
          <a:ln w="127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CA"/>
          </a:p>
        </p:txBody>
      </p:sp>
      <p:sp>
        <p:nvSpPr>
          <p:cNvPr id="464913" name="Freeform 17"/>
          <p:cNvSpPr>
            <a:spLocks/>
          </p:cNvSpPr>
          <p:nvPr/>
        </p:nvSpPr>
        <p:spPr bwMode="auto">
          <a:xfrm>
            <a:off x="2971800" y="3873500"/>
            <a:ext cx="3429000" cy="1447800"/>
          </a:xfrm>
          <a:custGeom>
            <a:avLst/>
            <a:gdLst>
              <a:gd name="T0" fmla="*/ 0 w 2160"/>
              <a:gd name="T1" fmla="*/ 632 h 912"/>
              <a:gd name="T2" fmla="*/ 1152 w 2160"/>
              <a:gd name="T3" fmla="*/ 824 h 912"/>
              <a:gd name="T4" fmla="*/ 1488 w 2160"/>
              <a:gd name="T5" fmla="*/ 104 h 912"/>
              <a:gd name="T6" fmla="*/ 2160 w 2160"/>
              <a:gd name="T7" fmla="*/ 200 h 912"/>
            </a:gdLst>
            <a:ahLst/>
            <a:cxnLst>
              <a:cxn ang="0">
                <a:pos x="T0" y="T1"/>
              </a:cxn>
              <a:cxn ang="0">
                <a:pos x="T2" y="T3"/>
              </a:cxn>
              <a:cxn ang="0">
                <a:pos x="T4" y="T5"/>
              </a:cxn>
              <a:cxn ang="0">
                <a:pos x="T6" y="T7"/>
              </a:cxn>
            </a:cxnLst>
            <a:rect l="0" t="0" r="r" b="b"/>
            <a:pathLst>
              <a:path w="2160" h="912">
                <a:moveTo>
                  <a:pt x="0" y="632"/>
                </a:moveTo>
                <a:cubicBezTo>
                  <a:pt x="452" y="772"/>
                  <a:pt x="904" y="912"/>
                  <a:pt x="1152" y="824"/>
                </a:cubicBezTo>
                <a:cubicBezTo>
                  <a:pt x="1400" y="736"/>
                  <a:pt x="1320" y="208"/>
                  <a:pt x="1488" y="104"/>
                </a:cubicBezTo>
                <a:cubicBezTo>
                  <a:pt x="1656" y="0"/>
                  <a:pt x="1908" y="100"/>
                  <a:pt x="2160" y="200"/>
                </a:cubicBezTo>
              </a:path>
            </a:pathLst>
          </a:custGeom>
          <a:noFill/>
          <a:ln w="127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CA"/>
          </a:p>
        </p:txBody>
      </p:sp>
      <p:sp>
        <p:nvSpPr>
          <p:cNvPr id="464914" name="Line 18"/>
          <p:cNvSpPr>
            <a:spLocks noChangeShapeType="1"/>
          </p:cNvSpPr>
          <p:nvPr/>
        </p:nvSpPr>
        <p:spPr bwMode="auto">
          <a:xfrm>
            <a:off x="4184650" y="2339975"/>
            <a:ext cx="280988" cy="47625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a:p>
        </p:txBody>
      </p:sp>
      <p:sp>
        <p:nvSpPr>
          <p:cNvPr id="464915" name="Line 19"/>
          <p:cNvSpPr>
            <a:spLocks noChangeShapeType="1"/>
          </p:cNvSpPr>
          <p:nvPr/>
        </p:nvSpPr>
        <p:spPr bwMode="auto">
          <a:xfrm>
            <a:off x="4343400" y="2133600"/>
            <a:ext cx="280988" cy="43815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a:p>
        </p:txBody>
      </p:sp>
      <p:sp>
        <p:nvSpPr>
          <p:cNvPr id="464916" name="Line 20"/>
          <p:cNvSpPr>
            <a:spLocks noChangeShapeType="1"/>
          </p:cNvSpPr>
          <p:nvPr/>
        </p:nvSpPr>
        <p:spPr bwMode="auto">
          <a:xfrm>
            <a:off x="2232025" y="4549775"/>
            <a:ext cx="96838" cy="538163"/>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a:p>
        </p:txBody>
      </p:sp>
      <p:sp>
        <p:nvSpPr>
          <p:cNvPr id="464917" name="Line 21"/>
          <p:cNvSpPr>
            <a:spLocks noChangeShapeType="1"/>
          </p:cNvSpPr>
          <p:nvPr/>
        </p:nvSpPr>
        <p:spPr bwMode="auto">
          <a:xfrm>
            <a:off x="6565900" y="4000500"/>
            <a:ext cx="184150" cy="512763"/>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a:p>
        </p:txBody>
      </p:sp>
      <p:sp>
        <p:nvSpPr>
          <p:cNvPr id="464918" name="Line 22"/>
          <p:cNvSpPr>
            <a:spLocks noChangeShapeType="1"/>
          </p:cNvSpPr>
          <p:nvPr/>
        </p:nvSpPr>
        <p:spPr bwMode="auto">
          <a:xfrm>
            <a:off x="6400800" y="4267200"/>
            <a:ext cx="141288" cy="503238"/>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a:p>
        </p:txBody>
      </p:sp>
    </p:spTree>
    <p:extLst>
      <p:ext uri="{BB962C8B-B14F-4D97-AF65-F5344CB8AC3E}">
        <p14:creationId xmlns:p14="http://schemas.microsoft.com/office/powerpoint/2010/main" val="207239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4" name="Rectangle 4"/>
          <p:cNvSpPr>
            <a:spLocks noGrp="1" noChangeArrowheads="1"/>
          </p:cNvSpPr>
          <p:nvPr>
            <p:ph type="title"/>
          </p:nvPr>
        </p:nvSpPr>
        <p:spPr/>
        <p:txBody>
          <a:bodyPr/>
          <a:lstStyle/>
          <a:p>
            <a:r>
              <a:rPr lang="en-US"/>
              <a:t>Object Connection Architecture</a:t>
            </a:r>
            <a:br>
              <a:rPr lang="en-US"/>
            </a:br>
            <a:endParaRPr lang="en-US"/>
          </a:p>
        </p:txBody>
      </p:sp>
      <p:sp>
        <p:nvSpPr>
          <p:cNvPr id="465925" name="Rectangle 5"/>
          <p:cNvSpPr>
            <a:spLocks noGrp="1" noChangeArrowheads="1"/>
          </p:cNvSpPr>
          <p:nvPr>
            <p:ph type="body" idx="1"/>
          </p:nvPr>
        </p:nvSpPr>
        <p:spPr>
          <a:xfrm>
            <a:off x="504374" y="966132"/>
            <a:ext cx="7772400" cy="4781550"/>
          </a:xfrm>
        </p:spPr>
        <p:txBody>
          <a:bodyPr/>
          <a:lstStyle/>
          <a:p>
            <a:r>
              <a:rPr lang="en-US" dirty="0"/>
              <a:t>The good news</a:t>
            </a:r>
          </a:p>
          <a:p>
            <a:pPr lvl="1"/>
            <a:r>
              <a:rPr lang="en-US" dirty="0"/>
              <a:t>Mature development languages - C++, Ada, Java</a:t>
            </a:r>
          </a:p>
          <a:p>
            <a:pPr lvl="1"/>
            <a:r>
              <a:rPr lang="en-US" dirty="0"/>
              <a:t>Visual modeling and automatic code generation tools</a:t>
            </a:r>
          </a:p>
          <a:p>
            <a:pPr lvl="1"/>
            <a:r>
              <a:rPr lang="en-US" dirty="0"/>
              <a:t>Standardized modeling language - UML</a:t>
            </a:r>
          </a:p>
          <a:p>
            <a:pPr lvl="1"/>
            <a:endParaRPr lang="en-US" dirty="0"/>
          </a:p>
          <a:p>
            <a:r>
              <a:rPr lang="en-US" dirty="0"/>
              <a:t>The bad news</a:t>
            </a:r>
          </a:p>
          <a:p>
            <a:pPr lvl="1"/>
            <a:r>
              <a:rPr lang="en-US" dirty="0"/>
              <a:t>Modules must be built before the architecture is defined</a:t>
            </a:r>
          </a:p>
          <a:p>
            <a:pPr lvl="1"/>
            <a:r>
              <a:rPr lang="en-US" dirty="0"/>
              <a:t>Architecture not invariant under changes to system </a:t>
            </a:r>
          </a:p>
          <a:p>
            <a:pPr lvl="1"/>
            <a:r>
              <a:rPr lang="en-US" dirty="0"/>
              <a:t>Conformance of a system to an architecture is minimal</a:t>
            </a:r>
          </a:p>
          <a:p>
            <a:pPr lvl="1"/>
            <a:r>
              <a:rPr lang="en-US" dirty="0"/>
              <a:t>Can not be used to plan a system</a:t>
            </a:r>
          </a:p>
          <a:p>
            <a:pPr lvl="1"/>
            <a:endParaRPr lang="en-US" dirty="0"/>
          </a:p>
          <a:p>
            <a:r>
              <a:rPr lang="en-US" dirty="0"/>
              <a:t>Really not an architecture at all!</a:t>
            </a:r>
          </a:p>
          <a:p>
            <a:endParaRPr lang="en-US" dirty="0"/>
          </a:p>
        </p:txBody>
      </p:sp>
    </p:spTree>
    <p:extLst>
      <p:ext uri="{BB962C8B-B14F-4D97-AF65-F5344CB8AC3E}">
        <p14:creationId xmlns:p14="http://schemas.microsoft.com/office/powerpoint/2010/main" val="7388629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9" name="Rectangle 5"/>
          <p:cNvSpPr>
            <a:spLocks noGrp="1" noChangeArrowheads="1"/>
          </p:cNvSpPr>
          <p:nvPr>
            <p:ph type="title"/>
          </p:nvPr>
        </p:nvSpPr>
        <p:spPr/>
        <p:txBody>
          <a:bodyPr/>
          <a:lstStyle/>
          <a:p>
            <a:r>
              <a:rPr lang="en-US"/>
              <a:t>Another Concept of Architecture:</a:t>
            </a:r>
            <a:br>
              <a:rPr lang="en-US"/>
            </a:br>
            <a:r>
              <a:rPr lang="en-US"/>
              <a:t> </a:t>
            </a:r>
            <a:r>
              <a:rPr lang="en-US" u="sng"/>
              <a:t>Interface Connection Architecture</a:t>
            </a:r>
          </a:p>
        </p:txBody>
      </p:sp>
      <p:sp>
        <p:nvSpPr>
          <p:cNvPr id="466950" name="Rectangle 6"/>
          <p:cNvSpPr>
            <a:spLocks noGrp="1" noChangeArrowheads="1"/>
          </p:cNvSpPr>
          <p:nvPr>
            <p:ph type="body" idx="1"/>
          </p:nvPr>
        </p:nvSpPr>
        <p:spPr/>
        <p:txBody>
          <a:bodyPr/>
          <a:lstStyle/>
          <a:p>
            <a:endParaRPr lang="en-US"/>
          </a:p>
          <a:p>
            <a:r>
              <a:rPr lang="en-US"/>
              <a:t>Expands the role of interfaces and connections</a:t>
            </a:r>
          </a:p>
          <a:p>
            <a:pPr lvl="1"/>
            <a:r>
              <a:rPr lang="en-US"/>
              <a:t>Interfaces specify both </a:t>
            </a:r>
            <a:r>
              <a:rPr lang="ja-JP" altLang="en-US">
                <a:latin typeface="Arial"/>
              </a:rPr>
              <a:t>“</a:t>
            </a:r>
            <a:r>
              <a:rPr lang="en-US"/>
              <a:t>required</a:t>
            </a:r>
            <a:r>
              <a:rPr lang="ja-JP" altLang="en-US">
                <a:latin typeface="Arial"/>
              </a:rPr>
              <a:t>”</a:t>
            </a:r>
            <a:r>
              <a:rPr lang="en-US"/>
              <a:t> and </a:t>
            </a:r>
            <a:r>
              <a:rPr lang="ja-JP" altLang="en-US">
                <a:latin typeface="Arial"/>
              </a:rPr>
              <a:t>“</a:t>
            </a:r>
            <a:r>
              <a:rPr lang="en-US"/>
              <a:t>provided</a:t>
            </a:r>
            <a:r>
              <a:rPr lang="ja-JP" altLang="en-US">
                <a:latin typeface="Arial"/>
              </a:rPr>
              <a:t>”</a:t>
            </a:r>
            <a:r>
              <a:rPr lang="en-US"/>
              <a:t> features</a:t>
            </a:r>
          </a:p>
          <a:p>
            <a:pPr lvl="1"/>
            <a:r>
              <a:rPr lang="en-US"/>
              <a:t>Connections are defined between </a:t>
            </a:r>
            <a:r>
              <a:rPr lang="ja-JP" altLang="en-US">
                <a:latin typeface="Arial"/>
              </a:rPr>
              <a:t>“</a:t>
            </a:r>
            <a:r>
              <a:rPr lang="en-US"/>
              <a:t>required</a:t>
            </a:r>
            <a:r>
              <a:rPr lang="ja-JP" altLang="en-US">
                <a:latin typeface="Arial"/>
              </a:rPr>
              <a:t>”</a:t>
            </a:r>
            <a:r>
              <a:rPr lang="en-US"/>
              <a:t> features and </a:t>
            </a:r>
            <a:r>
              <a:rPr lang="ja-JP" altLang="en-US">
                <a:latin typeface="Arial"/>
              </a:rPr>
              <a:t>“</a:t>
            </a:r>
            <a:r>
              <a:rPr lang="en-US"/>
              <a:t>provided</a:t>
            </a:r>
            <a:r>
              <a:rPr lang="ja-JP" altLang="en-US">
                <a:latin typeface="Arial"/>
              </a:rPr>
              <a:t>”</a:t>
            </a:r>
            <a:r>
              <a:rPr lang="en-US"/>
              <a:t> features</a:t>
            </a:r>
          </a:p>
          <a:p>
            <a:pPr lvl="1"/>
            <a:endParaRPr lang="en-US"/>
          </a:p>
          <a:p>
            <a:r>
              <a:rPr lang="en-US"/>
              <a:t>Consists of interfaces, connections and constraints</a:t>
            </a:r>
          </a:p>
          <a:p>
            <a:pPr lvl="1"/>
            <a:r>
              <a:rPr lang="en-US"/>
              <a:t>Constraints restrict behavior of interfaces and connections in an architecture</a:t>
            </a:r>
          </a:p>
          <a:p>
            <a:pPr lvl="1"/>
            <a:r>
              <a:rPr lang="en-US"/>
              <a:t>Constraints in an architecture map to requirements for a system </a:t>
            </a:r>
          </a:p>
        </p:txBody>
      </p:sp>
    </p:spTree>
    <p:extLst>
      <p:ext uri="{BB962C8B-B14F-4D97-AF65-F5344CB8AC3E}">
        <p14:creationId xmlns:p14="http://schemas.microsoft.com/office/powerpoint/2010/main" val="11531481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r>
              <a:rPr lang="en-US"/>
              <a:t>An Interface Connection Architecture</a:t>
            </a:r>
          </a:p>
        </p:txBody>
      </p:sp>
      <p:sp>
        <p:nvSpPr>
          <p:cNvPr id="467971" name="Rectangle 3"/>
          <p:cNvSpPr>
            <a:spLocks noGrp="1" noChangeArrowheads="1"/>
          </p:cNvSpPr>
          <p:nvPr>
            <p:ph type="body" idx="4294967295"/>
          </p:nvPr>
        </p:nvSpPr>
        <p:spPr>
          <a:xfrm>
            <a:off x="1597025" y="1177925"/>
            <a:ext cx="7546975" cy="5495925"/>
          </a:xfrm>
        </p:spPr>
        <p:txBody>
          <a:bodyPr/>
          <a:lstStyle/>
          <a:p>
            <a:pPr>
              <a:buFont typeface="Monotype Sorts" charset="0"/>
              <a:buNone/>
            </a:pPr>
            <a:r>
              <a:rPr lang="en-US"/>
              <a:t> </a:t>
            </a:r>
          </a:p>
        </p:txBody>
      </p:sp>
      <p:grpSp>
        <p:nvGrpSpPr>
          <p:cNvPr id="467972" name="Group 4"/>
          <p:cNvGrpSpPr>
            <a:grpSpLocks/>
          </p:cNvGrpSpPr>
          <p:nvPr/>
        </p:nvGrpSpPr>
        <p:grpSpPr bwMode="auto">
          <a:xfrm>
            <a:off x="4800600" y="2057400"/>
            <a:ext cx="1457325" cy="1127125"/>
            <a:chOff x="2448" y="861"/>
            <a:chExt cx="918" cy="710"/>
          </a:xfrm>
        </p:grpSpPr>
        <p:grpSp>
          <p:nvGrpSpPr>
            <p:cNvPr id="467973" name="Group 5"/>
            <p:cNvGrpSpPr>
              <a:grpSpLocks/>
            </p:cNvGrpSpPr>
            <p:nvPr/>
          </p:nvGrpSpPr>
          <p:grpSpPr bwMode="auto">
            <a:xfrm>
              <a:off x="2448" y="864"/>
              <a:ext cx="918" cy="707"/>
              <a:chOff x="2106" y="1213"/>
              <a:chExt cx="918" cy="707"/>
            </a:xfrm>
          </p:grpSpPr>
          <p:sp>
            <p:nvSpPr>
              <p:cNvPr id="467974" name="AutoShape 6"/>
              <p:cNvSpPr>
                <a:spLocks noChangeArrowheads="1"/>
              </p:cNvSpPr>
              <p:nvPr/>
            </p:nvSpPr>
            <p:spPr bwMode="auto">
              <a:xfrm rot="-10800000" flipH="1" flipV="1">
                <a:off x="2112" y="1344"/>
                <a:ext cx="912" cy="576"/>
              </a:xfrm>
              <a:prstGeom prst="cube">
                <a:avLst>
                  <a:gd name="adj" fmla="val 5892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7975" name="AutoShape 7"/>
              <p:cNvSpPr>
                <a:spLocks noChangeArrowheads="1"/>
              </p:cNvSpPr>
              <p:nvPr/>
            </p:nvSpPr>
            <p:spPr bwMode="auto">
              <a:xfrm>
                <a:off x="2106" y="1213"/>
                <a:ext cx="864" cy="336"/>
              </a:xfrm>
              <a:prstGeom prst="parallelogram">
                <a:avLst>
                  <a:gd name="adj" fmla="val 103869"/>
                </a:avLst>
              </a:prstGeom>
              <a:solidFill>
                <a:srgbClr val="DDDDD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grpSp>
        <p:sp>
          <p:nvSpPr>
            <p:cNvPr id="467976" name="Line 8"/>
            <p:cNvSpPr>
              <a:spLocks noChangeShapeType="1"/>
            </p:cNvSpPr>
            <p:nvPr/>
          </p:nvSpPr>
          <p:spPr bwMode="auto">
            <a:xfrm flipV="1">
              <a:off x="2692" y="861"/>
              <a:ext cx="339" cy="339"/>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grpSp>
      <p:grpSp>
        <p:nvGrpSpPr>
          <p:cNvPr id="467977" name="Group 9"/>
          <p:cNvGrpSpPr>
            <a:grpSpLocks/>
          </p:cNvGrpSpPr>
          <p:nvPr/>
        </p:nvGrpSpPr>
        <p:grpSpPr bwMode="auto">
          <a:xfrm>
            <a:off x="1082675" y="4251325"/>
            <a:ext cx="1457325" cy="1127125"/>
            <a:chOff x="2448" y="861"/>
            <a:chExt cx="918" cy="710"/>
          </a:xfrm>
        </p:grpSpPr>
        <p:grpSp>
          <p:nvGrpSpPr>
            <p:cNvPr id="467978" name="Group 10"/>
            <p:cNvGrpSpPr>
              <a:grpSpLocks/>
            </p:cNvGrpSpPr>
            <p:nvPr/>
          </p:nvGrpSpPr>
          <p:grpSpPr bwMode="auto">
            <a:xfrm>
              <a:off x="2448" y="864"/>
              <a:ext cx="918" cy="707"/>
              <a:chOff x="2106" y="1213"/>
              <a:chExt cx="918" cy="707"/>
            </a:xfrm>
          </p:grpSpPr>
          <p:sp>
            <p:nvSpPr>
              <p:cNvPr id="467979" name="AutoShape 11"/>
              <p:cNvSpPr>
                <a:spLocks noChangeArrowheads="1"/>
              </p:cNvSpPr>
              <p:nvPr/>
            </p:nvSpPr>
            <p:spPr bwMode="auto">
              <a:xfrm rot="-10800000" flipH="1" flipV="1">
                <a:off x="2112" y="1344"/>
                <a:ext cx="912" cy="576"/>
              </a:xfrm>
              <a:prstGeom prst="cube">
                <a:avLst>
                  <a:gd name="adj" fmla="val 5892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7980" name="AutoShape 12"/>
              <p:cNvSpPr>
                <a:spLocks noChangeArrowheads="1"/>
              </p:cNvSpPr>
              <p:nvPr/>
            </p:nvSpPr>
            <p:spPr bwMode="auto">
              <a:xfrm>
                <a:off x="2106" y="1213"/>
                <a:ext cx="864" cy="336"/>
              </a:xfrm>
              <a:prstGeom prst="parallelogram">
                <a:avLst>
                  <a:gd name="adj" fmla="val 103869"/>
                </a:avLst>
              </a:prstGeom>
              <a:solidFill>
                <a:srgbClr val="DDDDD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grpSp>
        <p:sp>
          <p:nvSpPr>
            <p:cNvPr id="467981" name="Line 13"/>
            <p:cNvSpPr>
              <a:spLocks noChangeShapeType="1"/>
            </p:cNvSpPr>
            <p:nvPr/>
          </p:nvSpPr>
          <p:spPr bwMode="auto">
            <a:xfrm flipV="1">
              <a:off x="2692" y="861"/>
              <a:ext cx="339" cy="339"/>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grpSp>
      <p:grpSp>
        <p:nvGrpSpPr>
          <p:cNvPr id="467982" name="Group 14"/>
          <p:cNvGrpSpPr>
            <a:grpSpLocks/>
          </p:cNvGrpSpPr>
          <p:nvPr/>
        </p:nvGrpSpPr>
        <p:grpSpPr bwMode="auto">
          <a:xfrm>
            <a:off x="5181600" y="4267200"/>
            <a:ext cx="1457325" cy="1127125"/>
            <a:chOff x="2448" y="861"/>
            <a:chExt cx="918" cy="710"/>
          </a:xfrm>
        </p:grpSpPr>
        <p:grpSp>
          <p:nvGrpSpPr>
            <p:cNvPr id="467983" name="Group 15"/>
            <p:cNvGrpSpPr>
              <a:grpSpLocks/>
            </p:cNvGrpSpPr>
            <p:nvPr/>
          </p:nvGrpSpPr>
          <p:grpSpPr bwMode="auto">
            <a:xfrm>
              <a:off x="2448" y="864"/>
              <a:ext cx="918" cy="707"/>
              <a:chOff x="2106" y="1213"/>
              <a:chExt cx="918" cy="707"/>
            </a:xfrm>
          </p:grpSpPr>
          <p:sp>
            <p:nvSpPr>
              <p:cNvPr id="467984" name="AutoShape 16"/>
              <p:cNvSpPr>
                <a:spLocks noChangeArrowheads="1"/>
              </p:cNvSpPr>
              <p:nvPr/>
            </p:nvSpPr>
            <p:spPr bwMode="auto">
              <a:xfrm rot="-10800000" flipH="1" flipV="1">
                <a:off x="2112" y="1344"/>
                <a:ext cx="912" cy="576"/>
              </a:xfrm>
              <a:prstGeom prst="cube">
                <a:avLst>
                  <a:gd name="adj" fmla="val 5892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7985" name="AutoShape 17"/>
              <p:cNvSpPr>
                <a:spLocks noChangeArrowheads="1"/>
              </p:cNvSpPr>
              <p:nvPr/>
            </p:nvSpPr>
            <p:spPr bwMode="auto">
              <a:xfrm>
                <a:off x="2106" y="1213"/>
                <a:ext cx="864" cy="336"/>
              </a:xfrm>
              <a:prstGeom prst="parallelogram">
                <a:avLst>
                  <a:gd name="adj" fmla="val 103869"/>
                </a:avLst>
              </a:prstGeom>
              <a:solidFill>
                <a:srgbClr val="DDDDD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grpSp>
        <p:sp>
          <p:nvSpPr>
            <p:cNvPr id="467986" name="Line 18"/>
            <p:cNvSpPr>
              <a:spLocks noChangeShapeType="1"/>
            </p:cNvSpPr>
            <p:nvPr/>
          </p:nvSpPr>
          <p:spPr bwMode="auto">
            <a:xfrm flipV="1">
              <a:off x="2692" y="861"/>
              <a:ext cx="339" cy="339"/>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grpSp>
      <p:sp>
        <p:nvSpPr>
          <p:cNvPr id="467987" name="Line 19"/>
          <p:cNvSpPr>
            <a:spLocks noChangeShapeType="1"/>
          </p:cNvSpPr>
          <p:nvPr/>
        </p:nvSpPr>
        <p:spPr bwMode="auto">
          <a:xfrm>
            <a:off x="1828800" y="4648200"/>
            <a:ext cx="38100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7988" name="Line 20"/>
          <p:cNvSpPr>
            <a:spLocks noChangeShapeType="1"/>
          </p:cNvSpPr>
          <p:nvPr/>
        </p:nvSpPr>
        <p:spPr bwMode="auto">
          <a:xfrm flipV="1">
            <a:off x="1600200" y="1600200"/>
            <a:ext cx="2654300" cy="289560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7989" name="Line 21"/>
          <p:cNvSpPr>
            <a:spLocks noChangeShapeType="1"/>
          </p:cNvSpPr>
          <p:nvPr/>
        </p:nvSpPr>
        <p:spPr bwMode="auto">
          <a:xfrm>
            <a:off x="4267200" y="1600200"/>
            <a:ext cx="2057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7990" name="Line 22"/>
          <p:cNvSpPr>
            <a:spLocks noChangeShapeType="1"/>
          </p:cNvSpPr>
          <p:nvPr/>
        </p:nvSpPr>
        <p:spPr bwMode="auto">
          <a:xfrm flipV="1">
            <a:off x="5751513" y="2354263"/>
            <a:ext cx="1749425" cy="208915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7991" name="Line 23"/>
          <p:cNvSpPr>
            <a:spLocks noChangeShapeType="1"/>
          </p:cNvSpPr>
          <p:nvPr/>
        </p:nvSpPr>
        <p:spPr bwMode="auto">
          <a:xfrm flipH="1">
            <a:off x="5611813" y="2374900"/>
            <a:ext cx="1865312" cy="15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7992" name="Line 24"/>
          <p:cNvSpPr>
            <a:spLocks noChangeShapeType="1"/>
          </p:cNvSpPr>
          <p:nvPr/>
        </p:nvSpPr>
        <p:spPr bwMode="auto">
          <a:xfrm flipH="1">
            <a:off x="5791200" y="1600200"/>
            <a:ext cx="523875" cy="63023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7993" name="Line 25"/>
          <p:cNvSpPr>
            <a:spLocks noChangeShapeType="1"/>
          </p:cNvSpPr>
          <p:nvPr/>
        </p:nvSpPr>
        <p:spPr bwMode="auto">
          <a:xfrm flipV="1">
            <a:off x="6167438" y="3810000"/>
            <a:ext cx="538162" cy="6064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7994" name="Line 26"/>
          <p:cNvSpPr>
            <a:spLocks noChangeShapeType="1"/>
          </p:cNvSpPr>
          <p:nvPr/>
        </p:nvSpPr>
        <p:spPr bwMode="auto">
          <a:xfrm flipH="1">
            <a:off x="3429000" y="3810000"/>
            <a:ext cx="3276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7995" name="Line 27"/>
          <p:cNvSpPr>
            <a:spLocks noChangeShapeType="1"/>
          </p:cNvSpPr>
          <p:nvPr/>
        </p:nvSpPr>
        <p:spPr bwMode="auto">
          <a:xfrm>
            <a:off x="2133600" y="4343400"/>
            <a:ext cx="533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7996" name="Line 28"/>
          <p:cNvSpPr>
            <a:spLocks noChangeShapeType="1"/>
          </p:cNvSpPr>
          <p:nvPr/>
        </p:nvSpPr>
        <p:spPr bwMode="auto">
          <a:xfrm flipV="1">
            <a:off x="2667000" y="2182813"/>
            <a:ext cx="1852613" cy="2160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7997" name="Line 29"/>
          <p:cNvSpPr>
            <a:spLocks noChangeShapeType="1"/>
          </p:cNvSpPr>
          <p:nvPr/>
        </p:nvSpPr>
        <p:spPr bwMode="auto">
          <a:xfrm flipV="1">
            <a:off x="3429000" y="2362200"/>
            <a:ext cx="1219200" cy="1447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7998" name="Line 30"/>
          <p:cNvSpPr>
            <a:spLocks noChangeShapeType="1"/>
          </p:cNvSpPr>
          <p:nvPr/>
        </p:nvSpPr>
        <p:spPr bwMode="auto">
          <a:xfrm>
            <a:off x="4648200" y="2362200"/>
            <a:ext cx="5334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7999" name="Line 31"/>
          <p:cNvSpPr>
            <a:spLocks noChangeShapeType="1"/>
          </p:cNvSpPr>
          <p:nvPr/>
        </p:nvSpPr>
        <p:spPr bwMode="auto">
          <a:xfrm>
            <a:off x="4522788" y="2182813"/>
            <a:ext cx="9144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8000" name="Line 32"/>
          <p:cNvSpPr>
            <a:spLocks noChangeShapeType="1"/>
          </p:cNvSpPr>
          <p:nvPr/>
        </p:nvSpPr>
        <p:spPr bwMode="auto">
          <a:xfrm>
            <a:off x="1612900" y="4489450"/>
            <a:ext cx="171450" cy="708025"/>
          </a:xfrm>
          <a:prstGeom prst="line">
            <a:avLst/>
          </a:prstGeom>
          <a:noFill/>
          <a:ln w="12700">
            <a:solidFill>
              <a:schemeClr val="tx1"/>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8001" name="Line 33"/>
          <p:cNvSpPr>
            <a:spLocks noChangeShapeType="1"/>
          </p:cNvSpPr>
          <p:nvPr/>
        </p:nvSpPr>
        <p:spPr bwMode="auto">
          <a:xfrm>
            <a:off x="1831975" y="4672013"/>
            <a:ext cx="111125" cy="439737"/>
          </a:xfrm>
          <a:prstGeom prst="line">
            <a:avLst/>
          </a:prstGeom>
          <a:noFill/>
          <a:ln w="12700">
            <a:solidFill>
              <a:schemeClr val="tx1"/>
            </a:solidFill>
            <a:prstDash val="lg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8002" name="Line 34"/>
          <p:cNvSpPr>
            <a:spLocks noChangeShapeType="1"/>
          </p:cNvSpPr>
          <p:nvPr/>
        </p:nvSpPr>
        <p:spPr bwMode="auto">
          <a:xfrm>
            <a:off x="2162175" y="4379913"/>
            <a:ext cx="146050" cy="500062"/>
          </a:xfrm>
          <a:prstGeom prst="line">
            <a:avLst/>
          </a:prstGeom>
          <a:noFill/>
          <a:ln w="12700">
            <a:solidFill>
              <a:schemeClr val="tx1"/>
            </a:solidFill>
            <a:prstDash val="lg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8003" name="Line 35"/>
          <p:cNvSpPr>
            <a:spLocks noChangeShapeType="1"/>
          </p:cNvSpPr>
          <p:nvPr/>
        </p:nvSpPr>
        <p:spPr bwMode="auto">
          <a:xfrm>
            <a:off x="5154613" y="2401888"/>
            <a:ext cx="182562" cy="646112"/>
          </a:xfrm>
          <a:prstGeom prst="line">
            <a:avLst/>
          </a:prstGeom>
          <a:noFill/>
          <a:ln w="12700">
            <a:solidFill>
              <a:schemeClr val="tx1"/>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8004" name="Line 36"/>
          <p:cNvSpPr>
            <a:spLocks noChangeShapeType="1"/>
          </p:cNvSpPr>
          <p:nvPr/>
        </p:nvSpPr>
        <p:spPr bwMode="auto">
          <a:xfrm>
            <a:off x="5405438" y="2236788"/>
            <a:ext cx="158750" cy="536575"/>
          </a:xfrm>
          <a:prstGeom prst="line">
            <a:avLst/>
          </a:prstGeom>
          <a:noFill/>
          <a:ln w="12700">
            <a:solidFill>
              <a:schemeClr val="tx1"/>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8005" name="Line 37"/>
          <p:cNvSpPr>
            <a:spLocks noChangeShapeType="1"/>
          </p:cNvSpPr>
          <p:nvPr/>
        </p:nvSpPr>
        <p:spPr bwMode="auto">
          <a:xfrm flipH="1" flipV="1">
            <a:off x="5618163" y="2378075"/>
            <a:ext cx="182562" cy="500063"/>
          </a:xfrm>
          <a:prstGeom prst="line">
            <a:avLst/>
          </a:prstGeom>
          <a:noFill/>
          <a:ln w="12700">
            <a:solidFill>
              <a:schemeClr val="tx1"/>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8006" name="Line 38"/>
          <p:cNvSpPr>
            <a:spLocks noChangeShapeType="1"/>
          </p:cNvSpPr>
          <p:nvPr/>
        </p:nvSpPr>
        <p:spPr bwMode="auto">
          <a:xfrm flipH="1" flipV="1">
            <a:off x="5791200" y="2209800"/>
            <a:ext cx="182563" cy="500063"/>
          </a:xfrm>
          <a:prstGeom prst="line">
            <a:avLst/>
          </a:prstGeom>
          <a:noFill/>
          <a:ln w="12700">
            <a:solidFill>
              <a:schemeClr val="tx1"/>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8007" name="Line 39"/>
          <p:cNvSpPr>
            <a:spLocks noChangeShapeType="1"/>
          </p:cNvSpPr>
          <p:nvPr/>
        </p:nvSpPr>
        <p:spPr bwMode="auto">
          <a:xfrm>
            <a:off x="5635625" y="4654550"/>
            <a:ext cx="182563" cy="646113"/>
          </a:xfrm>
          <a:prstGeom prst="line">
            <a:avLst/>
          </a:prstGeom>
          <a:noFill/>
          <a:ln w="12700">
            <a:solidFill>
              <a:schemeClr val="tx1"/>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8008" name="Line 40"/>
          <p:cNvSpPr>
            <a:spLocks noChangeShapeType="1"/>
          </p:cNvSpPr>
          <p:nvPr/>
        </p:nvSpPr>
        <p:spPr bwMode="auto">
          <a:xfrm>
            <a:off x="5794375" y="4448175"/>
            <a:ext cx="146050" cy="523875"/>
          </a:xfrm>
          <a:prstGeom prst="line">
            <a:avLst/>
          </a:prstGeom>
          <a:noFill/>
          <a:ln w="12700">
            <a:solidFill>
              <a:schemeClr val="tx1"/>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8009" name="Line 41"/>
          <p:cNvSpPr>
            <a:spLocks noChangeShapeType="1"/>
          </p:cNvSpPr>
          <p:nvPr/>
        </p:nvSpPr>
        <p:spPr bwMode="auto">
          <a:xfrm flipH="1" flipV="1">
            <a:off x="6156325" y="4422775"/>
            <a:ext cx="182563" cy="500063"/>
          </a:xfrm>
          <a:prstGeom prst="line">
            <a:avLst/>
          </a:prstGeom>
          <a:noFill/>
          <a:ln w="12700">
            <a:solidFill>
              <a:schemeClr val="tx1"/>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800"/>
          </a:p>
        </p:txBody>
      </p:sp>
      <p:sp>
        <p:nvSpPr>
          <p:cNvPr id="468010" name="Text Box 42"/>
          <p:cNvSpPr txBox="1">
            <a:spLocks noChangeArrowheads="1"/>
          </p:cNvSpPr>
          <p:nvPr/>
        </p:nvSpPr>
        <p:spPr bwMode="auto">
          <a:xfrm>
            <a:off x="6523038" y="4969947"/>
            <a:ext cx="963612" cy="369332"/>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r>
              <a:rPr lang="en-US" sz="1800" i="0"/>
              <a:t>module</a:t>
            </a:r>
          </a:p>
        </p:txBody>
      </p:sp>
      <p:sp>
        <p:nvSpPr>
          <p:cNvPr id="468011" name="Text Box 43"/>
          <p:cNvSpPr txBox="1">
            <a:spLocks noChangeArrowheads="1"/>
          </p:cNvSpPr>
          <p:nvPr/>
        </p:nvSpPr>
        <p:spPr bwMode="auto">
          <a:xfrm>
            <a:off x="6513513" y="4125397"/>
            <a:ext cx="1070012" cy="369332"/>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sz="1800" i="0"/>
              <a:t>interface</a:t>
            </a:r>
          </a:p>
        </p:txBody>
      </p:sp>
      <p:sp>
        <p:nvSpPr>
          <p:cNvPr id="468012" name="Text Box 44"/>
          <p:cNvSpPr txBox="1">
            <a:spLocks noChangeArrowheads="1"/>
          </p:cNvSpPr>
          <p:nvPr/>
        </p:nvSpPr>
        <p:spPr bwMode="auto">
          <a:xfrm>
            <a:off x="6967538" y="2863334"/>
            <a:ext cx="1301182" cy="369332"/>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sz="1800" i="0"/>
              <a:t>connection</a:t>
            </a:r>
          </a:p>
        </p:txBody>
      </p:sp>
      <p:sp>
        <p:nvSpPr>
          <p:cNvPr id="468013" name="Text Box 45"/>
          <p:cNvSpPr txBox="1">
            <a:spLocks noChangeArrowheads="1"/>
          </p:cNvSpPr>
          <p:nvPr/>
        </p:nvSpPr>
        <p:spPr bwMode="auto">
          <a:xfrm>
            <a:off x="4689475" y="1747322"/>
            <a:ext cx="1057163" cy="369332"/>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sz="1800" i="0" dirty="0"/>
              <a:t>provides</a:t>
            </a:r>
          </a:p>
        </p:txBody>
      </p:sp>
      <p:sp>
        <p:nvSpPr>
          <p:cNvPr id="468014" name="Text Box 46"/>
          <p:cNvSpPr txBox="1">
            <a:spLocks noChangeArrowheads="1"/>
          </p:cNvSpPr>
          <p:nvPr/>
        </p:nvSpPr>
        <p:spPr bwMode="auto">
          <a:xfrm>
            <a:off x="6196756" y="1764783"/>
            <a:ext cx="1280431" cy="369332"/>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r>
              <a:rPr lang="en-US" sz="1800" i="0" dirty="0"/>
              <a:t>requires</a:t>
            </a:r>
          </a:p>
        </p:txBody>
      </p:sp>
    </p:spTree>
    <p:extLst>
      <p:ext uri="{BB962C8B-B14F-4D97-AF65-F5344CB8AC3E}">
        <p14:creationId xmlns:p14="http://schemas.microsoft.com/office/powerpoint/2010/main" val="1112531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9050" y="152400"/>
            <a:ext cx="8153400" cy="685800"/>
          </a:xfrm>
        </p:spPr>
        <p:txBody>
          <a:bodyPr rtlCol="0">
            <a:normAutofit/>
          </a:bodyPr>
          <a:lstStyle/>
          <a:p>
            <a:pPr eaLnBrk="1" fontAlgn="auto" hangingPunct="1">
              <a:spcAft>
                <a:spcPts val="0"/>
              </a:spcAft>
              <a:defRPr/>
            </a:pPr>
            <a:r>
              <a:rPr lang="en-US" dirty="0" smtClean="0">
                <a:latin typeface="Verdana" charset="0"/>
              </a:rPr>
              <a:t>Common Types of Inconsistencies (</a:t>
            </a:r>
            <a:r>
              <a:rPr lang="en-US" dirty="0" err="1" smtClean="0">
                <a:latin typeface="Verdana" charset="0"/>
              </a:rPr>
              <a:t>cont</a:t>
            </a:r>
            <a:r>
              <a:rPr lang="ja-JP" altLang="en-US" dirty="0" smtClean="0">
                <a:latin typeface="Verdana" charset="0"/>
              </a:rPr>
              <a:t>’</a:t>
            </a:r>
            <a:r>
              <a:rPr lang="en-US" dirty="0" smtClean="0">
                <a:latin typeface="Verdana" charset="0"/>
              </a:rPr>
              <a:t>d)</a:t>
            </a:r>
          </a:p>
        </p:txBody>
      </p:sp>
      <p:sp>
        <p:nvSpPr>
          <p:cNvPr id="47107" name="Rectangle 3"/>
          <p:cNvSpPr>
            <a:spLocks noGrp="1" noChangeArrowheads="1"/>
          </p:cNvSpPr>
          <p:nvPr>
            <p:ph idx="1"/>
          </p:nvPr>
        </p:nvSpPr>
        <p:spPr>
          <a:xfrm>
            <a:off x="685800" y="1905000"/>
            <a:ext cx="7772400" cy="4114800"/>
          </a:xfrm>
        </p:spPr>
        <p:txBody>
          <a:bodyPr/>
          <a:lstStyle/>
          <a:p>
            <a:pPr eaLnBrk="1" hangingPunct="1">
              <a:defRPr/>
            </a:pPr>
            <a:r>
              <a:rPr lang="en-US" dirty="0" smtClean="0">
                <a:latin typeface="Tahoma" charset="0"/>
              </a:rPr>
              <a:t>Dynamicity </a:t>
            </a:r>
            <a:r>
              <a:rPr lang="en-US" dirty="0">
                <a:latin typeface="Tahoma" charset="0"/>
              </a:rPr>
              <a:t>vs. dynamic aspect inconsistencies</a:t>
            </a:r>
          </a:p>
          <a:p>
            <a:pPr lvl="1" eaLnBrk="1" hangingPunct="1">
              <a:defRPr/>
            </a:pPr>
            <a:r>
              <a:rPr lang="en-US" dirty="0">
                <a:latin typeface="Tahoma" charset="0"/>
              </a:rPr>
              <a:t>Different descriptions of dynamic aspects of a system conflict</a:t>
            </a:r>
          </a:p>
          <a:p>
            <a:pPr eaLnBrk="1" hangingPunct="1">
              <a:defRPr/>
            </a:pPr>
            <a:r>
              <a:rPr lang="en-US" dirty="0">
                <a:latin typeface="Tahoma" charset="0"/>
              </a:rPr>
              <a:t>Functional vs. non-functional inconsistencies</a:t>
            </a:r>
          </a:p>
        </p:txBody>
      </p:sp>
      <p:sp>
        <p:nvSpPr>
          <p:cNvPr id="47108" name="Slide Number Placeholder 4"/>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fld id="{E6C528C5-3FA8-AE4E-BAA1-DC82D74F8A48}" type="slidenum">
              <a:rPr lang="en-US" sz="1200">
                <a:latin typeface="Arial Black" charset="0"/>
              </a:rPr>
              <a:pPr>
                <a:defRPr/>
              </a:pPr>
              <a:t>14</a:t>
            </a:fld>
            <a:endParaRPr lang="en-US" sz="1200">
              <a:latin typeface="Arial Black" charset="0"/>
            </a:endParaRPr>
          </a:p>
        </p:txBody>
      </p:sp>
    </p:spTree>
    <p:extLst>
      <p:ext uri="{BB962C8B-B14F-4D97-AF65-F5344CB8AC3E}">
        <p14:creationId xmlns:p14="http://schemas.microsoft.com/office/powerpoint/2010/main" val="2222686936"/>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6" name="Rectangle 4"/>
          <p:cNvSpPr>
            <a:spLocks noGrp="1" noChangeArrowheads="1"/>
          </p:cNvSpPr>
          <p:nvPr>
            <p:ph type="title"/>
          </p:nvPr>
        </p:nvSpPr>
        <p:spPr/>
        <p:txBody>
          <a:bodyPr/>
          <a:lstStyle/>
          <a:p>
            <a:r>
              <a:rPr lang="en-US"/>
              <a:t>Interface Connection Architecture</a:t>
            </a:r>
            <a:br>
              <a:rPr lang="en-US"/>
            </a:br>
            <a:endParaRPr lang="en-US"/>
          </a:p>
        </p:txBody>
      </p:sp>
      <p:sp>
        <p:nvSpPr>
          <p:cNvPr id="468997" name="Rectangle 5"/>
          <p:cNvSpPr>
            <a:spLocks noGrp="1" noChangeArrowheads="1"/>
          </p:cNvSpPr>
          <p:nvPr>
            <p:ph type="body" idx="1"/>
          </p:nvPr>
        </p:nvSpPr>
        <p:spPr/>
        <p:txBody>
          <a:bodyPr/>
          <a:lstStyle/>
          <a:p>
            <a:r>
              <a:rPr lang="en-US"/>
              <a:t>The Good news</a:t>
            </a:r>
          </a:p>
          <a:p>
            <a:pPr lvl="1"/>
            <a:r>
              <a:rPr lang="en-US"/>
              <a:t>Improved conformance of a system to an architecture</a:t>
            </a:r>
          </a:p>
          <a:p>
            <a:pPr lvl="1"/>
            <a:r>
              <a:rPr lang="en-US"/>
              <a:t>Architecture can be built before modules are implemented</a:t>
            </a:r>
          </a:p>
          <a:p>
            <a:pPr lvl="1"/>
            <a:endParaRPr lang="en-US"/>
          </a:p>
          <a:p>
            <a:r>
              <a:rPr lang="en-US"/>
              <a:t>The bad news</a:t>
            </a:r>
          </a:p>
          <a:p>
            <a:pPr lvl="1"/>
            <a:r>
              <a:rPr lang="en-US"/>
              <a:t>No emerging standard</a:t>
            </a:r>
          </a:p>
          <a:p>
            <a:pPr lvl="1"/>
            <a:r>
              <a:rPr lang="en-US"/>
              <a:t>Poor quality tools</a:t>
            </a:r>
          </a:p>
          <a:p>
            <a:pPr lvl="1"/>
            <a:endParaRPr lang="en-US"/>
          </a:p>
          <a:p>
            <a:r>
              <a:rPr lang="en-US"/>
              <a:t>Most ADLs implement an interface connection architecture.</a:t>
            </a:r>
          </a:p>
          <a:p>
            <a:endParaRPr lang="en-US"/>
          </a:p>
        </p:txBody>
      </p:sp>
    </p:spTree>
    <p:extLst>
      <p:ext uri="{BB962C8B-B14F-4D97-AF65-F5344CB8AC3E}">
        <p14:creationId xmlns:p14="http://schemas.microsoft.com/office/powerpoint/2010/main" val="88251449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r>
              <a:rPr lang="en-US"/>
              <a:t>Software Architecture: ADL Perspective</a:t>
            </a:r>
          </a:p>
        </p:txBody>
      </p:sp>
      <p:sp>
        <p:nvSpPr>
          <p:cNvPr id="447491" name="Rectangle 3"/>
          <p:cNvSpPr>
            <a:spLocks noGrp="1" noChangeArrowheads="1"/>
          </p:cNvSpPr>
          <p:nvPr>
            <p:ph type="body" idx="1"/>
          </p:nvPr>
        </p:nvSpPr>
        <p:spPr>
          <a:xfrm>
            <a:off x="685800" y="1069796"/>
            <a:ext cx="7772400" cy="4781550"/>
          </a:xfrm>
        </p:spPr>
        <p:txBody>
          <a:bodyPr/>
          <a:lstStyle/>
          <a:p>
            <a:r>
              <a:rPr lang="en-US" dirty="0"/>
              <a:t>The ADL community generally agrees that Software Architecture is a set of components and the connections among them.</a:t>
            </a:r>
          </a:p>
          <a:p>
            <a:pPr lvl="1"/>
            <a:r>
              <a:rPr lang="en-US" dirty="0"/>
              <a:t>components</a:t>
            </a:r>
          </a:p>
          <a:p>
            <a:pPr lvl="1"/>
            <a:r>
              <a:rPr lang="en-US" dirty="0"/>
              <a:t>connectors</a:t>
            </a:r>
          </a:p>
          <a:p>
            <a:pPr lvl="1"/>
            <a:r>
              <a:rPr lang="en-US" dirty="0"/>
              <a:t>configurations</a:t>
            </a:r>
          </a:p>
          <a:p>
            <a:pPr lvl="1"/>
            <a:r>
              <a:rPr lang="en-US" dirty="0"/>
              <a:t>constraints</a:t>
            </a:r>
          </a:p>
          <a:p>
            <a:endParaRPr lang="en-US" dirty="0"/>
          </a:p>
        </p:txBody>
      </p:sp>
      <p:grpSp>
        <p:nvGrpSpPr>
          <p:cNvPr id="447492" name="Group 4"/>
          <p:cNvGrpSpPr>
            <a:grpSpLocks/>
          </p:cNvGrpSpPr>
          <p:nvPr/>
        </p:nvGrpSpPr>
        <p:grpSpPr bwMode="auto">
          <a:xfrm>
            <a:off x="990600" y="4114800"/>
            <a:ext cx="7467600" cy="1752600"/>
            <a:chOff x="624" y="2592"/>
            <a:chExt cx="4704" cy="1104"/>
          </a:xfrm>
        </p:grpSpPr>
        <p:sp>
          <p:nvSpPr>
            <p:cNvPr id="447493" name="Rectangle 5"/>
            <p:cNvSpPr>
              <a:spLocks noChangeArrowheads="1"/>
            </p:cNvSpPr>
            <p:nvPr/>
          </p:nvSpPr>
          <p:spPr bwMode="auto">
            <a:xfrm>
              <a:off x="624" y="2592"/>
              <a:ext cx="1680" cy="1104"/>
            </a:xfrm>
            <a:prstGeom prst="rect">
              <a:avLst/>
            </a:prstGeom>
            <a:solidFill>
              <a:srgbClr val="A2C1FE"/>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A2C1FE"/>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endParaRPr lang="en-CA" sz="1800" i="0"/>
            </a:p>
          </p:txBody>
        </p:sp>
        <p:sp>
          <p:nvSpPr>
            <p:cNvPr id="447494" name="Rectangle 6"/>
            <p:cNvSpPr>
              <a:spLocks noChangeArrowheads="1"/>
            </p:cNvSpPr>
            <p:nvPr/>
          </p:nvSpPr>
          <p:spPr bwMode="auto">
            <a:xfrm>
              <a:off x="2064" y="3024"/>
              <a:ext cx="240" cy="240"/>
            </a:xfrm>
            <a:prstGeom prst="rect">
              <a:avLst/>
            </a:prstGeom>
            <a:solidFill>
              <a:schemeClr val="accent1"/>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endParaRPr lang="en-CA"/>
            </a:p>
          </p:txBody>
        </p:sp>
        <p:sp>
          <p:nvSpPr>
            <p:cNvPr id="447495" name="AutoShape 7"/>
            <p:cNvSpPr>
              <a:spLocks noChangeArrowheads="1"/>
            </p:cNvSpPr>
            <p:nvPr/>
          </p:nvSpPr>
          <p:spPr bwMode="auto">
            <a:xfrm>
              <a:off x="2304" y="2904"/>
              <a:ext cx="1344" cy="480"/>
            </a:xfrm>
            <a:prstGeom prst="rightArrow">
              <a:avLst>
                <a:gd name="adj1" fmla="val 50000"/>
                <a:gd name="adj2" fmla="val 70000"/>
              </a:avLst>
            </a:prstGeom>
            <a:solidFill>
              <a:srgbClr val="A2C1FE"/>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A2C1FE"/>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endParaRPr lang="en-CA"/>
            </a:p>
          </p:txBody>
        </p:sp>
        <p:sp>
          <p:nvSpPr>
            <p:cNvPr id="447496" name="Rectangle 8"/>
            <p:cNvSpPr>
              <a:spLocks noChangeArrowheads="1"/>
            </p:cNvSpPr>
            <p:nvPr/>
          </p:nvSpPr>
          <p:spPr bwMode="auto">
            <a:xfrm>
              <a:off x="3648" y="2592"/>
              <a:ext cx="1680" cy="1104"/>
            </a:xfrm>
            <a:prstGeom prst="rect">
              <a:avLst/>
            </a:prstGeom>
            <a:solidFill>
              <a:srgbClr val="A2C1FE"/>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A2C1FE"/>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endParaRPr lang="en-CA" sz="1800" i="0"/>
            </a:p>
          </p:txBody>
        </p:sp>
        <p:sp>
          <p:nvSpPr>
            <p:cNvPr id="447497" name="AutoShape 9"/>
            <p:cNvSpPr>
              <a:spLocks noChangeArrowheads="1"/>
            </p:cNvSpPr>
            <p:nvPr/>
          </p:nvSpPr>
          <p:spPr bwMode="auto">
            <a:xfrm rot="5400000">
              <a:off x="3576" y="2976"/>
              <a:ext cx="480" cy="336"/>
            </a:xfrm>
            <a:prstGeom prst="triangle">
              <a:avLst>
                <a:gd name="adj" fmla="val 50000"/>
              </a:avLst>
            </a:prstGeom>
            <a:solidFill>
              <a:schemeClr val="accent1"/>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endParaRPr lang="en-CA"/>
            </a:p>
          </p:txBody>
        </p:sp>
      </p:grpSp>
    </p:spTree>
    <p:extLst>
      <p:ext uri="{BB962C8B-B14F-4D97-AF65-F5344CB8AC3E}">
        <p14:creationId xmlns:p14="http://schemas.microsoft.com/office/powerpoint/2010/main" val="5020643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447492"/>
                                        </p:tgtEl>
                                        <p:attrNameLst>
                                          <p:attrName>style.visibility</p:attrName>
                                        </p:attrNameLst>
                                      </p:cBhvr>
                                      <p:to>
                                        <p:strVal val="visible"/>
                                      </p:to>
                                    </p:set>
                                    <p:animEffect transition="in" filter="dissolve">
                                      <p:cBhvr>
                                        <p:cTn id="7" dur="500"/>
                                        <p:tgtEl>
                                          <p:spTgt spid="447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r>
              <a:rPr lang="en-US"/>
              <a:t>ADLs Considered by MCC</a:t>
            </a:r>
          </a:p>
        </p:txBody>
      </p:sp>
      <p:sp>
        <p:nvSpPr>
          <p:cNvPr id="449539" name="Rectangle 3"/>
          <p:cNvSpPr>
            <a:spLocks noGrp="1" noChangeArrowheads="1"/>
          </p:cNvSpPr>
          <p:nvPr>
            <p:ph type="body" idx="1"/>
          </p:nvPr>
        </p:nvSpPr>
        <p:spPr>
          <a:xfrm>
            <a:off x="685800" y="1056838"/>
            <a:ext cx="7772400" cy="4781550"/>
          </a:xfrm>
        </p:spPr>
        <p:txBody>
          <a:bodyPr/>
          <a:lstStyle/>
          <a:p>
            <a:r>
              <a:rPr lang="en-US" sz="2000" dirty="0"/>
              <a:t>Leading candidates</a:t>
            </a:r>
          </a:p>
          <a:p>
            <a:pPr lvl="1"/>
            <a:r>
              <a:rPr lang="en-US" sz="2000" dirty="0"/>
              <a:t>ACME (CMU/USC)</a:t>
            </a:r>
          </a:p>
          <a:p>
            <a:pPr lvl="1"/>
            <a:r>
              <a:rPr lang="en-US" sz="2000" dirty="0" err="1"/>
              <a:t>Rapide</a:t>
            </a:r>
            <a:r>
              <a:rPr lang="en-US" sz="2000" dirty="0"/>
              <a:t> (Stanford)</a:t>
            </a:r>
          </a:p>
          <a:p>
            <a:pPr lvl="1"/>
            <a:r>
              <a:rPr lang="en-US" sz="2000" dirty="0"/>
              <a:t>Wright (CMU)</a:t>
            </a:r>
          </a:p>
          <a:p>
            <a:pPr lvl="1"/>
            <a:r>
              <a:rPr lang="en-US" sz="2000" dirty="0" err="1"/>
              <a:t>Unicon</a:t>
            </a:r>
            <a:r>
              <a:rPr lang="en-US" sz="2000" dirty="0"/>
              <a:t> (CMU)</a:t>
            </a:r>
          </a:p>
          <a:p>
            <a:r>
              <a:rPr lang="en-US" sz="2000" dirty="0"/>
              <a:t>Secondary candidates</a:t>
            </a:r>
          </a:p>
          <a:p>
            <a:pPr lvl="1"/>
            <a:r>
              <a:rPr lang="en-US" sz="2000" dirty="0"/>
              <a:t>Aesop (CMU)</a:t>
            </a:r>
          </a:p>
          <a:p>
            <a:pPr lvl="1"/>
            <a:r>
              <a:rPr lang="en-US" sz="2000" dirty="0" err="1"/>
              <a:t>MetaH</a:t>
            </a:r>
            <a:r>
              <a:rPr lang="en-US" sz="2000" dirty="0"/>
              <a:t> (Honeywell)</a:t>
            </a:r>
          </a:p>
          <a:p>
            <a:pPr lvl="1"/>
            <a:r>
              <a:rPr lang="en-US" sz="2000" dirty="0"/>
              <a:t>C2 SADL (UCI)</a:t>
            </a:r>
          </a:p>
          <a:p>
            <a:pPr lvl="1"/>
            <a:r>
              <a:rPr lang="en-US" sz="2000" dirty="0"/>
              <a:t>SADL (SRI)</a:t>
            </a:r>
          </a:p>
          <a:p>
            <a:r>
              <a:rPr lang="en-US" sz="2000" dirty="0"/>
              <a:t>Others</a:t>
            </a:r>
          </a:p>
          <a:p>
            <a:pPr lvl="1"/>
            <a:r>
              <a:rPr lang="en-US" sz="2000" dirty="0" err="1"/>
              <a:t>Lileanna</a:t>
            </a:r>
            <a:endParaRPr lang="en-US" sz="2000" dirty="0"/>
          </a:p>
          <a:p>
            <a:pPr lvl="1"/>
            <a:r>
              <a:rPr lang="en-US" sz="2000" dirty="0"/>
              <a:t>UML</a:t>
            </a:r>
          </a:p>
          <a:p>
            <a:pPr lvl="1"/>
            <a:r>
              <a:rPr lang="en-US" sz="2000" dirty="0" err="1"/>
              <a:t>Modechart</a:t>
            </a:r>
            <a:endParaRPr lang="en-US" sz="2000" dirty="0"/>
          </a:p>
        </p:txBody>
      </p:sp>
    </p:spTree>
    <p:extLst>
      <p:ext uri="{BB962C8B-B14F-4D97-AF65-F5344CB8AC3E}">
        <p14:creationId xmlns:p14="http://schemas.microsoft.com/office/powerpoint/2010/main" val="10465787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p:txBody>
          <a:bodyPr/>
          <a:lstStyle/>
          <a:p>
            <a:r>
              <a:rPr lang="en-US"/>
              <a:t>ACME</a:t>
            </a:r>
          </a:p>
        </p:txBody>
      </p:sp>
      <p:sp>
        <p:nvSpPr>
          <p:cNvPr id="450563" name="Rectangle 3"/>
          <p:cNvSpPr>
            <a:spLocks noGrp="1" noChangeArrowheads="1"/>
          </p:cNvSpPr>
          <p:nvPr>
            <p:ph type="body" idx="1"/>
          </p:nvPr>
        </p:nvSpPr>
        <p:spPr>
          <a:xfrm>
            <a:off x="155505" y="1238250"/>
            <a:ext cx="8302695" cy="4781550"/>
          </a:xfrm>
        </p:spPr>
        <p:txBody>
          <a:bodyPr/>
          <a:lstStyle/>
          <a:p>
            <a:r>
              <a:rPr lang="en-US" sz="2000" dirty="0"/>
              <a:t>ACME was developed  jointly by Monroe, </a:t>
            </a:r>
            <a:r>
              <a:rPr lang="en-US" sz="2000" dirty="0" err="1"/>
              <a:t>Garlan</a:t>
            </a:r>
            <a:r>
              <a:rPr lang="en-US" sz="2000" dirty="0"/>
              <a:t> (CMU) and Wile (USC)</a:t>
            </a:r>
          </a:p>
          <a:p>
            <a:r>
              <a:rPr lang="en-US" sz="2000" dirty="0"/>
              <a:t>ACME is a general purpose ADL originally designed to be a lowest common denominator interchange language</a:t>
            </a:r>
          </a:p>
          <a:p>
            <a:r>
              <a:rPr lang="en-US" sz="2000" dirty="0"/>
              <a:t>ACME as a language is extremely simple (befitting its origin as an interchange language)</a:t>
            </a:r>
          </a:p>
          <a:p>
            <a:r>
              <a:rPr lang="en-US" sz="2000" dirty="0"/>
              <a:t>ACME has no native behavioral specification facility so only syntactic linguistic analysis is possible</a:t>
            </a:r>
          </a:p>
          <a:p>
            <a:pPr lvl="1"/>
            <a:r>
              <a:rPr lang="en-US" sz="2000" dirty="0"/>
              <a:t>there are currently efforts under consideration to define a behavioral semantics for ACME, possibly along the Wright/CSP line</a:t>
            </a:r>
          </a:p>
          <a:p>
            <a:r>
              <a:rPr lang="en-US" sz="2000" dirty="0"/>
              <a:t>ACME has no native generation capability </a:t>
            </a:r>
          </a:p>
          <a:p>
            <a:r>
              <a:rPr lang="en-US" sz="2000" dirty="0"/>
              <a:t>ACME has seen some native tool development, and there are indications of more, as well as use of other language tools via interchange</a:t>
            </a:r>
          </a:p>
          <a:p>
            <a:endParaRPr lang="en-US" sz="2000" dirty="0"/>
          </a:p>
        </p:txBody>
      </p:sp>
    </p:spTree>
    <p:extLst>
      <p:ext uri="{BB962C8B-B14F-4D97-AF65-F5344CB8AC3E}">
        <p14:creationId xmlns:p14="http://schemas.microsoft.com/office/powerpoint/2010/main" val="3846302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r>
              <a:rPr lang="en-US"/>
              <a:t>An ADL Example (in ACME)</a:t>
            </a:r>
          </a:p>
        </p:txBody>
      </p:sp>
      <p:sp>
        <p:nvSpPr>
          <p:cNvPr id="420867" name="Text Box 3"/>
          <p:cNvSpPr txBox="1">
            <a:spLocks noChangeArrowheads="1"/>
          </p:cNvSpPr>
          <p:nvPr/>
        </p:nvSpPr>
        <p:spPr bwMode="auto">
          <a:xfrm>
            <a:off x="1066800" y="1066800"/>
            <a:ext cx="7343775" cy="2027238"/>
          </a:xfrm>
          <a:prstGeom prst="rect">
            <a:avLst/>
          </a:prstGeom>
          <a:solidFill>
            <a:schemeClr val="accent1"/>
          </a:solidFill>
          <a:ln w="12700">
            <a:solidFill>
              <a:schemeClr val="tx1"/>
            </a:solidFill>
            <a:miter lim="800000"/>
            <a:headEnd/>
            <a:tailEnd/>
          </a:ln>
          <a:effectLst>
            <a:outerShdw blurRad="63500" dist="38099" dir="2700000" algn="ctr" rotWithShape="0">
              <a:schemeClr val="bg2">
                <a:alpha val="74998"/>
              </a:schemeClr>
            </a:outerShdw>
          </a:effectLst>
        </p:spPr>
        <p:txBody>
          <a:bodyPr wrap="none" anchor="ctr">
            <a:spAutoFit/>
          </a:bodyPr>
          <a:lstStyle/>
          <a:p>
            <a:pPr algn="l"/>
            <a:r>
              <a:rPr lang="en-US" sz="1800" i="0">
                <a:effectLst>
                  <a:outerShdw blurRad="38100" dist="38100" dir="2700000" algn="tl">
                    <a:srgbClr val="000000"/>
                  </a:outerShdw>
                </a:effectLst>
                <a:latin typeface="Courier New" charset="0"/>
              </a:rPr>
              <a:t>System simple_cs = {</a:t>
            </a:r>
            <a:endParaRPr lang="en-US" b="0" i="0">
              <a:effectLst>
                <a:outerShdw blurRad="38100" dist="38100" dir="2700000" algn="tl">
                  <a:srgbClr val="000000"/>
                </a:outerShdw>
              </a:effectLst>
              <a:latin typeface="Courier New" charset="0"/>
            </a:endParaRPr>
          </a:p>
          <a:p>
            <a:pPr lvl="1" algn="l"/>
            <a:r>
              <a:rPr lang="en-US" sz="1800" b="0" i="0">
                <a:effectLst>
                  <a:outerShdw blurRad="38100" dist="38100" dir="2700000" algn="tl">
                    <a:srgbClr val="000000"/>
                  </a:outerShdw>
                </a:effectLst>
                <a:latin typeface="Courier New" charset="0"/>
              </a:rPr>
              <a:t>Component client = {Port send-request}</a:t>
            </a:r>
          </a:p>
          <a:p>
            <a:pPr lvl="1" algn="l"/>
            <a:r>
              <a:rPr lang="en-US" sz="1800" b="0" i="0">
                <a:effectLst>
                  <a:outerShdw blurRad="38100" dist="38100" dir="2700000" algn="tl">
                    <a:srgbClr val="000000"/>
                  </a:outerShdw>
                </a:effectLst>
                <a:latin typeface="Courier New" charset="0"/>
              </a:rPr>
              <a:t>Component server = {Port receive-request}</a:t>
            </a:r>
          </a:p>
          <a:p>
            <a:pPr lvl="1" algn="l"/>
            <a:r>
              <a:rPr lang="en-US" sz="1800" b="0" i="0">
                <a:effectLst>
                  <a:outerShdw blurRad="38100" dist="38100" dir="2700000" algn="tl">
                    <a:srgbClr val="000000"/>
                  </a:outerShdw>
                </a:effectLst>
                <a:latin typeface="Courier New" charset="0"/>
              </a:rPr>
              <a:t>Connector rpc = {Roles {caller, callee}}</a:t>
            </a:r>
          </a:p>
          <a:p>
            <a:pPr lvl="1" algn="l"/>
            <a:r>
              <a:rPr lang="en-US" sz="1800" b="0" i="0">
                <a:effectLst>
                  <a:outerShdw blurRad="38100" dist="38100" dir="2700000" algn="tl">
                    <a:srgbClr val="000000"/>
                  </a:outerShdw>
                </a:effectLst>
                <a:latin typeface="Courier New" charset="0"/>
              </a:rPr>
              <a:t>Attachments : {client.send-request to rpc.caller;</a:t>
            </a:r>
          </a:p>
          <a:p>
            <a:pPr lvl="1" algn="l"/>
            <a:r>
              <a:rPr lang="en-US" sz="1800" b="0" i="0">
                <a:effectLst>
                  <a:outerShdw blurRad="38100" dist="38100" dir="2700000" algn="tl">
                    <a:srgbClr val="000000"/>
                  </a:outerShdw>
                </a:effectLst>
                <a:latin typeface="Courier New" charset="0"/>
              </a:rPr>
              <a:t>    server.receive-request to rpc.callee}</a:t>
            </a:r>
            <a:endParaRPr lang="en-US" sz="1800" b="0" i="0">
              <a:solidFill>
                <a:srgbClr val="000000"/>
              </a:solidFill>
              <a:effectLst>
                <a:outerShdw blurRad="38100" dist="38100" dir="2700000" algn="tl">
                  <a:srgbClr val="FFFFFF"/>
                </a:outerShdw>
              </a:effectLst>
              <a:latin typeface="Courier New" charset="0"/>
            </a:endParaRPr>
          </a:p>
          <a:p>
            <a:pPr algn="l"/>
            <a:r>
              <a:rPr lang="en-US" sz="1800" b="0" i="0">
                <a:effectLst>
                  <a:outerShdw blurRad="38100" dist="38100" dir="2700000" algn="tl">
                    <a:srgbClr val="000000"/>
                  </a:outerShdw>
                </a:effectLst>
                <a:latin typeface="Courier New" charset="0"/>
              </a:rPr>
              <a:t>}</a:t>
            </a:r>
            <a:endParaRPr lang="en-US" sz="1800" b="0" i="0">
              <a:effectLst>
                <a:outerShdw blurRad="38100" dist="38100" dir="2700000" algn="tl">
                  <a:srgbClr val="000000"/>
                </a:outerShdw>
              </a:effectLst>
              <a:latin typeface="Times New Roman" charset="0"/>
            </a:endParaRPr>
          </a:p>
        </p:txBody>
      </p:sp>
      <p:grpSp>
        <p:nvGrpSpPr>
          <p:cNvPr id="420868" name="Group 4"/>
          <p:cNvGrpSpPr>
            <a:grpSpLocks/>
          </p:cNvGrpSpPr>
          <p:nvPr/>
        </p:nvGrpSpPr>
        <p:grpSpPr bwMode="auto">
          <a:xfrm>
            <a:off x="990600" y="4114800"/>
            <a:ext cx="7467600" cy="1752600"/>
            <a:chOff x="624" y="2592"/>
            <a:chExt cx="4704" cy="1104"/>
          </a:xfrm>
        </p:grpSpPr>
        <p:sp>
          <p:nvSpPr>
            <p:cNvPr id="420869" name="Rectangle 5"/>
            <p:cNvSpPr>
              <a:spLocks noChangeArrowheads="1"/>
            </p:cNvSpPr>
            <p:nvPr/>
          </p:nvSpPr>
          <p:spPr bwMode="auto">
            <a:xfrm>
              <a:off x="624" y="2592"/>
              <a:ext cx="1680" cy="1104"/>
            </a:xfrm>
            <a:prstGeom prst="rect">
              <a:avLst/>
            </a:prstGeom>
            <a:solidFill>
              <a:srgbClr val="A2C1FE"/>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A2C1FE"/>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r>
                <a:rPr lang="en-US" sz="1800" i="0"/>
                <a:t>client</a:t>
              </a:r>
            </a:p>
            <a:p>
              <a:endParaRPr lang="en-US" sz="1800" i="0"/>
            </a:p>
            <a:p>
              <a:r>
                <a:rPr lang="en-US" sz="1800" i="0"/>
                <a:t>send-request</a:t>
              </a:r>
            </a:p>
          </p:txBody>
        </p:sp>
        <p:sp>
          <p:nvSpPr>
            <p:cNvPr id="420870" name="Rectangle 6"/>
            <p:cNvSpPr>
              <a:spLocks noChangeArrowheads="1"/>
            </p:cNvSpPr>
            <p:nvPr/>
          </p:nvSpPr>
          <p:spPr bwMode="auto">
            <a:xfrm>
              <a:off x="2064" y="3024"/>
              <a:ext cx="240" cy="240"/>
            </a:xfrm>
            <a:prstGeom prst="rect">
              <a:avLst/>
            </a:prstGeom>
            <a:solidFill>
              <a:schemeClr val="accent1"/>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endParaRPr lang="en-CA"/>
            </a:p>
          </p:txBody>
        </p:sp>
        <p:sp>
          <p:nvSpPr>
            <p:cNvPr id="420871" name="AutoShape 7"/>
            <p:cNvSpPr>
              <a:spLocks noChangeArrowheads="1"/>
            </p:cNvSpPr>
            <p:nvPr/>
          </p:nvSpPr>
          <p:spPr bwMode="auto">
            <a:xfrm>
              <a:off x="2304" y="2904"/>
              <a:ext cx="1344" cy="480"/>
            </a:xfrm>
            <a:prstGeom prst="rightArrow">
              <a:avLst>
                <a:gd name="adj1" fmla="val 50000"/>
                <a:gd name="adj2" fmla="val 70000"/>
              </a:avLst>
            </a:prstGeom>
            <a:solidFill>
              <a:srgbClr val="A2C1FE"/>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A2C1FE"/>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endParaRPr lang="en-CA"/>
            </a:p>
          </p:txBody>
        </p:sp>
        <p:sp>
          <p:nvSpPr>
            <p:cNvPr id="420872" name="Rectangle 8"/>
            <p:cNvSpPr>
              <a:spLocks noChangeArrowheads="1"/>
            </p:cNvSpPr>
            <p:nvPr/>
          </p:nvSpPr>
          <p:spPr bwMode="auto">
            <a:xfrm>
              <a:off x="3648" y="2592"/>
              <a:ext cx="1680" cy="1104"/>
            </a:xfrm>
            <a:prstGeom prst="rect">
              <a:avLst/>
            </a:prstGeom>
            <a:solidFill>
              <a:srgbClr val="A2C1FE"/>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A2C1FE"/>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r>
                <a:rPr lang="en-US" sz="1800" i="0"/>
                <a:t>server</a:t>
              </a:r>
            </a:p>
            <a:p>
              <a:endParaRPr lang="en-US" sz="1800" i="0"/>
            </a:p>
            <a:p>
              <a:r>
                <a:rPr lang="en-US" sz="1800" i="0"/>
                <a:t>receive-request</a:t>
              </a:r>
            </a:p>
          </p:txBody>
        </p:sp>
        <p:sp>
          <p:nvSpPr>
            <p:cNvPr id="420873" name="AutoShape 9"/>
            <p:cNvSpPr>
              <a:spLocks noChangeArrowheads="1"/>
            </p:cNvSpPr>
            <p:nvPr/>
          </p:nvSpPr>
          <p:spPr bwMode="auto">
            <a:xfrm rot="5400000">
              <a:off x="3576" y="2976"/>
              <a:ext cx="480" cy="336"/>
            </a:xfrm>
            <a:prstGeom prst="triangle">
              <a:avLst>
                <a:gd name="adj" fmla="val 50000"/>
              </a:avLst>
            </a:prstGeom>
            <a:solidFill>
              <a:schemeClr val="accent1"/>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endParaRPr lang="en-CA"/>
            </a:p>
          </p:txBody>
        </p:sp>
        <p:sp>
          <p:nvSpPr>
            <p:cNvPr id="420874" name="Text Box 10"/>
            <p:cNvSpPr txBox="1">
              <a:spLocks noChangeArrowheads="1"/>
            </p:cNvSpPr>
            <p:nvPr/>
          </p:nvSpPr>
          <p:spPr bwMode="auto">
            <a:xfrm>
              <a:off x="2314" y="3028"/>
              <a:ext cx="492"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sz="1800" i="0"/>
                <a:t>caller</a:t>
              </a:r>
            </a:p>
          </p:txBody>
        </p:sp>
        <p:sp>
          <p:nvSpPr>
            <p:cNvPr id="420875" name="Text Box 11"/>
            <p:cNvSpPr txBox="1">
              <a:spLocks noChangeArrowheads="1"/>
            </p:cNvSpPr>
            <p:nvPr/>
          </p:nvSpPr>
          <p:spPr bwMode="auto">
            <a:xfrm>
              <a:off x="3012" y="3028"/>
              <a:ext cx="51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sz="1800" i="0"/>
                <a:t>callee</a:t>
              </a:r>
            </a:p>
          </p:txBody>
        </p:sp>
        <p:sp>
          <p:nvSpPr>
            <p:cNvPr id="420876" name="Text Box 12"/>
            <p:cNvSpPr txBox="1">
              <a:spLocks noChangeArrowheads="1"/>
            </p:cNvSpPr>
            <p:nvPr/>
          </p:nvSpPr>
          <p:spPr bwMode="auto">
            <a:xfrm>
              <a:off x="2652" y="2640"/>
              <a:ext cx="340"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sz="1800" i="0"/>
                <a:t>rpc</a:t>
              </a:r>
            </a:p>
          </p:txBody>
        </p:sp>
      </p:grpSp>
    </p:spTree>
    <p:extLst>
      <p:ext uri="{BB962C8B-B14F-4D97-AF65-F5344CB8AC3E}">
        <p14:creationId xmlns:p14="http://schemas.microsoft.com/office/powerpoint/2010/main" val="1072503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20867"/>
                                        </p:tgtEl>
                                        <p:attrNameLst>
                                          <p:attrName>style.visibility</p:attrName>
                                        </p:attrNameLst>
                                      </p:cBhvr>
                                      <p:to>
                                        <p:strVal val="visible"/>
                                      </p:to>
                                    </p:set>
                                    <p:animEffect transition="in" filter="wipe(up)">
                                      <p:cBhvr>
                                        <p:cTn id="7" dur="500"/>
                                        <p:tgtEl>
                                          <p:spTgt spid="420867"/>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420868"/>
                                        </p:tgtEl>
                                        <p:attrNameLst>
                                          <p:attrName>style.visibility</p:attrName>
                                        </p:attrNameLst>
                                      </p:cBhvr>
                                      <p:to>
                                        <p:strVal val="visible"/>
                                      </p:to>
                                    </p:set>
                                    <p:animEffect transition="in" filter="dissolve">
                                      <p:cBhvr>
                                        <p:cTn id="11" dur="500"/>
                                        <p:tgtEl>
                                          <p:spTgt spid="420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7" grpId="0" animBg="1"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p:txBody>
          <a:bodyPr/>
          <a:lstStyle/>
          <a:p>
            <a:r>
              <a:rPr lang="en-US"/>
              <a:t>Rapide</a:t>
            </a:r>
          </a:p>
        </p:txBody>
      </p:sp>
      <p:sp>
        <p:nvSpPr>
          <p:cNvPr id="452611" name="Rectangle 3"/>
          <p:cNvSpPr>
            <a:spLocks noGrp="1" noChangeArrowheads="1"/>
          </p:cNvSpPr>
          <p:nvPr>
            <p:ph type="body" idx="1"/>
          </p:nvPr>
        </p:nvSpPr>
        <p:spPr/>
        <p:txBody>
          <a:bodyPr/>
          <a:lstStyle/>
          <a:p>
            <a:r>
              <a:rPr lang="en-US" sz="2000" dirty="0" err="1"/>
              <a:t>Rapide</a:t>
            </a:r>
            <a:r>
              <a:rPr lang="en-US" sz="2000" dirty="0"/>
              <a:t> was developed by Dr. David </a:t>
            </a:r>
            <a:r>
              <a:rPr lang="en-US" sz="2000" dirty="0" err="1"/>
              <a:t>Luckham</a:t>
            </a:r>
            <a:r>
              <a:rPr lang="en-US" sz="2000" dirty="0"/>
              <a:t> at Stanford</a:t>
            </a:r>
          </a:p>
          <a:p>
            <a:r>
              <a:rPr lang="en-US" sz="2000" dirty="0" err="1"/>
              <a:t>Rapide</a:t>
            </a:r>
            <a:r>
              <a:rPr lang="en-US" sz="2000" dirty="0"/>
              <a:t> is a general purpose ADL designed with an emphasis on simulation yielding partially ordered sets of events (</a:t>
            </a:r>
            <a:r>
              <a:rPr lang="en-US" sz="2000" dirty="0" err="1"/>
              <a:t>posets</a:t>
            </a:r>
            <a:r>
              <a:rPr lang="en-US" sz="2000" dirty="0"/>
              <a:t>)</a:t>
            </a:r>
          </a:p>
          <a:p>
            <a:r>
              <a:rPr lang="en-US" sz="2000" dirty="0" err="1"/>
              <a:t>Rapide</a:t>
            </a:r>
            <a:r>
              <a:rPr lang="en-US" sz="2000" dirty="0"/>
              <a:t> as a language is fairly sophisticated, including data types and operations</a:t>
            </a:r>
          </a:p>
          <a:p>
            <a:r>
              <a:rPr lang="en-US" sz="2000" dirty="0" err="1"/>
              <a:t>Rapide</a:t>
            </a:r>
            <a:r>
              <a:rPr lang="en-US" sz="2000" dirty="0"/>
              <a:t> analysis tools focus on </a:t>
            </a:r>
            <a:r>
              <a:rPr lang="en-US" sz="2000" dirty="0" err="1"/>
              <a:t>posets</a:t>
            </a:r>
            <a:endParaRPr lang="en-US" sz="2000" dirty="0"/>
          </a:p>
          <a:p>
            <a:pPr lvl="1"/>
            <a:r>
              <a:rPr lang="en-US" sz="2000" dirty="0"/>
              <a:t>matching simulation results against patterns of allowed/prohibited behaviors</a:t>
            </a:r>
          </a:p>
          <a:p>
            <a:pPr lvl="1"/>
            <a:r>
              <a:rPr lang="en-US" sz="2000" dirty="0"/>
              <a:t>some support for timing analysis</a:t>
            </a:r>
          </a:p>
          <a:p>
            <a:pPr lvl="1"/>
            <a:r>
              <a:rPr lang="en-US" sz="2000" dirty="0"/>
              <a:t>focus on causality</a:t>
            </a:r>
          </a:p>
          <a:p>
            <a:r>
              <a:rPr lang="en-US" sz="2000" dirty="0" err="1"/>
              <a:t>Rapide</a:t>
            </a:r>
            <a:r>
              <a:rPr lang="en-US" sz="2000" dirty="0"/>
              <a:t> has some generation capability since </a:t>
            </a:r>
            <a:r>
              <a:rPr lang="en-US" sz="2000" dirty="0" err="1"/>
              <a:t>Rapide</a:t>
            </a:r>
            <a:r>
              <a:rPr lang="en-US" sz="2000" dirty="0"/>
              <a:t> specifications are executable</a:t>
            </a:r>
          </a:p>
          <a:p>
            <a:r>
              <a:rPr lang="en-US" sz="2000" dirty="0" err="1"/>
              <a:t>Rapide</a:t>
            </a:r>
            <a:r>
              <a:rPr lang="en-US" sz="2000" dirty="0"/>
              <a:t> has a fairly extensive toolset</a:t>
            </a:r>
          </a:p>
        </p:txBody>
      </p:sp>
    </p:spTree>
    <p:extLst>
      <p:ext uri="{BB962C8B-B14F-4D97-AF65-F5344CB8AC3E}">
        <p14:creationId xmlns:p14="http://schemas.microsoft.com/office/powerpoint/2010/main" val="22368491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20" name="Rectangle 4"/>
          <p:cNvSpPr>
            <a:spLocks noGrp="1" noChangeArrowheads="1"/>
          </p:cNvSpPr>
          <p:nvPr>
            <p:ph type="title"/>
          </p:nvPr>
        </p:nvSpPr>
        <p:spPr/>
        <p:txBody>
          <a:bodyPr/>
          <a:lstStyle/>
          <a:p>
            <a:r>
              <a:rPr lang="en-US"/>
              <a:t>The Rapide Model</a:t>
            </a:r>
          </a:p>
        </p:txBody>
      </p:sp>
      <p:sp>
        <p:nvSpPr>
          <p:cNvPr id="470021" name="Rectangle 5"/>
          <p:cNvSpPr>
            <a:spLocks noGrp="1" noChangeArrowheads="1"/>
          </p:cNvSpPr>
          <p:nvPr>
            <p:ph type="body" idx="1"/>
          </p:nvPr>
        </p:nvSpPr>
        <p:spPr/>
        <p:txBody>
          <a:bodyPr/>
          <a:lstStyle/>
          <a:p>
            <a:pPr>
              <a:lnSpc>
                <a:spcPct val="90000"/>
              </a:lnSpc>
            </a:pPr>
            <a:r>
              <a:rPr lang="en-US" sz="2000" dirty="0" err="1"/>
              <a:t>Rapide</a:t>
            </a:r>
            <a:r>
              <a:rPr lang="en-US" sz="2000" dirty="0"/>
              <a:t> is a concurrent, object-oriented , event-based simulation language</a:t>
            </a:r>
          </a:p>
          <a:p>
            <a:pPr>
              <a:lnSpc>
                <a:spcPct val="90000"/>
              </a:lnSpc>
            </a:pPr>
            <a:endParaRPr lang="en-US" sz="2000" dirty="0"/>
          </a:p>
          <a:p>
            <a:pPr>
              <a:lnSpc>
                <a:spcPct val="90000"/>
              </a:lnSpc>
            </a:pPr>
            <a:r>
              <a:rPr lang="en-US" sz="2000" dirty="0"/>
              <a:t>Defines and simulates behavior of distributed object system architectures</a:t>
            </a:r>
          </a:p>
          <a:p>
            <a:pPr>
              <a:lnSpc>
                <a:spcPct val="90000"/>
              </a:lnSpc>
            </a:pPr>
            <a:endParaRPr lang="en-US" sz="2000" dirty="0"/>
          </a:p>
          <a:p>
            <a:pPr>
              <a:lnSpc>
                <a:spcPct val="90000"/>
              </a:lnSpc>
            </a:pPr>
            <a:r>
              <a:rPr lang="en-US" sz="2000" dirty="0"/>
              <a:t>Produces a simulation represented by a set of events (</a:t>
            </a:r>
            <a:r>
              <a:rPr lang="en-US" sz="2000" dirty="0" err="1"/>
              <a:t>poset</a:t>
            </a:r>
            <a:r>
              <a:rPr lang="en-US" sz="2000" dirty="0"/>
              <a:t>)</a:t>
            </a:r>
          </a:p>
          <a:p>
            <a:pPr lvl="1">
              <a:lnSpc>
                <a:spcPct val="90000"/>
              </a:lnSpc>
            </a:pPr>
            <a:r>
              <a:rPr lang="en-US" sz="2000" dirty="0"/>
              <a:t>Events are ordered with respect to time and causality</a:t>
            </a:r>
          </a:p>
          <a:p>
            <a:pPr>
              <a:lnSpc>
                <a:spcPct val="90000"/>
              </a:lnSpc>
            </a:pPr>
            <a:endParaRPr lang="en-US" sz="2000" dirty="0"/>
          </a:p>
          <a:p>
            <a:pPr>
              <a:lnSpc>
                <a:spcPct val="90000"/>
              </a:lnSpc>
            </a:pPr>
            <a:r>
              <a:rPr lang="en-US" sz="2000" dirty="0"/>
              <a:t>System requirements are expressed as constraints on time and concurrent patterns of events</a:t>
            </a:r>
          </a:p>
          <a:p>
            <a:pPr>
              <a:lnSpc>
                <a:spcPct val="90000"/>
              </a:lnSpc>
            </a:pPr>
            <a:endParaRPr lang="en-US" sz="2000" dirty="0"/>
          </a:p>
          <a:p>
            <a:pPr>
              <a:lnSpc>
                <a:spcPct val="90000"/>
              </a:lnSpc>
            </a:pPr>
            <a:r>
              <a:rPr lang="en-US" sz="2000" dirty="0" err="1"/>
              <a:t>Posets</a:t>
            </a:r>
            <a:r>
              <a:rPr lang="en-US" sz="2000" dirty="0"/>
              <a:t> enable visualization and analysis of an execution</a:t>
            </a:r>
          </a:p>
          <a:p>
            <a:pPr>
              <a:lnSpc>
                <a:spcPct val="90000"/>
              </a:lnSpc>
            </a:pPr>
            <a:endParaRPr lang="en-US" sz="2000" dirty="0"/>
          </a:p>
          <a:p>
            <a:pPr>
              <a:lnSpc>
                <a:spcPct val="90000"/>
              </a:lnSpc>
            </a:pPr>
            <a:endParaRPr lang="en-US" sz="2000" dirty="0"/>
          </a:p>
        </p:txBody>
      </p:sp>
    </p:spTree>
    <p:extLst>
      <p:ext uri="{BB962C8B-B14F-4D97-AF65-F5344CB8AC3E}">
        <p14:creationId xmlns:p14="http://schemas.microsoft.com/office/powerpoint/2010/main" val="6675444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4" name="Rectangle 4"/>
          <p:cNvSpPr>
            <a:spLocks noGrp="1" noChangeArrowheads="1"/>
          </p:cNvSpPr>
          <p:nvPr>
            <p:ph type="title"/>
          </p:nvPr>
        </p:nvSpPr>
        <p:spPr/>
        <p:txBody>
          <a:bodyPr/>
          <a:lstStyle/>
          <a:p>
            <a:r>
              <a:rPr lang="en-US"/>
              <a:t>The Rapide Model (cont</a:t>
            </a:r>
            <a:r>
              <a:rPr lang="ja-JP" altLang="en-US">
                <a:latin typeface="Arial"/>
              </a:rPr>
              <a:t>’</a:t>
            </a:r>
            <a:r>
              <a:rPr lang="en-US"/>
              <a:t>d)</a:t>
            </a:r>
          </a:p>
        </p:txBody>
      </p:sp>
      <p:sp>
        <p:nvSpPr>
          <p:cNvPr id="471045" name="Rectangle 5"/>
          <p:cNvSpPr>
            <a:spLocks noGrp="1" noChangeArrowheads="1"/>
          </p:cNvSpPr>
          <p:nvPr>
            <p:ph type="body" idx="1"/>
          </p:nvPr>
        </p:nvSpPr>
        <p:spPr/>
        <p:txBody>
          <a:bodyPr/>
          <a:lstStyle/>
          <a:p>
            <a:r>
              <a:rPr lang="en-US" sz="1800"/>
              <a:t>Components execute independently</a:t>
            </a:r>
          </a:p>
          <a:p>
            <a:endParaRPr lang="en-US" sz="1800"/>
          </a:p>
          <a:p>
            <a:r>
              <a:rPr lang="en-US" sz="1800"/>
              <a:t>Components both observe and generate events</a:t>
            </a:r>
          </a:p>
          <a:p>
            <a:pPr lvl="1"/>
            <a:r>
              <a:rPr lang="en-US" sz="1800"/>
              <a:t>Each event represents the occurrence of an activity</a:t>
            </a:r>
          </a:p>
          <a:p>
            <a:endParaRPr lang="en-US" sz="1800"/>
          </a:p>
          <a:p>
            <a:r>
              <a:rPr lang="en-US" sz="1800"/>
              <a:t>Generates dependent events</a:t>
            </a:r>
          </a:p>
          <a:p>
            <a:pPr lvl="1"/>
            <a:r>
              <a:rPr lang="en-US" sz="1800"/>
              <a:t>Reactive rules in interface behaviors (i.e. transition rules)</a:t>
            </a:r>
          </a:p>
          <a:p>
            <a:pPr lvl="1"/>
            <a:r>
              <a:rPr lang="en-US" sz="1800"/>
              <a:t>Reactive processes in modules (i.e. when statements) </a:t>
            </a:r>
          </a:p>
          <a:p>
            <a:pPr lvl="1"/>
            <a:r>
              <a:rPr lang="en-US" sz="1800"/>
              <a:t>Events generated by sequential execution</a:t>
            </a:r>
          </a:p>
          <a:p>
            <a:pPr lvl="1"/>
            <a:r>
              <a:rPr lang="en-US" sz="1800"/>
              <a:t>Shared objects via references</a:t>
            </a:r>
          </a:p>
          <a:p>
            <a:pPr lvl="1"/>
            <a:endParaRPr lang="en-US" sz="1800"/>
          </a:p>
          <a:p>
            <a:r>
              <a:rPr lang="en-US" sz="1800"/>
              <a:t>Generates timed events</a:t>
            </a:r>
          </a:p>
          <a:p>
            <a:pPr lvl="1"/>
            <a:r>
              <a:rPr lang="en-US" sz="1800"/>
              <a:t>Interface behavior or module can be timed</a:t>
            </a:r>
          </a:p>
          <a:p>
            <a:pPr lvl="1"/>
            <a:r>
              <a:rPr lang="en-US" sz="1800"/>
              <a:t>Events receive start and finish times within scope of its clock</a:t>
            </a:r>
          </a:p>
          <a:p>
            <a:pPr lvl="1"/>
            <a:r>
              <a:rPr lang="en-US" sz="1800"/>
              <a:t>Events can be synchronized to a clock</a:t>
            </a:r>
          </a:p>
        </p:txBody>
      </p:sp>
    </p:spTree>
    <p:extLst>
      <p:ext uri="{BB962C8B-B14F-4D97-AF65-F5344CB8AC3E}">
        <p14:creationId xmlns:p14="http://schemas.microsoft.com/office/powerpoint/2010/main" val="9660330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r>
              <a:rPr lang="en-US" sz="2400"/>
              <a:t>Rapide Architectural Elements</a:t>
            </a:r>
          </a:p>
        </p:txBody>
      </p:sp>
      <p:sp>
        <p:nvSpPr>
          <p:cNvPr id="472067" name="Rectangle 3"/>
          <p:cNvSpPr>
            <a:spLocks noGrp="1" noChangeArrowheads="1"/>
          </p:cNvSpPr>
          <p:nvPr>
            <p:ph type="body" idx="1"/>
          </p:nvPr>
        </p:nvSpPr>
        <p:spPr/>
        <p:txBody>
          <a:bodyPr/>
          <a:lstStyle/>
          <a:p>
            <a:pPr>
              <a:buFont typeface="Monotype Sorts" charset="0"/>
              <a:buNone/>
            </a:pPr>
            <a:r>
              <a:rPr lang="en-US" sz="2000"/>
              <a:t> </a:t>
            </a:r>
          </a:p>
        </p:txBody>
      </p:sp>
      <p:sp>
        <p:nvSpPr>
          <p:cNvPr id="472068" name="Rectangle 4"/>
          <p:cNvSpPr>
            <a:spLocks noChangeArrowheads="1"/>
          </p:cNvSpPr>
          <p:nvPr/>
        </p:nvSpPr>
        <p:spPr bwMode="auto">
          <a:xfrm>
            <a:off x="5105400" y="1143000"/>
            <a:ext cx="1676400" cy="4572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Components</a:t>
            </a:r>
          </a:p>
        </p:txBody>
      </p:sp>
      <p:sp>
        <p:nvSpPr>
          <p:cNvPr id="472069" name="Rectangle 5"/>
          <p:cNvSpPr>
            <a:spLocks noChangeArrowheads="1"/>
          </p:cNvSpPr>
          <p:nvPr/>
        </p:nvSpPr>
        <p:spPr bwMode="auto">
          <a:xfrm>
            <a:off x="5105400" y="1143000"/>
            <a:ext cx="1676400" cy="4572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components</a:t>
            </a:r>
          </a:p>
        </p:txBody>
      </p:sp>
      <p:sp>
        <p:nvSpPr>
          <p:cNvPr id="472070" name="Rectangle 6"/>
          <p:cNvSpPr>
            <a:spLocks noChangeArrowheads="1"/>
          </p:cNvSpPr>
          <p:nvPr/>
        </p:nvSpPr>
        <p:spPr bwMode="auto">
          <a:xfrm>
            <a:off x="5105400" y="1600200"/>
            <a:ext cx="1676400" cy="4572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connections</a:t>
            </a:r>
          </a:p>
        </p:txBody>
      </p:sp>
      <p:sp>
        <p:nvSpPr>
          <p:cNvPr id="472071" name="Rectangle 7"/>
          <p:cNvSpPr>
            <a:spLocks noChangeArrowheads="1"/>
          </p:cNvSpPr>
          <p:nvPr/>
        </p:nvSpPr>
        <p:spPr bwMode="auto">
          <a:xfrm>
            <a:off x="5105400" y="2057400"/>
            <a:ext cx="1676400" cy="4572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constraints</a:t>
            </a:r>
          </a:p>
        </p:txBody>
      </p:sp>
      <p:sp>
        <p:nvSpPr>
          <p:cNvPr id="472072" name="Rectangle 8"/>
          <p:cNvSpPr>
            <a:spLocks noChangeArrowheads="1"/>
          </p:cNvSpPr>
          <p:nvPr/>
        </p:nvSpPr>
        <p:spPr bwMode="auto">
          <a:xfrm>
            <a:off x="5105400" y="3200400"/>
            <a:ext cx="1676400" cy="4572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Components</a:t>
            </a:r>
          </a:p>
        </p:txBody>
      </p:sp>
      <p:sp>
        <p:nvSpPr>
          <p:cNvPr id="472073" name="Rectangle 9"/>
          <p:cNvSpPr>
            <a:spLocks noChangeArrowheads="1"/>
          </p:cNvSpPr>
          <p:nvPr/>
        </p:nvSpPr>
        <p:spPr bwMode="auto">
          <a:xfrm>
            <a:off x="5105400" y="3200400"/>
            <a:ext cx="1676400" cy="4572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interface</a:t>
            </a:r>
          </a:p>
        </p:txBody>
      </p:sp>
      <p:sp>
        <p:nvSpPr>
          <p:cNvPr id="472074" name="Rectangle 10"/>
          <p:cNvSpPr>
            <a:spLocks noChangeArrowheads="1"/>
          </p:cNvSpPr>
          <p:nvPr/>
        </p:nvSpPr>
        <p:spPr bwMode="auto">
          <a:xfrm>
            <a:off x="5105400" y="3810000"/>
            <a:ext cx="1676400" cy="4572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interface</a:t>
            </a:r>
          </a:p>
        </p:txBody>
      </p:sp>
      <p:sp>
        <p:nvSpPr>
          <p:cNvPr id="472075" name="Rectangle 11"/>
          <p:cNvSpPr>
            <a:spLocks noChangeArrowheads="1"/>
          </p:cNvSpPr>
          <p:nvPr/>
        </p:nvSpPr>
        <p:spPr bwMode="auto">
          <a:xfrm>
            <a:off x="5105400" y="4267200"/>
            <a:ext cx="1676400" cy="4572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architecture</a:t>
            </a:r>
          </a:p>
        </p:txBody>
      </p:sp>
      <p:sp>
        <p:nvSpPr>
          <p:cNvPr id="472076" name="Rectangle 12"/>
          <p:cNvSpPr>
            <a:spLocks noChangeArrowheads="1"/>
          </p:cNvSpPr>
          <p:nvPr/>
        </p:nvSpPr>
        <p:spPr bwMode="auto">
          <a:xfrm>
            <a:off x="5094288" y="4903788"/>
            <a:ext cx="1676400" cy="4572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interface</a:t>
            </a:r>
          </a:p>
        </p:txBody>
      </p:sp>
      <p:sp>
        <p:nvSpPr>
          <p:cNvPr id="472077" name="Rectangle 13"/>
          <p:cNvSpPr>
            <a:spLocks noChangeArrowheads="1"/>
          </p:cNvSpPr>
          <p:nvPr/>
        </p:nvSpPr>
        <p:spPr bwMode="auto">
          <a:xfrm>
            <a:off x="5094288" y="5360988"/>
            <a:ext cx="1676400" cy="4572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module</a:t>
            </a:r>
          </a:p>
        </p:txBody>
      </p:sp>
      <p:sp>
        <p:nvSpPr>
          <p:cNvPr id="472078" name="Text Box 14"/>
          <p:cNvSpPr txBox="1">
            <a:spLocks noChangeArrowheads="1"/>
          </p:cNvSpPr>
          <p:nvPr/>
        </p:nvSpPr>
        <p:spPr bwMode="auto">
          <a:xfrm>
            <a:off x="1600200" y="1613971"/>
            <a:ext cx="1429085"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sz="1800" b="0" i="0"/>
              <a:t>Architecture</a:t>
            </a:r>
            <a:endParaRPr lang="en-US" sz="2000" b="0" i="0"/>
          </a:p>
        </p:txBody>
      </p:sp>
      <p:sp>
        <p:nvSpPr>
          <p:cNvPr id="472079" name="Rectangle 15"/>
          <p:cNvSpPr>
            <a:spLocks noChangeArrowheads="1"/>
          </p:cNvSpPr>
          <p:nvPr/>
        </p:nvSpPr>
        <p:spPr bwMode="auto">
          <a:xfrm>
            <a:off x="1625600" y="4128571"/>
            <a:ext cx="1378052"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sz="1800" b="0" i="0"/>
              <a:t>Component</a:t>
            </a:r>
          </a:p>
        </p:txBody>
      </p:sp>
      <p:sp>
        <p:nvSpPr>
          <p:cNvPr id="472080" name="Line 16"/>
          <p:cNvSpPr>
            <a:spLocks noChangeShapeType="1"/>
          </p:cNvSpPr>
          <p:nvPr/>
        </p:nvSpPr>
        <p:spPr bwMode="auto">
          <a:xfrm>
            <a:off x="3200400" y="1828800"/>
            <a:ext cx="1752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2000"/>
          </a:p>
        </p:txBody>
      </p:sp>
      <p:sp>
        <p:nvSpPr>
          <p:cNvPr id="472081" name="Line 17"/>
          <p:cNvSpPr>
            <a:spLocks noChangeShapeType="1"/>
          </p:cNvSpPr>
          <p:nvPr/>
        </p:nvSpPr>
        <p:spPr bwMode="auto">
          <a:xfrm>
            <a:off x="3136900" y="4330700"/>
            <a:ext cx="18288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2000"/>
          </a:p>
        </p:txBody>
      </p:sp>
      <p:sp>
        <p:nvSpPr>
          <p:cNvPr id="472082" name="Line 18"/>
          <p:cNvSpPr>
            <a:spLocks noChangeShapeType="1"/>
          </p:cNvSpPr>
          <p:nvPr/>
        </p:nvSpPr>
        <p:spPr bwMode="auto">
          <a:xfrm flipV="1">
            <a:off x="3136900" y="3481388"/>
            <a:ext cx="1752600" cy="838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2000"/>
          </a:p>
        </p:txBody>
      </p:sp>
      <p:sp>
        <p:nvSpPr>
          <p:cNvPr id="472083" name="Line 19"/>
          <p:cNvSpPr>
            <a:spLocks noChangeShapeType="1"/>
          </p:cNvSpPr>
          <p:nvPr/>
        </p:nvSpPr>
        <p:spPr bwMode="auto">
          <a:xfrm>
            <a:off x="3136900" y="4332288"/>
            <a:ext cx="1828800" cy="9906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2000"/>
          </a:p>
        </p:txBody>
      </p:sp>
    </p:spTree>
    <p:extLst>
      <p:ext uri="{BB962C8B-B14F-4D97-AF65-F5344CB8AC3E}">
        <p14:creationId xmlns:p14="http://schemas.microsoft.com/office/powerpoint/2010/main" val="33460237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2" name="Rectangle 4"/>
          <p:cNvSpPr>
            <a:spLocks noGrp="1" noChangeArrowheads="1"/>
          </p:cNvSpPr>
          <p:nvPr>
            <p:ph type="title"/>
          </p:nvPr>
        </p:nvSpPr>
        <p:spPr/>
        <p:txBody>
          <a:bodyPr/>
          <a:lstStyle/>
          <a:p>
            <a:r>
              <a:rPr lang="en-US"/>
              <a:t>Rapide Architectural Elements (cont</a:t>
            </a:r>
            <a:r>
              <a:rPr lang="ja-JP" altLang="en-US">
                <a:latin typeface="Arial"/>
              </a:rPr>
              <a:t>’</a:t>
            </a:r>
            <a:r>
              <a:rPr lang="en-US"/>
              <a:t>d)</a:t>
            </a:r>
          </a:p>
        </p:txBody>
      </p:sp>
      <p:sp>
        <p:nvSpPr>
          <p:cNvPr id="473093" name="Rectangle 5"/>
          <p:cNvSpPr>
            <a:spLocks noGrp="1" noChangeArrowheads="1"/>
          </p:cNvSpPr>
          <p:nvPr>
            <p:ph type="body" idx="1"/>
          </p:nvPr>
        </p:nvSpPr>
        <p:spPr/>
        <p:txBody>
          <a:bodyPr/>
          <a:lstStyle/>
          <a:p>
            <a:pPr>
              <a:lnSpc>
                <a:spcPct val="90000"/>
              </a:lnSpc>
            </a:pPr>
            <a:r>
              <a:rPr lang="en-US" sz="2000" dirty="0"/>
              <a:t>Components</a:t>
            </a:r>
          </a:p>
          <a:p>
            <a:pPr lvl="1">
              <a:lnSpc>
                <a:spcPct val="90000"/>
              </a:lnSpc>
            </a:pPr>
            <a:r>
              <a:rPr lang="en-US" sz="2000" dirty="0"/>
              <a:t>Interface objects</a:t>
            </a:r>
          </a:p>
          <a:p>
            <a:pPr lvl="1">
              <a:lnSpc>
                <a:spcPct val="90000"/>
              </a:lnSpc>
            </a:pPr>
            <a:r>
              <a:rPr lang="en-US" sz="2000" dirty="0"/>
              <a:t>Architecture that implements an interface</a:t>
            </a:r>
          </a:p>
          <a:p>
            <a:pPr lvl="1">
              <a:lnSpc>
                <a:spcPct val="90000"/>
              </a:lnSpc>
            </a:pPr>
            <a:r>
              <a:rPr lang="en-US" sz="2000" dirty="0"/>
              <a:t>Module that implements an interface</a:t>
            </a:r>
          </a:p>
          <a:p>
            <a:pPr lvl="1">
              <a:lnSpc>
                <a:spcPct val="90000"/>
              </a:lnSpc>
            </a:pPr>
            <a:endParaRPr lang="en-US" sz="2000" dirty="0"/>
          </a:p>
          <a:p>
            <a:pPr>
              <a:lnSpc>
                <a:spcPct val="90000"/>
              </a:lnSpc>
            </a:pPr>
            <a:r>
              <a:rPr lang="en-US" sz="2000" dirty="0"/>
              <a:t>Connections</a:t>
            </a:r>
          </a:p>
          <a:p>
            <a:pPr lvl="1">
              <a:lnSpc>
                <a:spcPct val="90000"/>
              </a:lnSpc>
            </a:pPr>
            <a:r>
              <a:rPr lang="en-US" sz="2000" dirty="0"/>
              <a:t>Connects </a:t>
            </a:r>
            <a:r>
              <a:rPr lang="ja-JP" altLang="en-US" sz="2000" dirty="0">
                <a:latin typeface="Arial"/>
              </a:rPr>
              <a:t>“</a:t>
            </a:r>
            <a:r>
              <a:rPr lang="en-US" sz="2000" dirty="0"/>
              <a:t>sending interfaces</a:t>
            </a:r>
            <a:r>
              <a:rPr lang="ja-JP" altLang="en-US" sz="2000" dirty="0">
                <a:latin typeface="Arial"/>
              </a:rPr>
              <a:t>”</a:t>
            </a:r>
            <a:r>
              <a:rPr lang="en-US" sz="2000" dirty="0"/>
              <a:t> to </a:t>
            </a:r>
            <a:r>
              <a:rPr lang="ja-JP" altLang="en-US" sz="2000" dirty="0">
                <a:latin typeface="Arial"/>
              </a:rPr>
              <a:t>“</a:t>
            </a:r>
            <a:r>
              <a:rPr lang="en-US" sz="2000" dirty="0"/>
              <a:t>receiving interfaces</a:t>
            </a:r>
            <a:r>
              <a:rPr lang="ja-JP" altLang="en-US" sz="2000" dirty="0">
                <a:latin typeface="Arial"/>
              </a:rPr>
              <a:t>”</a:t>
            </a:r>
            <a:endParaRPr lang="en-US" sz="2000" dirty="0"/>
          </a:p>
          <a:p>
            <a:pPr lvl="1">
              <a:lnSpc>
                <a:spcPct val="90000"/>
              </a:lnSpc>
            </a:pPr>
            <a:r>
              <a:rPr lang="en-US" sz="2000" dirty="0"/>
              <a:t>Components communicate through connections by calling actions or functions in its own interface </a:t>
            </a:r>
          </a:p>
          <a:p>
            <a:pPr lvl="1">
              <a:lnSpc>
                <a:spcPct val="90000"/>
              </a:lnSpc>
            </a:pPr>
            <a:r>
              <a:rPr lang="en-US" sz="2000" dirty="0"/>
              <a:t>Events generated by components trigger event pattern connections between their interfaces </a:t>
            </a:r>
          </a:p>
          <a:p>
            <a:pPr lvl="1">
              <a:lnSpc>
                <a:spcPct val="90000"/>
              </a:lnSpc>
            </a:pPr>
            <a:r>
              <a:rPr lang="en-US" sz="2000" dirty="0"/>
              <a:t>Three types of connections:</a:t>
            </a:r>
          </a:p>
          <a:p>
            <a:pPr lvl="2">
              <a:lnSpc>
                <a:spcPct val="90000"/>
              </a:lnSpc>
            </a:pPr>
            <a:r>
              <a:rPr lang="en-US" sz="1800" dirty="0"/>
              <a:t>Basic connections (A to B)</a:t>
            </a:r>
          </a:p>
          <a:p>
            <a:pPr lvl="2">
              <a:lnSpc>
                <a:spcPct val="90000"/>
              </a:lnSpc>
            </a:pPr>
            <a:r>
              <a:rPr lang="en-US" sz="1800" dirty="0"/>
              <a:t>Pipe connections (A =&gt; B)</a:t>
            </a:r>
          </a:p>
          <a:p>
            <a:pPr lvl="2">
              <a:lnSpc>
                <a:spcPct val="90000"/>
              </a:lnSpc>
            </a:pPr>
            <a:r>
              <a:rPr lang="en-US" sz="1800" dirty="0"/>
              <a:t>Agent connections (A ||&gt; B)</a:t>
            </a:r>
          </a:p>
        </p:txBody>
      </p:sp>
    </p:spTree>
    <p:extLst>
      <p:ext uri="{BB962C8B-B14F-4D97-AF65-F5344CB8AC3E}">
        <p14:creationId xmlns:p14="http://schemas.microsoft.com/office/powerpoint/2010/main" val="428373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smtClean="0">
                <a:latin typeface="Verdana" charset="0"/>
              </a:rPr>
              <a:t>Evaluating Modeling Approaches</a:t>
            </a:r>
          </a:p>
        </p:txBody>
      </p:sp>
      <p:sp>
        <p:nvSpPr>
          <p:cNvPr id="55299" name="Rectangle 3"/>
          <p:cNvSpPr>
            <a:spLocks noGrp="1" noChangeArrowheads="1"/>
          </p:cNvSpPr>
          <p:nvPr>
            <p:ph idx="1"/>
          </p:nvPr>
        </p:nvSpPr>
        <p:spPr/>
        <p:txBody>
          <a:bodyPr rtlCol="0">
            <a:normAutofit/>
          </a:bodyPr>
          <a:lstStyle/>
          <a:p>
            <a:pPr eaLnBrk="1" fontAlgn="auto" hangingPunct="1">
              <a:lnSpc>
                <a:spcPct val="90000"/>
              </a:lnSpc>
              <a:spcAft>
                <a:spcPts val="0"/>
              </a:spcAft>
              <a:buFont typeface="Arial"/>
              <a:buChar char="•"/>
              <a:defRPr/>
            </a:pPr>
            <a:endParaRPr lang="en-US" sz="2800" dirty="0" smtClean="0">
              <a:latin typeface="Tahoma" charset="0"/>
            </a:endParaRPr>
          </a:p>
          <a:p>
            <a:pPr eaLnBrk="1" fontAlgn="auto" hangingPunct="1">
              <a:lnSpc>
                <a:spcPct val="90000"/>
              </a:lnSpc>
              <a:spcAft>
                <a:spcPts val="0"/>
              </a:spcAft>
              <a:buFont typeface="Arial"/>
              <a:buChar char="•"/>
              <a:defRPr/>
            </a:pPr>
            <a:r>
              <a:rPr lang="en-US" sz="2800" dirty="0" smtClean="0">
                <a:latin typeface="Tahoma" charset="0"/>
              </a:rPr>
              <a:t>Scope and purpose</a:t>
            </a:r>
          </a:p>
          <a:p>
            <a:pPr lvl="1" eaLnBrk="1" fontAlgn="auto" hangingPunct="1">
              <a:lnSpc>
                <a:spcPct val="90000"/>
              </a:lnSpc>
              <a:spcAft>
                <a:spcPts val="0"/>
              </a:spcAft>
              <a:buFont typeface="Arial"/>
              <a:buChar char="–"/>
              <a:defRPr/>
            </a:pPr>
            <a:r>
              <a:rPr lang="en-US" sz="2400" dirty="0" smtClean="0">
                <a:latin typeface="Tahoma" charset="0"/>
              </a:rPr>
              <a:t>What does the technique help you model? What does it </a:t>
            </a:r>
            <a:r>
              <a:rPr lang="en-US" sz="2400" i="1" dirty="0" smtClean="0">
                <a:latin typeface="Tahoma" charset="0"/>
              </a:rPr>
              <a:t>not </a:t>
            </a:r>
            <a:r>
              <a:rPr lang="en-US" sz="2400" dirty="0" smtClean="0">
                <a:latin typeface="Tahoma" charset="0"/>
              </a:rPr>
              <a:t>help you model?</a:t>
            </a:r>
          </a:p>
          <a:p>
            <a:pPr eaLnBrk="1" fontAlgn="auto" hangingPunct="1">
              <a:lnSpc>
                <a:spcPct val="90000"/>
              </a:lnSpc>
              <a:spcAft>
                <a:spcPts val="0"/>
              </a:spcAft>
              <a:buFont typeface="Arial"/>
              <a:buChar char="•"/>
              <a:defRPr/>
            </a:pPr>
            <a:r>
              <a:rPr lang="en-US" sz="2800" dirty="0" smtClean="0">
                <a:latin typeface="Tahoma" charset="0"/>
              </a:rPr>
              <a:t>Basic elements</a:t>
            </a:r>
          </a:p>
          <a:p>
            <a:pPr lvl="1" eaLnBrk="1" fontAlgn="auto" hangingPunct="1">
              <a:lnSpc>
                <a:spcPct val="90000"/>
              </a:lnSpc>
              <a:spcAft>
                <a:spcPts val="0"/>
              </a:spcAft>
              <a:buFont typeface="Arial"/>
              <a:buChar char="–"/>
              <a:defRPr/>
            </a:pPr>
            <a:r>
              <a:rPr lang="en-US" sz="2400" dirty="0" smtClean="0">
                <a:latin typeface="Tahoma" charset="0"/>
              </a:rPr>
              <a:t>What are the basic elements (the </a:t>
            </a:r>
            <a:r>
              <a:rPr lang="ja-JP" altLang="en-US" sz="2400" dirty="0" smtClean="0">
                <a:latin typeface="Tahoma" charset="0"/>
              </a:rPr>
              <a:t>‘</a:t>
            </a:r>
            <a:r>
              <a:rPr lang="en-US" sz="2400" dirty="0" smtClean="0">
                <a:latin typeface="Tahoma" charset="0"/>
              </a:rPr>
              <a:t>atoms</a:t>
            </a:r>
            <a:r>
              <a:rPr lang="ja-JP" altLang="en-US" sz="2400" dirty="0" smtClean="0">
                <a:latin typeface="Tahoma" charset="0"/>
              </a:rPr>
              <a:t>’</a:t>
            </a:r>
            <a:r>
              <a:rPr lang="en-US" sz="2400" dirty="0" smtClean="0">
                <a:latin typeface="Tahoma" charset="0"/>
              </a:rPr>
              <a:t>) that are modeled? How are they modeled?</a:t>
            </a:r>
          </a:p>
          <a:p>
            <a:pPr eaLnBrk="1" fontAlgn="auto" hangingPunct="1">
              <a:lnSpc>
                <a:spcPct val="90000"/>
              </a:lnSpc>
              <a:spcAft>
                <a:spcPts val="0"/>
              </a:spcAft>
              <a:buFont typeface="Arial"/>
              <a:buChar char="•"/>
              <a:defRPr/>
            </a:pPr>
            <a:r>
              <a:rPr lang="en-US" sz="2800" dirty="0" smtClean="0">
                <a:latin typeface="Tahoma" charset="0"/>
              </a:rPr>
              <a:t>Style</a:t>
            </a:r>
          </a:p>
          <a:p>
            <a:pPr lvl="1" eaLnBrk="1" fontAlgn="auto" hangingPunct="1">
              <a:lnSpc>
                <a:spcPct val="90000"/>
              </a:lnSpc>
              <a:spcAft>
                <a:spcPts val="0"/>
              </a:spcAft>
              <a:buFont typeface="Arial"/>
              <a:buChar char="–"/>
              <a:defRPr/>
            </a:pPr>
            <a:r>
              <a:rPr lang="en-US" sz="2400" dirty="0" smtClean="0">
                <a:latin typeface="Tahoma" charset="0"/>
              </a:rPr>
              <a:t>To what extent does the approach help you model elements of the underlying architectural style? Is the technique bound to one particular style or family of styles?</a:t>
            </a:r>
          </a:p>
          <a:p>
            <a:pPr eaLnBrk="1" fontAlgn="auto" hangingPunct="1">
              <a:lnSpc>
                <a:spcPct val="90000"/>
              </a:lnSpc>
              <a:spcAft>
                <a:spcPts val="0"/>
              </a:spcAft>
              <a:buFont typeface="Arial"/>
              <a:buChar char="•"/>
              <a:defRPr/>
            </a:pPr>
            <a:endParaRPr lang="en-US" sz="2800" dirty="0" smtClean="0">
              <a:latin typeface="Tahoma" charset="0"/>
            </a:endParaRPr>
          </a:p>
          <a:p>
            <a:pPr eaLnBrk="1" fontAlgn="auto" hangingPunct="1">
              <a:lnSpc>
                <a:spcPct val="90000"/>
              </a:lnSpc>
              <a:spcAft>
                <a:spcPts val="0"/>
              </a:spcAft>
              <a:buFont typeface="Arial"/>
              <a:buChar char="•"/>
              <a:defRPr/>
            </a:pPr>
            <a:endParaRPr lang="en-US" sz="2800" dirty="0" smtClean="0">
              <a:latin typeface="Tahoma" charset="0"/>
            </a:endParaRPr>
          </a:p>
        </p:txBody>
      </p:sp>
      <p:sp>
        <p:nvSpPr>
          <p:cNvPr id="49156" name="Slide Number Placeholder 4"/>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fld id="{A157D9E8-F7AB-9545-91D8-41BABB3F0570}" type="slidenum">
              <a:rPr lang="en-US" sz="1200">
                <a:latin typeface="Arial Black" charset="0"/>
              </a:rPr>
              <a:pPr>
                <a:defRPr/>
              </a:pPr>
              <a:t>15</a:t>
            </a:fld>
            <a:endParaRPr lang="en-US" sz="1200">
              <a:latin typeface="Arial Black" charset="0"/>
            </a:endParaRPr>
          </a:p>
        </p:txBody>
      </p:sp>
    </p:spTree>
    <p:extLst>
      <p:ext uri="{BB962C8B-B14F-4D97-AF65-F5344CB8AC3E}">
        <p14:creationId xmlns:p14="http://schemas.microsoft.com/office/powerpoint/2010/main" val="1009290035"/>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6" name="Rectangle 4"/>
          <p:cNvSpPr>
            <a:spLocks noGrp="1" noChangeArrowheads="1"/>
          </p:cNvSpPr>
          <p:nvPr>
            <p:ph type="title"/>
          </p:nvPr>
        </p:nvSpPr>
        <p:spPr/>
        <p:txBody>
          <a:bodyPr/>
          <a:lstStyle/>
          <a:p>
            <a:r>
              <a:rPr lang="en-US"/>
              <a:t>Architectural Elements (cont</a:t>
            </a:r>
            <a:r>
              <a:rPr lang="ja-JP" altLang="en-US">
                <a:latin typeface="Arial"/>
              </a:rPr>
              <a:t>’</a:t>
            </a:r>
            <a:r>
              <a:rPr lang="en-US"/>
              <a:t>d)</a:t>
            </a:r>
          </a:p>
        </p:txBody>
      </p:sp>
      <p:sp>
        <p:nvSpPr>
          <p:cNvPr id="474117" name="Rectangle 5"/>
          <p:cNvSpPr>
            <a:spLocks noGrp="1" noChangeArrowheads="1"/>
          </p:cNvSpPr>
          <p:nvPr>
            <p:ph type="body" idx="1"/>
          </p:nvPr>
        </p:nvSpPr>
        <p:spPr>
          <a:xfrm>
            <a:off x="504374" y="1043880"/>
            <a:ext cx="7772400" cy="4781550"/>
          </a:xfrm>
        </p:spPr>
        <p:txBody>
          <a:bodyPr/>
          <a:lstStyle/>
          <a:p>
            <a:r>
              <a:rPr lang="en-US" sz="1800" dirty="0"/>
              <a:t>Constraints - Pattern </a:t>
            </a:r>
          </a:p>
          <a:p>
            <a:pPr lvl="1"/>
            <a:r>
              <a:rPr lang="en-US" sz="1800" dirty="0"/>
              <a:t>Bound execution in terms of event patterns </a:t>
            </a:r>
          </a:p>
          <a:p>
            <a:pPr lvl="1"/>
            <a:r>
              <a:rPr lang="en-US" sz="1800" dirty="0"/>
              <a:t>Appear in an interface and/or architecture definition</a:t>
            </a:r>
          </a:p>
          <a:p>
            <a:pPr lvl="1"/>
            <a:r>
              <a:rPr lang="en-US" sz="1800" dirty="0"/>
              <a:t>[label] </a:t>
            </a:r>
            <a:r>
              <a:rPr lang="en-US" sz="1800" dirty="0" err="1"/>
              <a:t>filter_part</a:t>
            </a:r>
            <a:r>
              <a:rPr lang="en-US" sz="1800" dirty="0"/>
              <a:t> </a:t>
            </a:r>
            <a:r>
              <a:rPr lang="en-US" sz="1800" dirty="0" err="1"/>
              <a:t>constraint_body</a:t>
            </a:r>
            <a:endParaRPr lang="en-US" sz="1800" dirty="0"/>
          </a:p>
          <a:p>
            <a:pPr lvl="2"/>
            <a:r>
              <a:rPr lang="en-US" sz="1600" dirty="0"/>
              <a:t>Filter creates context</a:t>
            </a:r>
          </a:p>
          <a:p>
            <a:pPr lvl="2"/>
            <a:r>
              <a:rPr lang="en-US" sz="1600" dirty="0"/>
              <a:t>Constraint body constrains computation in context</a:t>
            </a:r>
          </a:p>
          <a:p>
            <a:pPr lvl="2"/>
            <a:endParaRPr lang="en-US" sz="1600" dirty="0"/>
          </a:p>
          <a:p>
            <a:r>
              <a:rPr lang="en-US" sz="1800" dirty="0"/>
              <a:t>Constraints - Sequential </a:t>
            </a:r>
          </a:p>
          <a:p>
            <a:pPr lvl="1"/>
            <a:r>
              <a:rPr lang="en-US" sz="1800" dirty="0"/>
              <a:t>Bound execution in terms of </a:t>
            </a:r>
            <a:r>
              <a:rPr lang="en-US" sz="1800" dirty="0" err="1"/>
              <a:t>boolean</a:t>
            </a:r>
            <a:r>
              <a:rPr lang="en-US" sz="1800" dirty="0"/>
              <a:t> expressions</a:t>
            </a:r>
          </a:p>
          <a:p>
            <a:pPr lvl="1"/>
            <a:r>
              <a:rPr lang="en-US" sz="1800" dirty="0"/>
              <a:t>Normally appear in module level behavior</a:t>
            </a:r>
          </a:p>
          <a:p>
            <a:pPr lvl="1"/>
            <a:r>
              <a:rPr lang="en-US" sz="1800" dirty="0"/>
              <a:t>Applied to parameters, types, objects and statements</a:t>
            </a:r>
          </a:p>
          <a:p>
            <a:pPr lvl="1"/>
            <a:endParaRPr lang="en-US" sz="1800" dirty="0"/>
          </a:p>
          <a:p>
            <a:r>
              <a:rPr lang="en-US" sz="1800" dirty="0"/>
              <a:t>Configuration</a:t>
            </a:r>
          </a:p>
          <a:p>
            <a:pPr lvl="1"/>
            <a:r>
              <a:rPr lang="en-US" sz="1800" dirty="0"/>
              <a:t>The architecture itself</a:t>
            </a:r>
          </a:p>
          <a:p>
            <a:pPr lvl="1"/>
            <a:r>
              <a:rPr lang="en-US" sz="1800" dirty="0"/>
              <a:t>Supports hierarchical decomposition (</a:t>
            </a:r>
            <a:r>
              <a:rPr lang="en-US" sz="1800" dirty="0" err="1"/>
              <a:t>I.e</a:t>
            </a:r>
            <a:r>
              <a:rPr lang="en-US" sz="1800" dirty="0"/>
              <a:t> nested architectures)</a:t>
            </a:r>
          </a:p>
          <a:p>
            <a:pPr lvl="1"/>
            <a:r>
              <a:rPr lang="en-US" sz="1800" dirty="0"/>
              <a:t>Contains components, connections, and constraints</a:t>
            </a:r>
          </a:p>
        </p:txBody>
      </p:sp>
    </p:spTree>
    <p:extLst>
      <p:ext uri="{BB962C8B-B14F-4D97-AF65-F5344CB8AC3E}">
        <p14:creationId xmlns:p14="http://schemas.microsoft.com/office/powerpoint/2010/main" val="47491175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p:txBody>
          <a:bodyPr/>
          <a:lstStyle/>
          <a:p>
            <a:r>
              <a:rPr lang="en-US" dirty="0"/>
              <a:t>Architectural Elements (</a:t>
            </a:r>
            <a:r>
              <a:rPr lang="en-US" dirty="0" err="1"/>
              <a:t>cont</a:t>
            </a:r>
            <a:r>
              <a:rPr lang="ja-JP" altLang="en-US" dirty="0">
                <a:latin typeface="Arial"/>
              </a:rPr>
              <a:t>’</a:t>
            </a:r>
            <a:r>
              <a:rPr lang="en-US" dirty="0"/>
              <a:t>d)</a:t>
            </a:r>
          </a:p>
        </p:txBody>
      </p:sp>
      <p:sp>
        <p:nvSpPr>
          <p:cNvPr id="475140" name="Rectangle 4"/>
          <p:cNvSpPr>
            <a:spLocks noChangeArrowheads="1"/>
          </p:cNvSpPr>
          <p:nvPr/>
        </p:nvSpPr>
        <p:spPr bwMode="auto">
          <a:xfrm>
            <a:off x="4237038" y="1524000"/>
            <a:ext cx="1676400" cy="4572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1800" b="0" i="0"/>
              <a:t>Components</a:t>
            </a:r>
          </a:p>
        </p:txBody>
      </p:sp>
      <p:sp>
        <p:nvSpPr>
          <p:cNvPr id="475141" name="Rectangle 5"/>
          <p:cNvSpPr>
            <a:spLocks noChangeArrowheads="1"/>
          </p:cNvSpPr>
          <p:nvPr/>
        </p:nvSpPr>
        <p:spPr bwMode="auto">
          <a:xfrm>
            <a:off x="4237038" y="1524000"/>
            <a:ext cx="1676400" cy="6096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1800" b="0" i="0"/>
              <a:t>provides part</a:t>
            </a:r>
          </a:p>
        </p:txBody>
      </p:sp>
      <p:sp>
        <p:nvSpPr>
          <p:cNvPr id="475142" name="Rectangle 6"/>
          <p:cNvSpPr>
            <a:spLocks noChangeArrowheads="1"/>
          </p:cNvSpPr>
          <p:nvPr/>
        </p:nvSpPr>
        <p:spPr bwMode="auto">
          <a:xfrm>
            <a:off x="6904038" y="1814513"/>
            <a:ext cx="914400" cy="6858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sz="1200" b="0" i="0"/>
              <a:t>functions</a:t>
            </a:r>
          </a:p>
          <a:p>
            <a:pPr algn="l"/>
            <a:r>
              <a:rPr lang="en-US" sz="1200" b="0" i="0"/>
              <a:t>objects</a:t>
            </a:r>
          </a:p>
          <a:p>
            <a:pPr algn="l"/>
            <a:r>
              <a:rPr lang="en-US" sz="1200" b="0" i="0"/>
              <a:t>types</a:t>
            </a:r>
          </a:p>
        </p:txBody>
      </p:sp>
      <p:sp>
        <p:nvSpPr>
          <p:cNvPr id="475143" name="Rectangle 7"/>
          <p:cNvSpPr>
            <a:spLocks noChangeArrowheads="1"/>
          </p:cNvSpPr>
          <p:nvPr/>
        </p:nvSpPr>
        <p:spPr bwMode="auto">
          <a:xfrm>
            <a:off x="6892925" y="2716213"/>
            <a:ext cx="1066800" cy="5334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sz="1200" b="0" i="0"/>
              <a:t>in actions</a:t>
            </a:r>
          </a:p>
          <a:p>
            <a:pPr algn="l"/>
            <a:r>
              <a:rPr lang="en-US" sz="1200" b="0" i="0"/>
              <a:t>out actions</a:t>
            </a:r>
          </a:p>
        </p:txBody>
      </p:sp>
      <p:sp>
        <p:nvSpPr>
          <p:cNvPr id="475144" name="Rectangle 8"/>
          <p:cNvSpPr>
            <a:spLocks noChangeArrowheads="1"/>
          </p:cNvSpPr>
          <p:nvPr/>
        </p:nvSpPr>
        <p:spPr bwMode="auto">
          <a:xfrm>
            <a:off x="6904038" y="3435350"/>
            <a:ext cx="1371600" cy="4572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sz="1200" b="0" i="0"/>
              <a:t>state</a:t>
            </a:r>
          </a:p>
        </p:txBody>
      </p:sp>
      <p:sp>
        <p:nvSpPr>
          <p:cNvPr id="475145" name="Rectangle 9"/>
          <p:cNvSpPr>
            <a:spLocks noChangeArrowheads="1"/>
          </p:cNvSpPr>
          <p:nvPr/>
        </p:nvSpPr>
        <p:spPr bwMode="auto">
          <a:xfrm>
            <a:off x="6904038" y="3892550"/>
            <a:ext cx="1371600" cy="4572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sz="1200" b="0" i="0"/>
              <a:t>state transitions</a:t>
            </a:r>
          </a:p>
        </p:txBody>
      </p:sp>
      <p:sp>
        <p:nvSpPr>
          <p:cNvPr id="475146" name="Rectangle 10"/>
          <p:cNvSpPr>
            <a:spLocks noChangeArrowheads="1"/>
          </p:cNvSpPr>
          <p:nvPr/>
        </p:nvSpPr>
        <p:spPr bwMode="auto">
          <a:xfrm>
            <a:off x="6892925" y="4532313"/>
            <a:ext cx="1611313" cy="4572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sz="1200" b="0" i="0"/>
              <a:t>pattern constraints</a:t>
            </a:r>
          </a:p>
        </p:txBody>
      </p:sp>
      <p:sp>
        <p:nvSpPr>
          <p:cNvPr id="475147" name="Rectangle 11"/>
          <p:cNvSpPr>
            <a:spLocks noChangeArrowheads="1"/>
          </p:cNvSpPr>
          <p:nvPr/>
        </p:nvSpPr>
        <p:spPr bwMode="auto">
          <a:xfrm>
            <a:off x="6892925" y="5126038"/>
            <a:ext cx="1458913" cy="4572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sz="1200" b="0" i="0"/>
              <a:t>interface with no</a:t>
            </a:r>
          </a:p>
          <a:p>
            <a:pPr algn="l"/>
            <a:r>
              <a:rPr lang="en-US" sz="1200" b="0" i="0"/>
              <a:t>private part</a:t>
            </a:r>
          </a:p>
        </p:txBody>
      </p:sp>
      <p:sp>
        <p:nvSpPr>
          <p:cNvPr id="475148" name="Rectangle 12"/>
          <p:cNvSpPr>
            <a:spLocks noChangeArrowheads="1"/>
          </p:cNvSpPr>
          <p:nvPr/>
        </p:nvSpPr>
        <p:spPr bwMode="auto">
          <a:xfrm>
            <a:off x="4237038" y="2133600"/>
            <a:ext cx="1676400" cy="6096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1800" b="0" i="0"/>
              <a:t>requires part</a:t>
            </a:r>
          </a:p>
        </p:txBody>
      </p:sp>
      <p:sp>
        <p:nvSpPr>
          <p:cNvPr id="475149" name="Rectangle 13"/>
          <p:cNvSpPr>
            <a:spLocks noChangeArrowheads="1"/>
          </p:cNvSpPr>
          <p:nvPr/>
        </p:nvSpPr>
        <p:spPr bwMode="auto">
          <a:xfrm>
            <a:off x="4237038" y="2667000"/>
            <a:ext cx="1676400" cy="4572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1800" b="0" i="0"/>
              <a:t>Components</a:t>
            </a:r>
          </a:p>
        </p:txBody>
      </p:sp>
      <p:sp>
        <p:nvSpPr>
          <p:cNvPr id="475150" name="Rectangle 14"/>
          <p:cNvSpPr>
            <a:spLocks noChangeArrowheads="1"/>
          </p:cNvSpPr>
          <p:nvPr/>
        </p:nvSpPr>
        <p:spPr bwMode="auto">
          <a:xfrm>
            <a:off x="4237038" y="2667000"/>
            <a:ext cx="1676400" cy="6096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1800" b="0" i="0"/>
              <a:t>action part</a:t>
            </a:r>
          </a:p>
        </p:txBody>
      </p:sp>
      <p:sp>
        <p:nvSpPr>
          <p:cNvPr id="475151" name="Rectangle 15"/>
          <p:cNvSpPr>
            <a:spLocks noChangeArrowheads="1"/>
          </p:cNvSpPr>
          <p:nvPr/>
        </p:nvSpPr>
        <p:spPr bwMode="auto">
          <a:xfrm>
            <a:off x="4237038" y="3276600"/>
            <a:ext cx="1676400" cy="6096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1800" b="0" i="0"/>
              <a:t>service part</a:t>
            </a:r>
          </a:p>
        </p:txBody>
      </p:sp>
      <p:sp>
        <p:nvSpPr>
          <p:cNvPr id="475152" name="Rectangle 16"/>
          <p:cNvSpPr>
            <a:spLocks noChangeArrowheads="1"/>
          </p:cNvSpPr>
          <p:nvPr/>
        </p:nvSpPr>
        <p:spPr bwMode="auto">
          <a:xfrm>
            <a:off x="4237038" y="3810000"/>
            <a:ext cx="1676400" cy="4572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1800" b="0" i="0"/>
              <a:t>Components</a:t>
            </a:r>
          </a:p>
        </p:txBody>
      </p:sp>
      <p:sp>
        <p:nvSpPr>
          <p:cNvPr id="475153" name="Rectangle 17"/>
          <p:cNvSpPr>
            <a:spLocks noChangeArrowheads="1"/>
          </p:cNvSpPr>
          <p:nvPr/>
        </p:nvSpPr>
        <p:spPr bwMode="auto">
          <a:xfrm>
            <a:off x="4237038" y="3810000"/>
            <a:ext cx="1676400" cy="6096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1800" b="0" i="0"/>
              <a:t>behavior part</a:t>
            </a:r>
          </a:p>
        </p:txBody>
      </p:sp>
      <p:sp>
        <p:nvSpPr>
          <p:cNvPr id="475154" name="Rectangle 18"/>
          <p:cNvSpPr>
            <a:spLocks noChangeArrowheads="1"/>
          </p:cNvSpPr>
          <p:nvPr/>
        </p:nvSpPr>
        <p:spPr bwMode="auto">
          <a:xfrm>
            <a:off x="4237038" y="4419600"/>
            <a:ext cx="1676400" cy="6096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1800" b="0" i="0"/>
              <a:t>constraint part</a:t>
            </a:r>
          </a:p>
        </p:txBody>
      </p:sp>
      <p:sp>
        <p:nvSpPr>
          <p:cNvPr id="475155" name="Rectangle 19"/>
          <p:cNvSpPr>
            <a:spLocks noChangeArrowheads="1"/>
          </p:cNvSpPr>
          <p:nvPr/>
        </p:nvSpPr>
        <p:spPr bwMode="auto">
          <a:xfrm>
            <a:off x="4237038" y="4953000"/>
            <a:ext cx="1676400" cy="4572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1800" b="0" i="0"/>
              <a:t>Components</a:t>
            </a:r>
          </a:p>
        </p:txBody>
      </p:sp>
      <p:sp>
        <p:nvSpPr>
          <p:cNvPr id="475156" name="Rectangle 20"/>
          <p:cNvSpPr>
            <a:spLocks noChangeArrowheads="1"/>
          </p:cNvSpPr>
          <p:nvPr/>
        </p:nvSpPr>
        <p:spPr bwMode="auto">
          <a:xfrm>
            <a:off x="4237038" y="4953000"/>
            <a:ext cx="1676400" cy="60960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1800" b="0" i="0"/>
              <a:t>private part</a:t>
            </a:r>
          </a:p>
        </p:txBody>
      </p:sp>
      <p:sp>
        <p:nvSpPr>
          <p:cNvPr id="475157" name="Text Box 21"/>
          <p:cNvSpPr txBox="1">
            <a:spLocks noChangeArrowheads="1"/>
          </p:cNvSpPr>
          <p:nvPr/>
        </p:nvSpPr>
        <p:spPr bwMode="auto">
          <a:xfrm>
            <a:off x="1951038" y="3229560"/>
            <a:ext cx="983062"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sz="1600" b="0" i="0"/>
              <a:t>Interface</a:t>
            </a:r>
            <a:endParaRPr lang="en-US" sz="1800" b="0" i="0"/>
          </a:p>
        </p:txBody>
      </p:sp>
      <p:sp>
        <p:nvSpPr>
          <p:cNvPr id="475158" name="Line 22"/>
          <p:cNvSpPr>
            <a:spLocks noChangeShapeType="1"/>
          </p:cNvSpPr>
          <p:nvPr/>
        </p:nvSpPr>
        <p:spPr bwMode="auto">
          <a:xfrm>
            <a:off x="3141663" y="3398838"/>
            <a:ext cx="9144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200"/>
          </a:p>
        </p:txBody>
      </p:sp>
      <p:sp>
        <p:nvSpPr>
          <p:cNvPr id="475159" name="Line 23"/>
          <p:cNvSpPr>
            <a:spLocks noChangeShapeType="1"/>
          </p:cNvSpPr>
          <p:nvPr/>
        </p:nvSpPr>
        <p:spPr bwMode="auto">
          <a:xfrm>
            <a:off x="5913438" y="1905000"/>
            <a:ext cx="7620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200"/>
          </a:p>
        </p:txBody>
      </p:sp>
      <p:sp>
        <p:nvSpPr>
          <p:cNvPr id="475160" name="Line 24"/>
          <p:cNvSpPr>
            <a:spLocks noChangeShapeType="1"/>
          </p:cNvSpPr>
          <p:nvPr/>
        </p:nvSpPr>
        <p:spPr bwMode="auto">
          <a:xfrm>
            <a:off x="5913438" y="2362200"/>
            <a:ext cx="7620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200"/>
          </a:p>
        </p:txBody>
      </p:sp>
      <p:sp>
        <p:nvSpPr>
          <p:cNvPr id="475161" name="Line 25"/>
          <p:cNvSpPr>
            <a:spLocks noChangeShapeType="1"/>
          </p:cNvSpPr>
          <p:nvPr/>
        </p:nvSpPr>
        <p:spPr bwMode="auto">
          <a:xfrm>
            <a:off x="5913438" y="2971800"/>
            <a:ext cx="7620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200"/>
          </a:p>
        </p:txBody>
      </p:sp>
      <p:sp>
        <p:nvSpPr>
          <p:cNvPr id="475162" name="Line 26"/>
          <p:cNvSpPr>
            <a:spLocks noChangeShapeType="1"/>
          </p:cNvSpPr>
          <p:nvPr/>
        </p:nvSpPr>
        <p:spPr bwMode="auto">
          <a:xfrm>
            <a:off x="5913438" y="4724400"/>
            <a:ext cx="7620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200"/>
          </a:p>
        </p:txBody>
      </p:sp>
      <p:sp>
        <p:nvSpPr>
          <p:cNvPr id="475163" name="Line 27"/>
          <p:cNvSpPr>
            <a:spLocks noChangeShapeType="1"/>
          </p:cNvSpPr>
          <p:nvPr/>
        </p:nvSpPr>
        <p:spPr bwMode="auto">
          <a:xfrm>
            <a:off x="5913438" y="5257800"/>
            <a:ext cx="7620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200"/>
          </a:p>
        </p:txBody>
      </p:sp>
      <p:sp>
        <p:nvSpPr>
          <p:cNvPr id="475164" name="Line 28"/>
          <p:cNvSpPr>
            <a:spLocks noChangeShapeType="1"/>
          </p:cNvSpPr>
          <p:nvPr/>
        </p:nvSpPr>
        <p:spPr bwMode="auto">
          <a:xfrm>
            <a:off x="5913438" y="4114800"/>
            <a:ext cx="7620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1200"/>
          </a:p>
        </p:txBody>
      </p:sp>
    </p:spTree>
    <p:extLst>
      <p:ext uri="{BB962C8B-B14F-4D97-AF65-F5344CB8AC3E}">
        <p14:creationId xmlns:p14="http://schemas.microsoft.com/office/powerpoint/2010/main" val="14453877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r>
              <a:rPr lang="en-US"/>
              <a:t>Architectural Elements (cont</a:t>
            </a:r>
            <a:r>
              <a:rPr lang="ja-JP" altLang="en-US">
                <a:latin typeface="Arial"/>
              </a:rPr>
              <a:t>’</a:t>
            </a:r>
            <a:r>
              <a:rPr lang="en-US"/>
              <a:t>d)</a:t>
            </a:r>
          </a:p>
        </p:txBody>
      </p:sp>
      <p:sp>
        <p:nvSpPr>
          <p:cNvPr id="476163" name="Rectangle 3"/>
          <p:cNvSpPr>
            <a:spLocks noGrp="1" noChangeArrowheads="1"/>
          </p:cNvSpPr>
          <p:nvPr>
            <p:ph type="body" idx="1"/>
          </p:nvPr>
        </p:nvSpPr>
        <p:spPr>
          <a:xfrm>
            <a:off x="585788" y="1006475"/>
            <a:ext cx="8018462" cy="4972050"/>
          </a:xfrm>
        </p:spPr>
        <p:txBody>
          <a:bodyPr/>
          <a:lstStyle/>
          <a:p>
            <a:pPr>
              <a:buFont typeface="Monotype Sorts" charset="0"/>
              <a:buNone/>
            </a:pPr>
            <a:r>
              <a:rPr lang="en-US" dirty="0"/>
              <a:t> </a:t>
            </a:r>
          </a:p>
        </p:txBody>
      </p:sp>
      <p:sp>
        <p:nvSpPr>
          <p:cNvPr id="476164" name="Rectangle 4"/>
          <p:cNvSpPr>
            <a:spLocks noChangeArrowheads="1"/>
          </p:cNvSpPr>
          <p:nvPr/>
        </p:nvSpPr>
        <p:spPr bwMode="auto">
          <a:xfrm>
            <a:off x="4329113" y="1061301"/>
            <a:ext cx="1528230" cy="34951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Components</a:t>
            </a:r>
          </a:p>
        </p:txBody>
      </p:sp>
      <p:sp>
        <p:nvSpPr>
          <p:cNvPr id="476165" name="Rectangle 5"/>
          <p:cNvSpPr>
            <a:spLocks noChangeArrowheads="1"/>
          </p:cNvSpPr>
          <p:nvPr/>
        </p:nvSpPr>
        <p:spPr bwMode="auto">
          <a:xfrm>
            <a:off x="4329113" y="1075510"/>
            <a:ext cx="1528230" cy="395626"/>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components</a:t>
            </a:r>
          </a:p>
        </p:txBody>
      </p:sp>
      <p:sp>
        <p:nvSpPr>
          <p:cNvPr id="476166" name="Rectangle 6"/>
          <p:cNvSpPr>
            <a:spLocks noChangeArrowheads="1"/>
          </p:cNvSpPr>
          <p:nvPr/>
        </p:nvSpPr>
        <p:spPr bwMode="auto">
          <a:xfrm>
            <a:off x="6932613" y="3158389"/>
            <a:ext cx="972510" cy="34951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sz="1400" b="0" i="0"/>
              <a:t>statements</a:t>
            </a:r>
          </a:p>
        </p:txBody>
      </p:sp>
      <p:sp>
        <p:nvSpPr>
          <p:cNvPr id="476167" name="Text Box 7"/>
          <p:cNvSpPr txBox="1">
            <a:spLocks noChangeArrowheads="1"/>
          </p:cNvSpPr>
          <p:nvPr/>
        </p:nvSpPr>
        <p:spPr bwMode="auto">
          <a:xfrm>
            <a:off x="2122488" y="2747446"/>
            <a:ext cx="9417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sz="1800" b="0" i="0"/>
              <a:t>Module</a:t>
            </a:r>
            <a:endParaRPr lang="en-US" sz="2000" b="0" i="0"/>
          </a:p>
        </p:txBody>
      </p:sp>
      <p:sp>
        <p:nvSpPr>
          <p:cNvPr id="476168" name="Line 8"/>
          <p:cNvSpPr>
            <a:spLocks noChangeShapeType="1"/>
          </p:cNvSpPr>
          <p:nvPr/>
        </p:nvSpPr>
        <p:spPr bwMode="auto">
          <a:xfrm>
            <a:off x="3233738" y="2932113"/>
            <a:ext cx="9144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2000"/>
          </a:p>
        </p:txBody>
      </p:sp>
      <p:sp>
        <p:nvSpPr>
          <p:cNvPr id="476169" name="Rectangle 9"/>
          <p:cNvSpPr>
            <a:spLocks noChangeArrowheads="1"/>
          </p:cNvSpPr>
          <p:nvPr/>
        </p:nvSpPr>
        <p:spPr bwMode="auto">
          <a:xfrm>
            <a:off x="6919913" y="2085239"/>
            <a:ext cx="972510" cy="34951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sz="1400" b="0" i="0"/>
              <a:t>statements</a:t>
            </a:r>
          </a:p>
        </p:txBody>
      </p:sp>
      <p:sp>
        <p:nvSpPr>
          <p:cNvPr id="476170" name="Rectangle 10"/>
          <p:cNvSpPr>
            <a:spLocks noChangeArrowheads="1"/>
          </p:cNvSpPr>
          <p:nvPr/>
        </p:nvSpPr>
        <p:spPr bwMode="auto">
          <a:xfrm>
            <a:off x="4329113" y="1570810"/>
            <a:ext cx="1528230" cy="395626"/>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connections</a:t>
            </a:r>
          </a:p>
        </p:txBody>
      </p:sp>
      <p:sp>
        <p:nvSpPr>
          <p:cNvPr id="476171" name="Rectangle 11"/>
          <p:cNvSpPr>
            <a:spLocks noChangeArrowheads="1"/>
          </p:cNvSpPr>
          <p:nvPr/>
        </p:nvSpPr>
        <p:spPr bwMode="auto">
          <a:xfrm>
            <a:off x="4329113" y="2061426"/>
            <a:ext cx="1528230" cy="34951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Components</a:t>
            </a:r>
          </a:p>
        </p:txBody>
      </p:sp>
      <p:sp>
        <p:nvSpPr>
          <p:cNvPr id="476172" name="Rectangle 12"/>
          <p:cNvSpPr>
            <a:spLocks noChangeArrowheads="1"/>
          </p:cNvSpPr>
          <p:nvPr/>
        </p:nvSpPr>
        <p:spPr bwMode="auto">
          <a:xfrm>
            <a:off x="4329113" y="2075635"/>
            <a:ext cx="1528230" cy="395626"/>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initial part</a:t>
            </a:r>
          </a:p>
        </p:txBody>
      </p:sp>
      <p:sp>
        <p:nvSpPr>
          <p:cNvPr id="476173" name="Rectangle 13"/>
          <p:cNvSpPr>
            <a:spLocks noChangeArrowheads="1"/>
          </p:cNvSpPr>
          <p:nvPr/>
        </p:nvSpPr>
        <p:spPr bwMode="auto">
          <a:xfrm>
            <a:off x="4329113" y="2570935"/>
            <a:ext cx="1528230" cy="395626"/>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processes</a:t>
            </a:r>
          </a:p>
        </p:txBody>
      </p:sp>
      <p:sp>
        <p:nvSpPr>
          <p:cNvPr id="476174" name="Rectangle 14"/>
          <p:cNvSpPr>
            <a:spLocks noChangeArrowheads="1"/>
          </p:cNvSpPr>
          <p:nvPr/>
        </p:nvSpPr>
        <p:spPr bwMode="auto">
          <a:xfrm>
            <a:off x="6919912" y="5147477"/>
            <a:ext cx="1922591" cy="520909"/>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sz="1400" b="0" i="0"/>
              <a:t>state transitions</a:t>
            </a:r>
          </a:p>
        </p:txBody>
      </p:sp>
      <p:sp>
        <p:nvSpPr>
          <p:cNvPr id="476175" name="Line 15"/>
          <p:cNvSpPr>
            <a:spLocks noChangeShapeType="1"/>
          </p:cNvSpPr>
          <p:nvPr/>
        </p:nvSpPr>
        <p:spPr bwMode="auto">
          <a:xfrm flipV="1">
            <a:off x="6005513" y="5416427"/>
            <a:ext cx="927405" cy="74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a:p>
        </p:txBody>
      </p:sp>
      <p:sp>
        <p:nvSpPr>
          <p:cNvPr id="476176" name="Rectangle 16"/>
          <p:cNvSpPr>
            <a:spLocks noChangeArrowheads="1"/>
          </p:cNvSpPr>
          <p:nvPr/>
        </p:nvSpPr>
        <p:spPr bwMode="auto">
          <a:xfrm>
            <a:off x="4329112" y="4596147"/>
            <a:ext cx="2245859" cy="58964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endParaRPr lang="en-CA" sz="2000" b="0" i="0"/>
          </a:p>
        </p:txBody>
      </p:sp>
      <p:sp>
        <p:nvSpPr>
          <p:cNvPr id="476177" name="Rectangle 17"/>
          <p:cNvSpPr>
            <a:spLocks noChangeArrowheads="1"/>
          </p:cNvSpPr>
          <p:nvPr/>
        </p:nvSpPr>
        <p:spPr bwMode="auto">
          <a:xfrm>
            <a:off x="4329112" y="5109377"/>
            <a:ext cx="2245859" cy="520909"/>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Components</a:t>
            </a:r>
          </a:p>
        </p:txBody>
      </p:sp>
      <p:sp>
        <p:nvSpPr>
          <p:cNvPr id="476178" name="Rectangle 18"/>
          <p:cNvSpPr>
            <a:spLocks noChangeArrowheads="1"/>
          </p:cNvSpPr>
          <p:nvPr/>
        </p:nvSpPr>
        <p:spPr bwMode="auto">
          <a:xfrm>
            <a:off x="4329112" y="5100972"/>
            <a:ext cx="2245859" cy="58964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rule part</a:t>
            </a:r>
          </a:p>
        </p:txBody>
      </p:sp>
      <p:sp>
        <p:nvSpPr>
          <p:cNvPr id="476179" name="Rectangle 19"/>
          <p:cNvSpPr>
            <a:spLocks noChangeArrowheads="1"/>
          </p:cNvSpPr>
          <p:nvPr/>
        </p:nvSpPr>
        <p:spPr bwMode="auto">
          <a:xfrm>
            <a:off x="4329112" y="5596272"/>
            <a:ext cx="2245859" cy="58964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dirty="0"/>
              <a:t>constraints</a:t>
            </a:r>
          </a:p>
        </p:txBody>
      </p:sp>
      <p:sp>
        <p:nvSpPr>
          <p:cNvPr id="476180" name="Text Box 20"/>
          <p:cNvSpPr txBox="1">
            <a:spLocks noChangeArrowheads="1"/>
          </p:cNvSpPr>
          <p:nvPr/>
        </p:nvSpPr>
        <p:spPr bwMode="auto">
          <a:xfrm>
            <a:off x="2366963" y="5215432"/>
            <a:ext cx="63370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sz="1800" b="0" i="0"/>
              <a:t>Map</a:t>
            </a:r>
            <a:endParaRPr lang="en-US" sz="2000" b="0" i="0"/>
          </a:p>
        </p:txBody>
      </p:sp>
      <p:sp>
        <p:nvSpPr>
          <p:cNvPr id="476181" name="Line 21"/>
          <p:cNvSpPr>
            <a:spLocks noChangeShapeType="1"/>
          </p:cNvSpPr>
          <p:nvPr/>
        </p:nvSpPr>
        <p:spPr bwMode="auto">
          <a:xfrm>
            <a:off x="3306763" y="5400099"/>
            <a:ext cx="9144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2000"/>
          </a:p>
        </p:txBody>
      </p:sp>
      <p:sp>
        <p:nvSpPr>
          <p:cNvPr id="476182" name="Text Box 22"/>
          <p:cNvSpPr txBox="1">
            <a:spLocks noChangeArrowheads="1"/>
          </p:cNvSpPr>
          <p:nvPr/>
        </p:nvSpPr>
        <p:spPr bwMode="auto">
          <a:xfrm>
            <a:off x="5366121" y="4692742"/>
            <a:ext cx="1126205" cy="400110"/>
          </a:xfrm>
          <a:prstGeom prst="rect">
            <a:avLst/>
          </a:prstGeom>
          <a:solidFill>
            <a:srgbClr val="4D4D4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algn="r"/>
            <a:r>
              <a:rPr lang="en-US" sz="2000" b="0" i="0" dirty="0"/>
              <a:t>range</a:t>
            </a:r>
          </a:p>
        </p:txBody>
      </p:sp>
      <p:sp>
        <p:nvSpPr>
          <p:cNvPr id="476183" name="Line 23"/>
          <p:cNvSpPr>
            <a:spLocks noChangeShapeType="1"/>
          </p:cNvSpPr>
          <p:nvPr/>
        </p:nvSpPr>
        <p:spPr bwMode="auto">
          <a:xfrm>
            <a:off x="5021263" y="4927024"/>
            <a:ext cx="51042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sz="2000"/>
          </a:p>
        </p:txBody>
      </p:sp>
      <p:sp>
        <p:nvSpPr>
          <p:cNvPr id="476184" name="Text Box 24"/>
          <p:cNvSpPr txBox="1">
            <a:spLocks noChangeArrowheads="1"/>
          </p:cNvSpPr>
          <p:nvPr/>
        </p:nvSpPr>
        <p:spPr bwMode="auto">
          <a:xfrm>
            <a:off x="4343400" y="4681629"/>
            <a:ext cx="1034471" cy="400110"/>
          </a:xfrm>
          <a:prstGeom prst="rect">
            <a:avLst/>
          </a:prstGeom>
          <a:solidFill>
            <a:srgbClr val="4D4D4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r>
              <a:rPr lang="en-US" sz="2000" b="0" i="0" dirty="0"/>
              <a:t>domain</a:t>
            </a:r>
          </a:p>
        </p:txBody>
      </p:sp>
      <p:sp>
        <p:nvSpPr>
          <p:cNvPr id="476185" name="Rectangle 25"/>
          <p:cNvSpPr>
            <a:spLocks noChangeArrowheads="1"/>
          </p:cNvSpPr>
          <p:nvPr/>
        </p:nvSpPr>
        <p:spPr bwMode="auto">
          <a:xfrm>
            <a:off x="4329113" y="3064726"/>
            <a:ext cx="1528230" cy="34951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Components</a:t>
            </a:r>
          </a:p>
        </p:txBody>
      </p:sp>
      <p:sp>
        <p:nvSpPr>
          <p:cNvPr id="476186" name="Rectangle 26"/>
          <p:cNvSpPr>
            <a:spLocks noChangeArrowheads="1"/>
          </p:cNvSpPr>
          <p:nvPr/>
        </p:nvSpPr>
        <p:spPr bwMode="auto">
          <a:xfrm>
            <a:off x="4329113" y="3078935"/>
            <a:ext cx="1528230" cy="395626"/>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final part</a:t>
            </a:r>
          </a:p>
        </p:txBody>
      </p:sp>
      <p:sp>
        <p:nvSpPr>
          <p:cNvPr id="476187" name="Rectangle 27"/>
          <p:cNvSpPr>
            <a:spLocks noChangeArrowheads="1"/>
          </p:cNvSpPr>
          <p:nvPr/>
        </p:nvSpPr>
        <p:spPr bwMode="auto">
          <a:xfrm>
            <a:off x="4329113" y="3574235"/>
            <a:ext cx="1528230" cy="395626"/>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constraints</a:t>
            </a:r>
          </a:p>
        </p:txBody>
      </p:sp>
      <p:sp>
        <p:nvSpPr>
          <p:cNvPr id="476188" name="Rectangle 28"/>
          <p:cNvSpPr>
            <a:spLocks noChangeArrowheads="1"/>
          </p:cNvSpPr>
          <p:nvPr/>
        </p:nvSpPr>
        <p:spPr bwMode="auto">
          <a:xfrm>
            <a:off x="4329113" y="4064851"/>
            <a:ext cx="1528230" cy="349510"/>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Components</a:t>
            </a:r>
          </a:p>
        </p:txBody>
      </p:sp>
      <p:sp>
        <p:nvSpPr>
          <p:cNvPr id="476189" name="Rectangle 29"/>
          <p:cNvSpPr>
            <a:spLocks noChangeArrowheads="1"/>
          </p:cNvSpPr>
          <p:nvPr/>
        </p:nvSpPr>
        <p:spPr bwMode="auto">
          <a:xfrm>
            <a:off x="4329113" y="4079060"/>
            <a:ext cx="1528230" cy="395626"/>
          </a:xfrm>
          <a:prstGeom prst="rect">
            <a:avLst/>
          </a:prstGeom>
          <a:solidFill>
            <a:srgbClr val="4D4D4D"/>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sz="2000" b="0" i="0"/>
              <a:t>handlers</a:t>
            </a:r>
          </a:p>
        </p:txBody>
      </p:sp>
      <p:sp>
        <p:nvSpPr>
          <p:cNvPr id="476190" name="Line 30"/>
          <p:cNvSpPr>
            <a:spLocks noChangeShapeType="1"/>
          </p:cNvSpPr>
          <p:nvPr/>
        </p:nvSpPr>
        <p:spPr bwMode="auto">
          <a:xfrm flipV="1">
            <a:off x="6029326" y="3249136"/>
            <a:ext cx="77424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a:p>
        </p:txBody>
      </p:sp>
      <p:sp>
        <p:nvSpPr>
          <p:cNvPr id="476191" name="Line 31"/>
          <p:cNvSpPr>
            <a:spLocks noChangeShapeType="1"/>
          </p:cNvSpPr>
          <p:nvPr/>
        </p:nvSpPr>
        <p:spPr bwMode="auto">
          <a:xfrm flipV="1">
            <a:off x="6029326" y="2180749"/>
            <a:ext cx="77424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a:p>
        </p:txBody>
      </p:sp>
    </p:spTree>
    <p:extLst>
      <p:ext uri="{BB962C8B-B14F-4D97-AF65-F5344CB8AC3E}">
        <p14:creationId xmlns:p14="http://schemas.microsoft.com/office/powerpoint/2010/main" val="4899685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en-US"/>
              <a:t>A Simple Specification in Rapide</a:t>
            </a:r>
          </a:p>
        </p:txBody>
      </p:sp>
      <p:sp>
        <p:nvSpPr>
          <p:cNvPr id="453635" name="Text Box 3"/>
          <p:cNvSpPr txBox="1">
            <a:spLocks noChangeArrowheads="1"/>
          </p:cNvSpPr>
          <p:nvPr/>
        </p:nvSpPr>
        <p:spPr bwMode="auto">
          <a:xfrm>
            <a:off x="1423988" y="989013"/>
            <a:ext cx="7286625" cy="5238750"/>
          </a:xfrm>
          <a:prstGeom prst="rect">
            <a:avLst/>
          </a:prstGeom>
          <a:solidFill>
            <a:schemeClr val="accent1"/>
          </a:solidFill>
          <a:ln w="12700">
            <a:solidFill>
              <a:schemeClr val="tx1"/>
            </a:solidFill>
            <a:miter lim="800000"/>
            <a:headEnd/>
            <a:tailEnd/>
          </a:ln>
          <a:effectLst>
            <a:outerShdw blurRad="63500" dist="38099" dir="2700000" algn="ctr" rotWithShape="0">
              <a:schemeClr val="bg2">
                <a:alpha val="74998"/>
              </a:schemeClr>
            </a:outerShdw>
          </a:effectLst>
        </p:spPr>
        <p:txBody>
          <a:bodyPr wrap="none" anchor="ctr">
            <a:spAutoFit/>
          </a:bodyPr>
          <a:lstStyle/>
          <a:p>
            <a:pPr algn="l"/>
            <a:r>
              <a:rPr lang="en-US" sz="1600" i="0">
                <a:effectLst>
                  <a:outerShdw blurRad="38100" dist="38100" dir="2700000" algn="tl">
                    <a:srgbClr val="000000"/>
                  </a:outerShdw>
                </a:effectLst>
                <a:latin typeface="Courier New" charset="0"/>
              </a:rPr>
              <a:t>type Producer (Max : Positive) is interface</a:t>
            </a:r>
          </a:p>
          <a:p>
            <a:pPr algn="l"/>
            <a:r>
              <a:rPr lang="en-US" sz="1600" i="0">
                <a:effectLst>
                  <a:outerShdw blurRad="38100" dist="38100" dir="2700000" algn="tl">
                    <a:srgbClr val="000000"/>
                  </a:outerShdw>
                </a:effectLst>
                <a:latin typeface="Courier New" charset="0"/>
              </a:rPr>
              <a:t>     action out Send (N: Integer); </a:t>
            </a:r>
            <a:br>
              <a:rPr lang="en-US" sz="1600" i="0">
                <a:effectLst>
                  <a:outerShdw blurRad="38100" dist="38100" dir="2700000" algn="tl">
                    <a:srgbClr val="000000"/>
                  </a:outerShdw>
                </a:effectLst>
                <a:latin typeface="Courier New" charset="0"/>
              </a:rPr>
            </a:br>
            <a:r>
              <a:rPr lang="en-US" sz="1600" i="0">
                <a:effectLst>
                  <a:outerShdw blurRad="38100" dist="38100" dir="2700000" algn="tl">
                    <a:srgbClr val="000000"/>
                  </a:outerShdw>
                </a:effectLst>
                <a:latin typeface="Courier New" charset="0"/>
              </a:rPr>
              <a:t>     action in Reply(N : Integer);</a:t>
            </a:r>
          </a:p>
          <a:p>
            <a:pPr algn="l"/>
            <a:r>
              <a:rPr lang="en-US" sz="1600" i="0">
                <a:effectLst>
                  <a:outerShdw blurRad="38100" dist="38100" dir="2700000" algn="tl">
                    <a:srgbClr val="000000"/>
                  </a:outerShdw>
                </a:effectLst>
                <a:latin typeface="Courier New" charset="0"/>
              </a:rPr>
              <a:t>behavior</a:t>
            </a:r>
          </a:p>
          <a:p>
            <a:pPr algn="l"/>
            <a:r>
              <a:rPr lang="en-US" sz="1600" i="0">
                <a:effectLst>
                  <a:outerShdw blurRad="38100" dist="38100" dir="2700000" algn="tl">
                    <a:srgbClr val="000000"/>
                  </a:outerShdw>
                </a:effectLst>
                <a:latin typeface="Courier New" charset="0"/>
              </a:rPr>
              <a:t>     Start =&gt; send(0);</a:t>
            </a:r>
          </a:p>
          <a:p>
            <a:pPr algn="l"/>
            <a:r>
              <a:rPr lang="en-US" sz="1600" i="0">
                <a:effectLst>
                  <a:outerShdw blurRad="38100" dist="38100" dir="2700000" algn="tl">
                    <a:srgbClr val="000000"/>
                  </a:outerShdw>
                </a:effectLst>
                <a:latin typeface="Courier New" charset="0"/>
              </a:rPr>
              <a:t>     (?X in Integer) Reply(?X) where ?X&lt;Max =&gt; Send(?X+1);</a:t>
            </a:r>
          </a:p>
          <a:p>
            <a:pPr algn="l"/>
            <a:r>
              <a:rPr lang="en-US" sz="1600" i="0">
                <a:effectLst>
                  <a:outerShdw blurRad="38100" dist="38100" dir="2700000" algn="tl">
                    <a:srgbClr val="000000"/>
                  </a:outerShdw>
                </a:effectLst>
                <a:latin typeface="Courier New" charset="0"/>
              </a:rPr>
              <a:t>end Producer;</a:t>
            </a:r>
          </a:p>
          <a:p>
            <a:pPr algn="l"/>
            <a:endParaRPr lang="en-US" sz="1600" i="0">
              <a:effectLst>
                <a:outerShdw blurRad="38100" dist="38100" dir="2700000" algn="tl">
                  <a:srgbClr val="000000"/>
                </a:outerShdw>
              </a:effectLst>
              <a:latin typeface="Courier New" charset="0"/>
            </a:endParaRPr>
          </a:p>
          <a:p>
            <a:pPr algn="l"/>
            <a:r>
              <a:rPr lang="en-US" sz="1600" i="0">
                <a:effectLst>
                  <a:outerShdw blurRad="38100" dist="38100" dir="2700000" algn="tl">
                    <a:srgbClr val="000000"/>
                  </a:outerShdw>
                </a:effectLst>
                <a:latin typeface="Courier New" charset="0"/>
              </a:rPr>
              <a:t>type Consumer is interface</a:t>
            </a:r>
          </a:p>
          <a:p>
            <a:pPr algn="l"/>
            <a:r>
              <a:rPr lang="en-US" sz="1600" i="0">
                <a:effectLst>
                  <a:outerShdw blurRad="38100" dist="38100" dir="2700000" algn="tl">
                    <a:srgbClr val="000000"/>
                  </a:outerShdw>
                </a:effectLst>
                <a:latin typeface="Courier New" charset="0"/>
              </a:rPr>
              <a:t>     action in Receive(N: Integer); </a:t>
            </a:r>
            <a:br>
              <a:rPr lang="en-US" sz="1600" i="0">
                <a:effectLst>
                  <a:outerShdw blurRad="38100" dist="38100" dir="2700000" algn="tl">
                    <a:srgbClr val="000000"/>
                  </a:outerShdw>
                </a:effectLst>
                <a:latin typeface="Courier New" charset="0"/>
              </a:rPr>
            </a:br>
            <a:r>
              <a:rPr lang="en-US" sz="1600" i="0">
                <a:effectLst>
                  <a:outerShdw blurRad="38100" dist="38100" dir="2700000" algn="tl">
                    <a:srgbClr val="000000"/>
                  </a:outerShdw>
                </a:effectLst>
                <a:latin typeface="Courier New" charset="0"/>
              </a:rPr>
              <a:t>     action out Ack(N : Integer);</a:t>
            </a:r>
          </a:p>
          <a:p>
            <a:pPr algn="l"/>
            <a:r>
              <a:rPr lang="en-US" sz="1600" i="0">
                <a:effectLst>
                  <a:outerShdw blurRad="38100" dist="38100" dir="2700000" algn="tl">
                    <a:srgbClr val="000000"/>
                  </a:outerShdw>
                </a:effectLst>
                <a:latin typeface="Courier New" charset="0"/>
              </a:rPr>
              <a:t>behavior</a:t>
            </a:r>
          </a:p>
          <a:p>
            <a:pPr algn="l"/>
            <a:r>
              <a:rPr lang="en-US" sz="1600" i="0">
                <a:effectLst>
                  <a:outerShdw blurRad="38100" dist="38100" dir="2700000" algn="tl">
                    <a:srgbClr val="000000"/>
                  </a:outerShdw>
                </a:effectLst>
                <a:latin typeface="Courier New" charset="0"/>
              </a:rPr>
              <a:t>    (?X in Integer) Receive(?X) =&gt; Ack(?X);</a:t>
            </a:r>
          </a:p>
          <a:p>
            <a:pPr algn="l"/>
            <a:r>
              <a:rPr lang="en-US" sz="1600" i="0">
                <a:effectLst>
                  <a:outerShdw blurRad="38100" dist="38100" dir="2700000" algn="tl">
                    <a:srgbClr val="000000"/>
                  </a:outerShdw>
                </a:effectLst>
                <a:latin typeface="Courier New" charset="0"/>
              </a:rPr>
              <a:t>end Consumer</a:t>
            </a:r>
          </a:p>
          <a:p>
            <a:pPr algn="l"/>
            <a:endParaRPr lang="en-US" sz="1600" i="0">
              <a:effectLst>
                <a:outerShdw blurRad="38100" dist="38100" dir="2700000" algn="tl">
                  <a:srgbClr val="000000"/>
                </a:outerShdw>
              </a:effectLst>
              <a:latin typeface="Courier New" charset="0"/>
            </a:endParaRPr>
          </a:p>
          <a:p>
            <a:pPr algn="l"/>
            <a:r>
              <a:rPr lang="en-US" sz="1600" i="0">
                <a:effectLst>
                  <a:outerShdw blurRad="38100" dist="38100" dir="2700000" algn="tl">
                    <a:srgbClr val="000000"/>
                  </a:outerShdw>
                </a:effectLst>
                <a:latin typeface="Courier New" charset="0"/>
              </a:rPr>
              <a:t>architecture ProdCon() return SomeType is</a:t>
            </a:r>
          </a:p>
          <a:p>
            <a:pPr algn="l"/>
            <a:r>
              <a:rPr lang="en-US" sz="1600" i="0">
                <a:effectLst>
                  <a:outerShdw blurRad="38100" dist="38100" dir="2700000" algn="tl">
                    <a:srgbClr val="000000"/>
                  </a:outerShdw>
                </a:effectLst>
                <a:latin typeface="Courier New" charset="0"/>
              </a:rPr>
              <a:t>     Prod : Producer(100); Cons : Consumer;</a:t>
            </a:r>
          </a:p>
          <a:p>
            <a:pPr algn="l"/>
            <a:r>
              <a:rPr lang="en-US" sz="1600" i="0">
                <a:effectLst>
                  <a:outerShdw blurRad="38100" dist="38100" dir="2700000" algn="tl">
                    <a:srgbClr val="000000"/>
                  </a:outerShdw>
                </a:effectLst>
                <a:latin typeface="Courier New" charset="0"/>
              </a:rPr>
              <a:t>connect</a:t>
            </a:r>
          </a:p>
          <a:p>
            <a:pPr algn="l"/>
            <a:r>
              <a:rPr lang="en-US" sz="1600" i="0">
                <a:effectLst>
                  <a:outerShdw blurRad="38100" dist="38100" dir="2700000" algn="tl">
                    <a:srgbClr val="000000"/>
                  </a:outerShdw>
                </a:effectLst>
                <a:latin typeface="Courier New" charset="0"/>
              </a:rPr>
              <a:t>     (?n in Integer) Prod.Send(?n) =&gt; Cons.Receive(?n);</a:t>
            </a:r>
            <a:br>
              <a:rPr lang="en-US" sz="1600" i="0">
                <a:effectLst>
                  <a:outerShdw blurRad="38100" dist="38100" dir="2700000" algn="tl">
                    <a:srgbClr val="000000"/>
                  </a:outerShdw>
                </a:effectLst>
                <a:latin typeface="Courier New" charset="0"/>
              </a:rPr>
            </a:br>
            <a:r>
              <a:rPr lang="en-US" sz="1600" i="0">
                <a:effectLst>
                  <a:outerShdw blurRad="38100" dist="38100" dir="2700000" algn="tl">
                    <a:srgbClr val="000000"/>
                  </a:outerShdw>
                </a:effectLst>
                <a:latin typeface="Courier New" charset="0"/>
              </a:rPr>
              <a:t>     Cons.Ack(?n) =&gt; Prod.Reply(?n);</a:t>
            </a:r>
          </a:p>
          <a:p>
            <a:pPr algn="l"/>
            <a:r>
              <a:rPr lang="en-US" sz="1600" i="0">
                <a:effectLst>
                  <a:outerShdw blurRad="38100" dist="38100" dir="2700000" algn="tl">
                    <a:srgbClr val="000000"/>
                  </a:outerShdw>
                </a:effectLst>
                <a:latin typeface="Courier New" charset="0"/>
              </a:rPr>
              <a:t>end architecture ProdCon;</a:t>
            </a:r>
          </a:p>
        </p:txBody>
      </p:sp>
    </p:spTree>
    <p:extLst>
      <p:ext uri="{BB962C8B-B14F-4D97-AF65-F5344CB8AC3E}">
        <p14:creationId xmlns:p14="http://schemas.microsoft.com/office/powerpoint/2010/main" val="10762391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53635"/>
                                        </p:tgtEl>
                                        <p:attrNameLst>
                                          <p:attrName>style.visibility</p:attrName>
                                        </p:attrNameLst>
                                      </p:cBhvr>
                                      <p:to>
                                        <p:strVal val="visible"/>
                                      </p:to>
                                    </p:set>
                                    <p:animEffect transition="in" filter="wipe(up)">
                                      <p:cBhvr>
                                        <p:cTn id="7" dur="500"/>
                                        <p:tgtEl>
                                          <p:spTgt spid="453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35" grpId="0" animBg="1"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US"/>
              <a:t>Wright</a:t>
            </a:r>
          </a:p>
        </p:txBody>
      </p:sp>
      <p:sp>
        <p:nvSpPr>
          <p:cNvPr id="454659" name="Rectangle 3"/>
          <p:cNvSpPr>
            <a:spLocks noGrp="1" noChangeArrowheads="1"/>
          </p:cNvSpPr>
          <p:nvPr>
            <p:ph type="body" idx="1"/>
          </p:nvPr>
        </p:nvSpPr>
        <p:spPr/>
        <p:txBody>
          <a:bodyPr/>
          <a:lstStyle/>
          <a:p>
            <a:r>
              <a:rPr lang="en-US" sz="1800"/>
              <a:t>Wright was developed by Dr. David Garlan at CMU</a:t>
            </a:r>
          </a:p>
          <a:p>
            <a:r>
              <a:rPr lang="en-US" sz="1800"/>
              <a:t>Wright is a general purpose ADL designed with an emphasis on analysis of communication protocols</a:t>
            </a:r>
          </a:p>
          <a:p>
            <a:pPr lvl="1"/>
            <a:r>
              <a:rPr lang="en-US" sz="1800"/>
              <a:t>Wright uses a variation of CSP to specify the behaviors of components, connectors, and systems</a:t>
            </a:r>
          </a:p>
          <a:p>
            <a:pPr lvl="2"/>
            <a:r>
              <a:rPr lang="en-US" sz="1600"/>
              <a:t>CSP - Communicating Sequential Processes - process algebra developed by C. A. R. Hoare</a:t>
            </a:r>
          </a:p>
          <a:p>
            <a:r>
              <a:rPr lang="en-US" sz="1800"/>
              <a:t>Wright as a language focuses primarily on the basic component/connector/system paradigm</a:t>
            </a:r>
          </a:p>
          <a:p>
            <a:pPr lvl="1"/>
            <a:r>
              <a:rPr lang="en-US" sz="1800"/>
              <a:t>Wright is very similar syntactically to ACME and Aesop</a:t>
            </a:r>
          </a:p>
          <a:p>
            <a:r>
              <a:rPr lang="en-US" sz="1800"/>
              <a:t>Wright analysis focuses on analyzing the CSP behavior specifications.</a:t>
            </a:r>
          </a:p>
          <a:p>
            <a:pPr lvl="1"/>
            <a:r>
              <a:rPr lang="en-US" sz="1800"/>
              <a:t>Any CSP analysis tool or technique could be used to analyze the behavior of a Wright specification</a:t>
            </a:r>
          </a:p>
          <a:p>
            <a:r>
              <a:rPr lang="en-US" sz="1800"/>
              <a:t>Wright does not currently have a generation capability</a:t>
            </a:r>
          </a:p>
          <a:p>
            <a:r>
              <a:rPr lang="en-US" sz="1800"/>
              <a:t>Wright has minimal native tool support (but CSP tools could be used)</a:t>
            </a:r>
          </a:p>
        </p:txBody>
      </p:sp>
    </p:spTree>
    <p:extLst>
      <p:ext uri="{BB962C8B-B14F-4D97-AF65-F5344CB8AC3E}">
        <p14:creationId xmlns:p14="http://schemas.microsoft.com/office/powerpoint/2010/main" val="27751076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type="title"/>
          </p:nvPr>
        </p:nvSpPr>
        <p:spPr/>
        <p:txBody>
          <a:bodyPr/>
          <a:lstStyle/>
          <a:p>
            <a:r>
              <a:rPr lang="en-US"/>
              <a:t>A Simple Specification in Wright</a:t>
            </a:r>
          </a:p>
        </p:txBody>
      </p:sp>
      <p:sp>
        <p:nvSpPr>
          <p:cNvPr id="455683" name="Rectangle 3"/>
          <p:cNvSpPr>
            <a:spLocks noChangeArrowheads="1"/>
          </p:cNvSpPr>
          <p:nvPr/>
        </p:nvSpPr>
        <p:spPr bwMode="auto">
          <a:xfrm>
            <a:off x="1136650" y="1003300"/>
            <a:ext cx="7712075" cy="5238750"/>
          </a:xfrm>
          <a:prstGeom prst="rect">
            <a:avLst/>
          </a:prstGeom>
          <a:solidFill>
            <a:schemeClr val="accent1"/>
          </a:solidFill>
          <a:ln w="12700">
            <a:solidFill>
              <a:schemeClr val="tx1"/>
            </a:solidFill>
            <a:miter lim="800000"/>
            <a:headEnd/>
            <a:tailEnd/>
          </a:ln>
          <a:effectLst>
            <a:outerShdw blurRad="63500" dist="38099" dir="2700000" algn="ctr" rotWithShape="0">
              <a:schemeClr val="bg2">
                <a:alpha val="74998"/>
              </a:schemeClr>
            </a:outerShdw>
          </a:effectLst>
        </p:spPr>
        <p:txBody>
          <a:bodyPr wrap="none" anchor="ctr">
            <a:spAutoFit/>
          </a:bodyPr>
          <a:lstStyle/>
          <a:p>
            <a:pPr algn="l"/>
            <a:r>
              <a:rPr lang="en-US" sz="1600" i="0">
                <a:effectLst>
                  <a:outerShdw blurRad="38100" dist="38100" dir="2700000" algn="tl">
                    <a:srgbClr val="000000"/>
                  </a:outerShdw>
                </a:effectLst>
                <a:latin typeface="Courier New" charset="0"/>
              </a:rPr>
              <a:t>System simple_cs </a:t>
            </a:r>
          </a:p>
          <a:p>
            <a:pPr lvl="1" algn="l"/>
            <a:r>
              <a:rPr lang="en-US" sz="1600" i="0">
                <a:effectLst>
                  <a:outerShdw blurRad="38100" dist="38100" dir="2700000" algn="tl">
                    <a:srgbClr val="000000"/>
                  </a:outerShdw>
                </a:effectLst>
                <a:latin typeface="Courier New" charset="0"/>
              </a:rPr>
              <a:t>Component client  = </a:t>
            </a:r>
          </a:p>
          <a:p>
            <a:pPr lvl="2" algn="l"/>
            <a:r>
              <a:rPr lang="en-US" sz="1600" i="0">
                <a:effectLst>
                  <a:outerShdw blurRad="38100" dist="38100" dir="2700000" algn="tl">
                    <a:srgbClr val="000000"/>
                  </a:outerShdw>
                </a:effectLst>
                <a:latin typeface="Courier New" charset="0"/>
              </a:rPr>
              <a:t>port send-request  = [behavioral spec] </a:t>
            </a:r>
          </a:p>
          <a:p>
            <a:pPr lvl="2" algn="l"/>
            <a:r>
              <a:rPr lang="en-US" sz="1600" i="0">
                <a:effectLst>
                  <a:outerShdw blurRad="38100" dist="38100" dir="2700000" algn="tl">
                    <a:srgbClr val="000000"/>
                  </a:outerShdw>
                </a:effectLst>
                <a:latin typeface="Courier New" charset="0"/>
              </a:rPr>
              <a:t>spec =  [behavioral spec]</a:t>
            </a:r>
          </a:p>
          <a:p>
            <a:pPr lvl="1" algn="l"/>
            <a:r>
              <a:rPr lang="en-US" sz="1600" i="0">
                <a:effectLst>
                  <a:outerShdw blurRad="38100" dist="38100" dir="2700000" algn="tl">
                    <a:srgbClr val="000000"/>
                  </a:outerShdw>
                </a:effectLst>
                <a:latin typeface="Courier New" charset="0"/>
              </a:rPr>
              <a:t>Component server = </a:t>
            </a:r>
          </a:p>
          <a:p>
            <a:pPr lvl="2" algn="l"/>
            <a:r>
              <a:rPr lang="en-US" sz="1600" i="0">
                <a:effectLst>
                  <a:outerShdw blurRad="38100" dist="38100" dir="2700000" algn="tl">
                    <a:srgbClr val="000000"/>
                  </a:outerShdw>
                </a:effectLst>
                <a:latin typeface="Courier New" charset="0"/>
              </a:rPr>
              <a:t>port receive-request= [behavioral spec]</a:t>
            </a:r>
          </a:p>
          <a:p>
            <a:pPr lvl="2" algn="l"/>
            <a:r>
              <a:rPr lang="en-US" sz="1600" i="0">
                <a:effectLst>
                  <a:outerShdw blurRad="38100" dist="38100" dir="2700000" algn="tl">
                    <a:srgbClr val="000000"/>
                  </a:outerShdw>
                </a:effectLst>
                <a:latin typeface="Courier New" charset="0"/>
              </a:rPr>
              <a:t>spec = [behavioral spec]</a:t>
            </a:r>
          </a:p>
          <a:p>
            <a:pPr lvl="1" algn="l"/>
            <a:r>
              <a:rPr lang="en-US" sz="1600" i="0">
                <a:effectLst>
                  <a:outerShdw blurRad="38100" dist="38100" dir="2700000" algn="tl">
                    <a:srgbClr val="000000"/>
                  </a:outerShdw>
                </a:effectLst>
                <a:latin typeface="Courier New" charset="0"/>
              </a:rPr>
              <a:t>Connector rpc = </a:t>
            </a:r>
          </a:p>
          <a:p>
            <a:pPr lvl="2" algn="l"/>
            <a:r>
              <a:rPr lang="en-US" sz="1600" i="0">
                <a:effectLst>
                  <a:outerShdw blurRad="38100" dist="38100" dir="2700000" algn="tl">
                    <a:srgbClr val="000000"/>
                  </a:outerShdw>
                </a:effectLst>
                <a:latin typeface="Courier New" charset="0"/>
              </a:rPr>
              <a:t>role caller = (request!x -&gt; result?x -&gt;caller) ^  STOP</a:t>
            </a:r>
          </a:p>
          <a:p>
            <a:pPr lvl="2" algn="l"/>
            <a:r>
              <a:rPr lang="en-US" sz="1600" i="0">
                <a:effectLst>
                  <a:outerShdw blurRad="38100" dist="38100" dir="2700000" algn="tl">
                    <a:srgbClr val="000000"/>
                  </a:outerShdw>
                </a:effectLst>
                <a:latin typeface="Courier New" charset="0"/>
              </a:rPr>
              <a:t>role callee = (invoke?x -&gt; return!x -&gt; callee) [] STOP</a:t>
            </a:r>
          </a:p>
          <a:p>
            <a:pPr lvl="2" algn="l"/>
            <a:r>
              <a:rPr lang="en-US" sz="1600" i="0">
                <a:effectLst>
                  <a:outerShdw blurRad="38100" dist="38100" dir="2700000" algn="tl">
                    <a:srgbClr val="000000"/>
                  </a:outerShdw>
                </a:effectLst>
                <a:latin typeface="Courier New" charset="0"/>
              </a:rPr>
              <a:t>glue =  (caller.request?x -&gt; callee.invoke!x </a:t>
            </a:r>
            <a:br>
              <a:rPr lang="en-US" sz="1600" i="0">
                <a:effectLst>
                  <a:outerShdw blurRad="38100" dist="38100" dir="2700000" algn="tl">
                    <a:srgbClr val="000000"/>
                  </a:outerShdw>
                </a:effectLst>
                <a:latin typeface="Courier New" charset="0"/>
              </a:rPr>
            </a:br>
            <a:r>
              <a:rPr lang="en-US" sz="1600" i="0">
                <a:effectLst>
                  <a:outerShdw blurRad="38100" dist="38100" dir="2700000" algn="tl">
                    <a:srgbClr val="000000"/>
                  </a:outerShdw>
                </a:effectLst>
                <a:latin typeface="Courier New" charset="0"/>
              </a:rPr>
              <a:t>       -&gt; callee.return?x -&gt; callee.result!x </a:t>
            </a:r>
          </a:p>
          <a:p>
            <a:pPr lvl="2" algn="l"/>
            <a:r>
              <a:rPr lang="en-US" sz="1600" i="0">
                <a:effectLst>
                  <a:outerShdw blurRad="38100" dist="38100" dir="2700000" algn="tl">
                    <a:srgbClr val="000000"/>
                  </a:outerShdw>
                </a:effectLst>
                <a:latin typeface="Courier New" charset="0"/>
              </a:rPr>
              <a:t>             -&gt; glue) [] STOP</a:t>
            </a:r>
          </a:p>
          <a:p>
            <a:pPr lvl="1" algn="l"/>
            <a:r>
              <a:rPr lang="en-US" sz="1600" i="0">
                <a:effectLst>
                  <a:outerShdw blurRad="38100" dist="38100" dir="2700000" algn="tl">
                    <a:srgbClr val="000000"/>
                  </a:outerShdw>
                </a:effectLst>
                <a:latin typeface="Courier New" charset="0"/>
              </a:rPr>
              <a:t>Instances</a:t>
            </a:r>
          </a:p>
          <a:p>
            <a:pPr lvl="2" algn="l"/>
            <a:r>
              <a:rPr lang="en-US" sz="1600" i="0">
                <a:effectLst>
                  <a:outerShdw blurRad="38100" dist="38100" dir="2700000" algn="tl">
                    <a:srgbClr val="000000"/>
                  </a:outerShdw>
                </a:effectLst>
                <a:latin typeface="Courier New" charset="0"/>
              </a:rPr>
              <a:t>s : server</a:t>
            </a:r>
          </a:p>
          <a:p>
            <a:pPr lvl="2" algn="l"/>
            <a:r>
              <a:rPr lang="en-US" sz="1600" i="0">
                <a:effectLst>
                  <a:outerShdw blurRad="38100" dist="38100" dir="2700000" algn="tl">
                    <a:srgbClr val="000000"/>
                  </a:outerShdw>
                </a:effectLst>
                <a:latin typeface="Courier New" charset="0"/>
              </a:rPr>
              <a:t>c : client</a:t>
            </a:r>
          </a:p>
          <a:p>
            <a:pPr lvl="2" algn="l"/>
            <a:r>
              <a:rPr lang="en-US" sz="1600" i="0">
                <a:effectLst>
                  <a:outerShdw blurRad="38100" dist="38100" dir="2700000" algn="tl">
                    <a:srgbClr val="000000"/>
                  </a:outerShdw>
                </a:effectLst>
                <a:latin typeface="Courier New" charset="0"/>
              </a:rPr>
              <a:t>r : rpc</a:t>
            </a:r>
          </a:p>
          <a:p>
            <a:pPr lvl="1" algn="l"/>
            <a:r>
              <a:rPr lang="en-US" sz="1600" i="0">
                <a:effectLst>
                  <a:outerShdw blurRad="38100" dist="38100" dir="2700000" algn="tl">
                    <a:srgbClr val="000000"/>
                  </a:outerShdw>
                </a:effectLst>
                <a:latin typeface="Courier New" charset="0"/>
              </a:rPr>
              <a:t>Attachments : </a:t>
            </a:r>
          </a:p>
          <a:p>
            <a:pPr lvl="2" algn="l"/>
            <a:r>
              <a:rPr lang="en-US" sz="1600" i="0">
                <a:effectLst>
                  <a:outerShdw blurRad="38100" dist="38100" dir="2700000" algn="tl">
                    <a:srgbClr val="000000"/>
                  </a:outerShdw>
                </a:effectLst>
                <a:latin typeface="Courier New" charset="0"/>
              </a:rPr>
              <a:t>client.send-request as  rpc.caller </a:t>
            </a:r>
          </a:p>
          <a:p>
            <a:pPr lvl="2" algn="l"/>
            <a:r>
              <a:rPr lang="en-US" sz="1600" i="0">
                <a:effectLst>
                  <a:outerShdw blurRad="38100" dist="38100" dir="2700000" algn="tl">
                    <a:srgbClr val="000000"/>
                  </a:outerShdw>
                </a:effectLst>
                <a:latin typeface="Courier New" charset="0"/>
              </a:rPr>
              <a:t>server.receive-request as  rpc.callee</a:t>
            </a:r>
          </a:p>
          <a:p>
            <a:pPr lvl="1" algn="l"/>
            <a:r>
              <a:rPr lang="en-US" sz="1600" i="0">
                <a:effectLst>
                  <a:outerShdw blurRad="38100" dist="38100" dir="2700000" algn="tl">
                    <a:srgbClr val="000000"/>
                  </a:outerShdw>
                </a:effectLst>
                <a:latin typeface="Courier New" charset="0"/>
              </a:rPr>
              <a:t>end simple_cs.</a:t>
            </a:r>
          </a:p>
        </p:txBody>
      </p:sp>
    </p:spTree>
    <p:extLst>
      <p:ext uri="{BB962C8B-B14F-4D97-AF65-F5344CB8AC3E}">
        <p14:creationId xmlns:p14="http://schemas.microsoft.com/office/powerpoint/2010/main" val="23215006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55683"/>
                                        </p:tgtEl>
                                        <p:attrNameLst>
                                          <p:attrName>style.visibility</p:attrName>
                                        </p:attrNameLst>
                                      </p:cBhvr>
                                      <p:to>
                                        <p:strVal val="visible"/>
                                      </p:to>
                                    </p:set>
                                    <p:animEffect transition="in" filter="wipe(up)">
                                      <p:cBhvr>
                                        <p:cTn id="7" dur="500"/>
                                        <p:tgtEl>
                                          <p:spTgt spid="455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83" grpId="0" animBg="1"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p:txBody>
          <a:bodyPr/>
          <a:lstStyle/>
          <a:p>
            <a:r>
              <a:rPr lang="en-US"/>
              <a:t>Aesop</a:t>
            </a:r>
          </a:p>
        </p:txBody>
      </p:sp>
      <p:sp>
        <p:nvSpPr>
          <p:cNvPr id="456707" name="Rectangle 3"/>
          <p:cNvSpPr>
            <a:spLocks noGrp="1" noChangeArrowheads="1"/>
          </p:cNvSpPr>
          <p:nvPr>
            <p:ph type="body" idx="1"/>
          </p:nvPr>
        </p:nvSpPr>
        <p:spPr/>
        <p:txBody>
          <a:bodyPr/>
          <a:lstStyle/>
          <a:p>
            <a:pPr>
              <a:lnSpc>
                <a:spcPct val="90000"/>
              </a:lnSpc>
            </a:pPr>
            <a:r>
              <a:rPr lang="en-US" sz="2000" dirty="0"/>
              <a:t>Aesop was developed by Dr. David </a:t>
            </a:r>
            <a:r>
              <a:rPr lang="en-US" sz="2000" dirty="0" err="1"/>
              <a:t>Garlan</a:t>
            </a:r>
            <a:r>
              <a:rPr lang="en-US" sz="2000" dirty="0"/>
              <a:t> at CMU</a:t>
            </a:r>
          </a:p>
          <a:p>
            <a:pPr>
              <a:lnSpc>
                <a:spcPct val="90000"/>
              </a:lnSpc>
            </a:pPr>
            <a:r>
              <a:rPr lang="en-US" sz="2000" dirty="0"/>
              <a:t>Aesop is a general purpose ADL emphasizing architectural styles</a:t>
            </a:r>
          </a:p>
          <a:p>
            <a:pPr lvl="1">
              <a:lnSpc>
                <a:spcPct val="90000"/>
              </a:lnSpc>
            </a:pPr>
            <a:r>
              <a:rPr lang="en-US" sz="2000" dirty="0"/>
              <a:t>Aesop is also a toolset and a framework</a:t>
            </a:r>
          </a:p>
          <a:p>
            <a:pPr>
              <a:lnSpc>
                <a:spcPct val="90000"/>
              </a:lnSpc>
            </a:pPr>
            <a:r>
              <a:rPr lang="en-US" sz="2000" dirty="0"/>
              <a:t>Aesop the ADL is very similar to ACME/Wright</a:t>
            </a:r>
          </a:p>
          <a:p>
            <a:pPr lvl="1">
              <a:lnSpc>
                <a:spcPct val="90000"/>
              </a:lnSpc>
            </a:pPr>
            <a:r>
              <a:rPr lang="en-US" sz="2000" dirty="0"/>
              <a:t>Emphasis on styles reflected in more sophisticated hierarchical facilities centered around subtyping and inheritance</a:t>
            </a:r>
          </a:p>
          <a:p>
            <a:pPr>
              <a:lnSpc>
                <a:spcPct val="90000"/>
              </a:lnSpc>
            </a:pPr>
            <a:r>
              <a:rPr lang="en-US" sz="2000" dirty="0"/>
              <a:t>Wright analysis focuses on analyzing the CSP behavior specifications.</a:t>
            </a:r>
          </a:p>
          <a:p>
            <a:pPr lvl="1">
              <a:lnSpc>
                <a:spcPct val="90000"/>
              </a:lnSpc>
            </a:pPr>
            <a:r>
              <a:rPr lang="en-US" sz="2000" dirty="0"/>
              <a:t>Any CSP analysis tool or technique could be used to analyze the behavior of a Wright specification</a:t>
            </a:r>
          </a:p>
          <a:p>
            <a:pPr>
              <a:lnSpc>
                <a:spcPct val="90000"/>
              </a:lnSpc>
            </a:pPr>
            <a:r>
              <a:rPr lang="en-US" sz="2000" dirty="0"/>
              <a:t>Aesop does have limited generation capability for some styles</a:t>
            </a:r>
          </a:p>
          <a:p>
            <a:pPr>
              <a:lnSpc>
                <a:spcPct val="90000"/>
              </a:lnSpc>
            </a:pPr>
            <a:r>
              <a:rPr lang="en-US" sz="2000" dirty="0"/>
              <a:t>Interchange facilities to and from Aesop via ACME exist and have been used to make Aesop editing tools available to other ADLs, notably Wright</a:t>
            </a:r>
          </a:p>
        </p:txBody>
      </p:sp>
    </p:spTree>
    <p:extLst>
      <p:ext uri="{BB962C8B-B14F-4D97-AF65-F5344CB8AC3E}">
        <p14:creationId xmlns:p14="http://schemas.microsoft.com/office/powerpoint/2010/main" val="337622215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p:txBody>
          <a:bodyPr/>
          <a:lstStyle/>
          <a:p>
            <a:r>
              <a:rPr lang="en-US"/>
              <a:t>Unicon</a:t>
            </a:r>
          </a:p>
        </p:txBody>
      </p:sp>
      <p:sp>
        <p:nvSpPr>
          <p:cNvPr id="457731" name="Rectangle 3"/>
          <p:cNvSpPr>
            <a:spLocks noGrp="1" noChangeArrowheads="1"/>
          </p:cNvSpPr>
          <p:nvPr>
            <p:ph type="body" idx="1"/>
          </p:nvPr>
        </p:nvSpPr>
        <p:spPr/>
        <p:txBody>
          <a:bodyPr/>
          <a:lstStyle/>
          <a:p>
            <a:r>
              <a:rPr lang="en-US" dirty="0" err="1"/>
              <a:t>Unicon</a:t>
            </a:r>
            <a:r>
              <a:rPr lang="en-US" dirty="0"/>
              <a:t> was developed by Dr. Mary Shaw at CMU</a:t>
            </a:r>
          </a:p>
          <a:p>
            <a:r>
              <a:rPr lang="en-US" dirty="0" err="1"/>
              <a:t>Unicon</a:t>
            </a:r>
            <a:r>
              <a:rPr lang="en-US" dirty="0"/>
              <a:t> is a general purpose ADL designed with an emphasis on generation of connectors</a:t>
            </a:r>
          </a:p>
          <a:p>
            <a:pPr lvl="1"/>
            <a:r>
              <a:rPr lang="en-US" dirty="0" err="1"/>
              <a:t>Unicon</a:t>
            </a:r>
            <a:r>
              <a:rPr lang="en-US" dirty="0"/>
              <a:t> developed to support treatment of connectors as first class objects by providing for the generation of systems with explicit connectors </a:t>
            </a:r>
          </a:p>
          <a:p>
            <a:r>
              <a:rPr lang="en-US" dirty="0" err="1"/>
              <a:t>Unicon</a:t>
            </a:r>
            <a:r>
              <a:rPr lang="en-US" dirty="0"/>
              <a:t> as a language focuses primarily on the basic component/connector/system paradigm but with an emphasis on architectural styles</a:t>
            </a:r>
          </a:p>
          <a:p>
            <a:pPr lvl="1"/>
            <a:r>
              <a:rPr lang="en-US" dirty="0"/>
              <a:t>Emphasis on styles simplifies generation efforts</a:t>
            </a:r>
          </a:p>
          <a:p>
            <a:r>
              <a:rPr lang="en-US" dirty="0" err="1"/>
              <a:t>Unicon</a:t>
            </a:r>
            <a:r>
              <a:rPr lang="en-US" dirty="0"/>
              <a:t> has a generation capability</a:t>
            </a:r>
          </a:p>
        </p:txBody>
      </p:sp>
    </p:spTree>
    <p:extLst>
      <p:ext uri="{BB962C8B-B14F-4D97-AF65-F5344CB8AC3E}">
        <p14:creationId xmlns:p14="http://schemas.microsoft.com/office/powerpoint/2010/main" val="33699413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ctrTitle"/>
          </p:nvPr>
        </p:nvSpPr>
        <p:spPr>
          <a:xfrm>
            <a:off x="858838" y="2817813"/>
            <a:ext cx="7672387" cy="1008062"/>
          </a:xfrm>
        </p:spPr>
        <p:txBody>
          <a:bodyPr/>
          <a:lstStyle/>
          <a:p>
            <a:pPr algn="ctr"/>
            <a:r>
              <a:rPr lang="en-US" altLang="ko-KR" sz="3000" dirty="0">
                <a:solidFill>
                  <a:schemeClr val="tx1"/>
                </a:solidFill>
              </a:rPr>
              <a:t>Automotive Embedded System </a:t>
            </a:r>
            <a:r>
              <a:rPr lang="en-US" altLang="ko-KR" sz="3000" dirty="0" smtClean="0">
                <a:solidFill>
                  <a:schemeClr val="tx1"/>
                </a:solidFill>
              </a:rPr>
              <a:t>Architectures in </a:t>
            </a:r>
            <a:r>
              <a:rPr lang="en-US" altLang="ko-KR" sz="3000" dirty="0">
                <a:solidFill>
                  <a:schemeClr val="tx1"/>
                </a:solidFill>
              </a:rPr>
              <a:t>AUTOSAR</a:t>
            </a:r>
          </a:p>
        </p:txBody>
      </p:sp>
    </p:spTree>
    <p:extLst>
      <p:ext uri="{BB962C8B-B14F-4D97-AF65-F5344CB8AC3E}">
        <p14:creationId xmlns:p14="http://schemas.microsoft.com/office/powerpoint/2010/main" val="3957655340"/>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0"/>
          </p:nvPr>
        </p:nvSpPr>
        <p:spPr/>
        <p:txBody>
          <a:bodyPr/>
          <a:lstStyle/>
          <a:p>
            <a:fld id="{A67F2B6C-F996-C14F-B202-24420BECE3EC}" type="slidenum">
              <a:rPr lang="en-US" altLang="ko-KR"/>
              <a:pPr/>
              <a:t>159</a:t>
            </a:fld>
            <a:endParaRPr lang="en-US" altLang="ko-KR"/>
          </a:p>
        </p:txBody>
      </p:sp>
      <p:sp>
        <p:nvSpPr>
          <p:cNvPr id="48130" name="Rectangle 2"/>
          <p:cNvSpPr>
            <a:spLocks noGrp="1" noChangeArrowheads="1"/>
          </p:cNvSpPr>
          <p:nvPr>
            <p:ph type="title"/>
          </p:nvPr>
        </p:nvSpPr>
        <p:spPr/>
        <p:txBody>
          <a:bodyPr/>
          <a:lstStyle/>
          <a:p>
            <a:pPr algn="ctr"/>
            <a:r>
              <a:rPr lang="en-US" altLang="ko-KR"/>
              <a:t>Contents</a:t>
            </a:r>
          </a:p>
        </p:txBody>
      </p:sp>
      <p:sp>
        <p:nvSpPr>
          <p:cNvPr id="48134" name="Rectangle 6"/>
          <p:cNvSpPr>
            <a:spLocks noGrp="1" noChangeArrowheads="1"/>
          </p:cNvSpPr>
          <p:nvPr>
            <p:ph type="body" idx="1"/>
          </p:nvPr>
        </p:nvSpPr>
        <p:spPr>
          <a:xfrm>
            <a:off x="0" y="909638"/>
            <a:ext cx="9144000" cy="5614987"/>
          </a:xfrm>
          <a:noFill/>
          <a:ln/>
        </p:spPr>
        <p:txBody>
          <a:bodyPr/>
          <a:lstStyle/>
          <a:p>
            <a:pPr>
              <a:lnSpc>
                <a:spcPct val="160000"/>
              </a:lnSpc>
            </a:pPr>
            <a:r>
              <a:rPr lang="en-US" altLang="ko-KR" sz="2000"/>
              <a:t> What is AUTOSAR</a:t>
            </a:r>
          </a:p>
          <a:p>
            <a:pPr>
              <a:lnSpc>
                <a:spcPct val="160000"/>
              </a:lnSpc>
            </a:pPr>
            <a:r>
              <a:rPr lang="en-US" altLang="ko-KR" sz="2000"/>
              <a:t> AUTOSAR from a Technical Point of View</a:t>
            </a:r>
          </a:p>
          <a:p>
            <a:pPr>
              <a:lnSpc>
                <a:spcPct val="160000"/>
              </a:lnSpc>
            </a:pPr>
            <a:r>
              <a:rPr lang="en-US" altLang="ko-KR" sz="2000"/>
              <a:t> Example AUTOSAR System</a:t>
            </a:r>
          </a:p>
          <a:p>
            <a:pPr>
              <a:lnSpc>
                <a:spcPct val="160000"/>
              </a:lnSpc>
            </a:pPr>
            <a:r>
              <a:rPr lang="en-US" altLang="ko-KR" sz="2000"/>
              <a:t> Automotive Embedded System Development in AUTOSAR</a:t>
            </a:r>
          </a:p>
        </p:txBody>
      </p:sp>
    </p:spTree>
    <p:extLst>
      <p:ext uri="{BB962C8B-B14F-4D97-AF65-F5344CB8AC3E}">
        <p14:creationId xmlns:p14="http://schemas.microsoft.com/office/powerpoint/2010/main" val="30616019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smtClean="0">
                <a:latin typeface="Verdana" charset="0"/>
              </a:rPr>
              <a:t>Evaluating Modeling Approaches (cont</a:t>
            </a:r>
            <a:r>
              <a:rPr lang="ja-JP" altLang="en-US" smtClean="0">
                <a:latin typeface="Verdana" charset="0"/>
              </a:rPr>
              <a:t>’</a:t>
            </a:r>
            <a:r>
              <a:rPr lang="en-US" smtClean="0">
                <a:latin typeface="Verdana" charset="0"/>
              </a:rPr>
              <a:t>d)</a:t>
            </a:r>
          </a:p>
        </p:txBody>
      </p:sp>
      <p:sp>
        <p:nvSpPr>
          <p:cNvPr id="57347" name="Rectangle 3"/>
          <p:cNvSpPr>
            <a:spLocks noGrp="1" noChangeArrowheads="1"/>
          </p:cNvSpPr>
          <p:nvPr>
            <p:ph idx="1"/>
          </p:nvPr>
        </p:nvSpPr>
        <p:spPr/>
        <p:txBody>
          <a:bodyPr rtlCol="0">
            <a:normAutofit lnSpcReduction="10000"/>
          </a:bodyPr>
          <a:lstStyle/>
          <a:p>
            <a:pPr eaLnBrk="1" fontAlgn="auto" hangingPunct="1">
              <a:spcAft>
                <a:spcPts val="0"/>
              </a:spcAft>
              <a:buFont typeface="Arial"/>
              <a:buChar char="•"/>
              <a:defRPr/>
            </a:pPr>
            <a:endParaRPr lang="en-US" sz="2800" dirty="0" smtClean="0">
              <a:latin typeface="Tahoma" charset="0"/>
            </a:endParaRPr>
          </a:p>
          <a:p>
            <a:pPr eaLnBrk="1" fontAlgn="auto" hangingPunct="1">
              <a:spcAft>
                <a:spcPts val="0"/>
              </a:spcAft>
              <a:buFont typeface="Arial"/>
              <a:buChar char="•"/>
              <a:defRPr/>
            </a:pPr>
            <a:r>
              <a:rPr lang="en-US" sz="2800" dirty="0" smtClean="0">
                <a:latin typeface="Tahoma" charset="0"/>
              </a:rPr>
              <a:t>Static and dynamic aspects</a:t>
            </a:r>
          </a:p>
          <a:p>
            <a:pPr lvl="1" eaLnBrk="1" fontAlgn="auto" hangingPunct="1">
              <a:spcAft>
                <a:spcPts val="0"/>
              </a:spcAft>
              <a:buFont typeface="Arial"/>
              <a:buChar char="–"/>
              <a:defRPr/>
            </a:pPr>
            <a:r>
              <a:rPr lang="en-US" sz="2400" dirty="0" smtClean="0">
                <a:latin typeface="Tahoma" charset="0"/>
              </a:rPr>
              <a:t>What static and dynamic aspects of an architecture does the approach help you model?</a:t>
            </a:r>
          </a:p>
          <a:p>
            <a:pPr eaLnBrk="1" fontAlgn="auto" hangingPunct="1">
              <a:spcAft>
                <a:spcPts val="0"/>
              </a:spcAft>
              <a:buFont typeface="Arial"/>
              <a:buChar char="•"/>
              <a:defRPr/>
            </a:pPr>
            <a:r>
              <a:rPr lang="en-US" sz="2800" dirty="0" smtClean="0">
                <a:latin typeface="Tahoma" charset="0"/>
              </a:rPr>
              <a:t>Dynamic modeling</a:t>
            </a:r>
          </a:p>
          <a:p>
            <a:pPr lvl="1" eaLnBrk="1" fontAlgn="auto" hangingPunct="1">
              <a:spcAft>
                <a:spcPts val="0"/>
              </a:spcAft>
              <a:buFont typeface="Arial"/>
              <a:buChar char="–"/>
              <a:defRPr/>
            </a:pPr>
            <a:r>
              <a:rPr lang="en-US" sz="2400" dirty="0" smtClean="0">
                <a:latin typeface="Tahoma" charset="0"/>
              </a:rPr>
              <a:t>To what extent does the approach support models that change as the system executes?</a:t>
            </a:r>
          </a:p>
          <a:p>
            <a:pPr eaLnBrk="1" fontAlgn="auto" hangingPunct="1">
              <a:spcAft>
                <a:spcPts val="0"/>
              </a:spcAft>
              <a:buFont typeface="Arial"/>
              <a:buChar char="•"/>
              <a:defRPr/>
            </a:pPr>
            <a:r>
              <a:rPr lang="en-US" sz="2800" dirty="0" smtClean="0">
                <a:latin typeface="Tahoma" charset="0"/>
              </a:rPr>
              <a:t>Non-functional aspects</a:t>
            </a:r>
          </a:p>
          <a:p>
            <a:pPr lvl="1" eaLnBrk="1" fontAlgn="auto" hangingPunct="1">
              <a:spcAft>
                <a:spcPts val="0"/>
              </a:spcAft>
              <a:buFont typeface="Arial"/>
              <a:buChar char="–"/>
              <a:defRPr/>
            </a:pPr>
            <a:r>
              <a:rPr lang="en-US" sz="2400" dirty="0" smtClean="0">
                <a:latin typeface="Tahoma" charset="0"/>
              </a:rPr>
              <a:t>To what extent does the approach support (explicit) modeling of non-functional aspects of architecture?</a:t>
            </a:r>
          </a:p>
          <a:p>
            <a:pPr eaLnBrk="1" fontAlgn="auto" hangingPunct="1">
              <a:spcAft>
                <a:spcPts val="0"/>
              </a:spcAft>
              <a:buFont typeface="Arial"/>
              <a:buChar char="•"/>
              <a:defRPr/>
            </a:pPr>
            <a:endParaRPr lang="en-US" sz="2800" dirty="0" smtClean="0">
              <a:latin typeface="Tahoma" charset="0"/>
            </a:endParaRPr>
          </a:p>
        </p:txBody>
      </p:sp>
      <p:sp>
        <p:nvSpPr>
          <p:cNvPr id="51204" name="Slide Number Placeholder 4"/>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fld id="{5B54DB21-CBD5-B14F-A564-4A8D40E742A0}" type="slidenum">
              <a:rPr lang="en-US" sz="1200">
                <a:latin typeface="Arial Black" charset="0"/>
              </a:rPr>
              <a:pPr>
                <a:defRPr/>
              </a:pPr>
              <a:t>16</a:t>
            </a:fld>
            <a:endParaRPr lang="en-US" sz="1200">
              <a:latin typeface="Arial Black" charset="0"/>
            </a:endParaRPr>
          </a:p>
        </p:txBody>
      </p:sp>
    </p:spTree>
    <p:extLst>
      <p:ext uri="{BB962C8B-B14F-4D97-AF65-F5344CB8AC3E}">
        <p14:creationId xmlns:p14="http://schemas.microsoft.com/office/powerpoint/2010/main" val="2358648705"/>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DBD0E68-9ECC-E947-BB07-A312B2FEED1A}" type="slidenum">
              <a:rPr lang="en-US" altLang="ko-KR"/>
              <a:pPr/>
              <a:t>160</a:t>
            </a:fld>
            <a:endParaRPr lang="en-US" altLang="ko-KR"/>
          </a:p>
        </p:txBody>
      </p:sp>
      <p:sp>
        <p:nvSpPr>
          <p:cNvPr id="193538" name="Rectangle 2"/>
          <p:cNvSpPr>
            <a:spLocks noGrp="1" noChangeArrowheads="1"/>
          </p:cNvSpPr>
          <p:nvPr>
            <p:ph type="title"/>
          </p:nvPr>
        </p:nvSpPr>
        <p:spPr/>
        <p:txBody>
          <a:bodyPr/>
          <a:lstStyle/>
          <a:p>
            <a:r>
              <a:rPr lang="en-US" altLang="ko-KR"/>
              <a:t>What is AUTOSAR</a:t>
            </a:r>
          </a:p>
        </p:txBody>
      </p:sp>
      <p:sp>
        <p:nvSpPr>
          <p:cNvPr id="193539" name="Rectangle 3"/>
          <p:cNvSpPr>
            <a:spLocks noGrp="1" noChangeArrowheads="1"/>
          </p:cNvSpPr>
          <p:nvPr>
            <p:ph type="body" idx="1"/>
          </p:nvPr>
        </p:nvSpPr>
        <p:spPr>
          <a:xfrm>
            <a:off x="672840" y="1030922"/>
            <a:ext cx="8242761" cy="4781550"/>
          </a:xfrm>
        </p:spPr>
        <p:txBody>
          <a:bodyPr/>
          <a:lstStyle/>
          <a:p>
            <a:r>
              <a:rPr lang="en-US" altLang="ko-KR" sz="1800" dirty="0"/>
              <a:t>AUTOSAR (</a:t>
            </a:r>
            <a:r>
              <a:rPr lang="en-US" altLang="ko-KR" sz="1800" dirty="0" err="1"/>
              <a:t>AUTomotive</a:t>
            </a:r>
            <a:r>
              <a:rPr lang="en-US" altLang="ko-KR" sz="1800" dirty="0"/>
              <a:t> Open System Architecture</a:t>
            </a:r>
            <a:r>
              <a:rPr lang="en-US" altLang="ko-KR" sz="1800" dirty="0" smtClean="0"/>
              <a:t>)*</a:t>
            </a:r>
            <a:endParaRPr lang="en-US" altLang="ko-KR" sz="1800" dirty="0"/>
          </a:p>
          <a:p>
            <a:pPr lvl="1"/>
            <a:r>
              <a:rPr lang="en-US" altLang="ko-KR" sz="1800" dirty="0"/>
              <a:t>De-facto standard, jointly developed by automobile manufacturers, suppliers and tool developers.</a:t>
            </a:r>
          </a:p>
          <a:p>
            <a:pPr lvl="1"/>
            <a:r>
              <a:rPr lang="en-US" altLang="ko-KR" sz="1800" dirty="0"/>
              <a:t>More than 100 member companies</a:t>
            </a:r>
          </a:p>
          <a:p>
            <a:pPr marL="914400" lvl="2" indent="0">
              <a:buNone/>
            </a:pPr>
            <a:endParaRPr lang="en-US" altLang="ko-KR" sz="1600" dirty="0"/>
          </a:p>
          <a:p>
            <a:r>
              <a:rPr lang="en-US" altLang="ko-KR" sz="1800" dirty="0"/>
              <a:t> The idea of AUTOSAR</a:t>
            </a:r>
          </a:p>
          <a:p>
            <a:pPr lvl="1"/>
            <a:r>
              <a:rPr lang="en-US" altLang="ko-KR" sz="1800" dirty="0"/>
              <a:t>Standardized and uniquely-specified </a:t>
            </a:r>
            <a:r>
              <a:rPr lang="en-US" altLang="ko-KR" sz="1800" dirty="0" smtClean="0"/>
              <a:t>interfaces;</a:t>
            </a:r>
            <a:endParaRPr lang="en-US" altLang="ko-KR" sz="1800" dirty="0"/>
          </a:p>
          <a:p>
            <a:pPr lvl="1"/>
            <a:r>
              <a:rPr lang="en-US" altLang="ko-KR" sz="1800" dirty="0"/>
              <a:t>The consequence is reusability, efficiency and easy handling of </a:t>
            </a:r>
            <a:r>
              <a:rPr lang="en-US" altLang="ko-KR" sz="1800" dirty="0" smtClean="0"/>
              <a:t>electronics</a:t>
            </a:r>
          </a:p>
          <a:p>
            <a:pPr marL="457200" lvl="1" indent="0">
              <a:buNone/>
            </a:pPr>
            <a:endParaRPr lang="en-US" altLang="ko-KR" sz="1800" dirty="0"/>
          </a:p>
          <a:p>
            <a:r>
              <a:rPr lang="en-US" altLang="ko-KR" sz="1800" dirty="0"/>
              <a:t> AUTOSAR Target and Goal</a:t>
            </a:r>
          </a:p>
          <a:p>
            <a:pPr lvl="1"/>
            <a:r>
              <a:rPr lang="en-US" altLang="ko-KR" sz="1800" dirty="0"/>
              <a:t>Define open reference architecture for ECU software</a:t>
            </a:r>
          </a:p>
          <a:p>
            <a:pPr lvl="1"/>
            <a:r>
              <a:rPr lang="en-US" altLang="ko-KR" sz="1800" dirty="0"/>
              <a:t>Specify a clear interface between basis software components and application</a:t>
            </a:r>
          </a:p>
          <a:p>
            <a:pPr lvl="1"/>
            <a:r>
              <a:rPr lang="en-US" altLang="ko-KR" sz="1800" dirty="0"/>
              <a:t>Reusability</a:t>
            </a:r>
          </a:p>
          <a:p>
            <a:pPr lvl="1"/>
            <a:r>
              <a:rPr lang="en-US" altLang="ko-KR" sz="1800" dirty="0"/>
              <a:t>Growing software quality</a:t>
            </a:r>
          </a:p>
        </p:txBody>
      </p:sp>
      <p:sp>
        <p:nvSpPr>
          <p:cNvPr id="2" name="TextBox 1"/>
          <p:cNvSpPr txBox="1"/>
          <p:nvPr/>
        </p:nvSpPr>
        <p:spPr>
          <a:xfrm>
            <a:off x="5092778" y="6310526"/>
            <a:ext cx="3212763" cy="738664"/>
          </a:xfrm>
          <a:prstGeom prst="rect">
            <a:avLst/>
          </a:prstGeom>
          <a:noFill/>
        </p:spPr>
        <p:txBody>
          <a:bodyPr wrap="none" rtlCol="0">
            <a:spAutoFit/>
          </a:bodyPr>
          <a:lstStyle/>
          <a:p>
            <a:pPr marL="0" lvl="1"/>
            <a:r>
              <a:rPr lang="en-US" altLang="ko-KR" sz="1800" dirty="0"/>
              <a:t>Homepage : </a:t>
            </a:r>
            <a:r>
              <a:rPr lang="en-US" altLang="ko-KR" sz="1800" dirty="0" err="1">
                <a:hlinkClick r:id="rId2"/>
              </a:rPr>
              <a:t>www.autosar.org</a:t>
            </a:r>
            <a:endParaRPr lang="en-US" altLang="ko-KR" sz="1800" dirty="0"/>
          </a:p>
          <a:p>
            <a:endParaRPr lang="en-CA" dirty="0"/>
          </a:p>
        </p:txBody>
      </p:sp>
    </p:spTree>
    <p:extLst>
      <p:ext uri="{BB962C8B-B14F-4D97-AF65-F5344CB8AC3E}">
        <p14:creationId xmlns:p14="http://schemas.microsoft.com/office/powerpoint/2010/main" val="11512823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lide Number Placeholder 3"/>
          <p:cNvSpPr>
            <a:spLocks noGrp="1"/>
          </p:cNvSpPr>
          <p:nvPr>
            <p:ph type="sldNum" sz="quarter" idx="10"/>
          </p:nvPr>
        </p:nvSpPr>
        <p:spPr/>
        <p:txBody>
          <a:bodyPr/>
          <a:lstStyle/>
          <a:p>
            <a:fld id="{100B31AD-A3D9-D845-A0C0-AECF6EA431C9}" type="slidenum">
              <a:rPr lang="en-US" altLang="ko-KR"/>
              <a:pPr/>
              <a:t>161</a:t>
            </a:fld>
            <a:endParaRPr lang="en-US" altLang="ko-KR"/>
          </a:p>
        </p:txBody>
      </p:sp>
      <p:sp>
        <p:nvSpPr>
          <p:cNvPr id="194562" name="Rectangle 2"/>
          <p:cNvSpPr>
            <a:spLocks noGrp="1" noChangeArrowheads="1"/>
          </p:cNvSpPr>
          <p:nvPr>
            <p:ph type="title"/>
          </p:nvPr>
        </p:nvSpPr>
        <p:spPr/>
        <p:txBody>
          <a:bodyPr/>
          <a:lstStyle/>
          <a:p>
            <a:r>
              <a:rPr lang="en-US" altLang="ko-KR"/>
              <a:t>What is AUTOSAR</a:t>
            </a:r>
          </a:p>
        </p:txBody>
      </p:sp>
      <p:sp>
        <p:nvSpPr>
          <p:cNvPr id="194564" name="Rectangle 4"/>
          <p:cNvSpPr>
            <a:spLocks noChangeArrowheads="1"/>
          </p:cNvSpPr>
          <p:nvPr/>
        </p:nvSpPr>
        <p:spPr bwMode="auto">
          <a:xfrm>
            <a:off x="-558800" y="3860800"/>
            <a:ext cx="78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a:p>
        </p:txBody>
      </p:sp>
      <p:sp>
        <p:nvSpPr>
          <p:cNvPr id="194649" name="Rectangle 89"/>
          <p:cNvSpPr>
            <a:spLocks noGrp="1" noChangeArrowheads="1"/>
          </p:cNvSpPr>
          <p:nvPr>
            <p:ph type="body" idx="1"/>
          </p:nvPr>
        </p:nvSpPr>
        <p:spPr/>
        <p:txBody>
          <a:bodyPr/>
          <a:lstStyle/>
          <a:p>
            <a:r>
              <a:rPr lang="en-US" altLang="ko-KR"/>
              <a:t>AUTOSAR partnership</a:t>
            </a:r>
          </a:p>
        </p:txBody>
      </p:sp>
      <p:grpSp>
        <p:nvGrpSpPr>
          <p:cNvPr id="194731" name="Group 171"/>
          <p:cNvGrpSpPr>
            <a:grpSpLocks/>
          </p:cNvGrpSpPr>
          <p:nvPr/>
        </p:nvGrpSpPr>
        <p:grpSpPr bwMode="auto">
          <a:xfrm>
            <a:off x="719138" y="1820863"/>
            <a:ext cx="7583487" cy="4024312"/>
            <a:chOff x="23" y="654"/>
            <a:chExt cx="5973" cy="3304"/>
          </a:xfrm>
        </p:grpSpPr>
        <p:pic>
          <p:nvPicPr>
            <p:cNvPr id="194732" name="Picture 172" descr="n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 y="2850"/>
              <a:ext cx="520" cy="251"/>
            </a:xfrm>
            <a:prstGeom prst="rect">
              <a:avLst/>
            </a:prstGeom>
            <a:noFill/>
            <a:extLst>
              <a:ext uri="{909E8E84-426E-40dd-AFC4-6F175D3DCCD1}">
                <a14:hiddenFill xmlns:a14="http://schemas.microsoft.com/office/drawing/2010/main">
                  <a:solidFill>
                    <a:srgbClr val="FFFFFF"/>
                  </a:solidFill>
                </a14:hiddenFill>
              </a:ext>
            </a:extLst>
          </p:spPr>
        </p:pic>
        <p:pic>
          <p:nvPicPr>
            <p:cNvPr id="194733" name="Picture 173" descr="Magneti Marell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6" y="2391"/>
              <a:ext cx="400" cy="194"/>
            </a:xfrm>
            <a:prstGeom prst="rect">
              <a:avLst/>
            </a:prstGeom>
            <a:noFill/>
            <a:extLst>
              <a:ext uri="{909E8E84-426E-40dd-AFC4-6F175D3DCCD1}">
                <a14:hiddenFill xmlns:a14="http://schemas.microsoft.com/office/drawing/2010/main">
                  <a:solidFill>
                    <a:srgbClr val="FFFFFF"/>
                  </a:solidFill>
                </a14:hiddenFill>
              </a:ext>
            </a:extLst>
          </p:spPr>
        </p:pic>
        <p:pic>
          <p:nvPicPr>
            <p:cNvPr id="194734" name="Picture 174" descr="viste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7" y="3029"/>
              <a:ext cx="542" cy="346"/>
            </a:xfrm>
            <a:prstGeom prst="rect">
              <a:avLst/>
            </a:prstGeom>
            <a:noFill/>
            <a:extLst>
              <a:ext uri="{909E8E84-426E-40dd-AFC4-6F175D3DCCD1}">
                <a14:hiddenFill xmlns:a14="http://schemas.microsoft.com/office/drawing/2010/main">
                  <a:solidFill>
                    <a:srgbClr val="FFFFFF"/>
                  </a:solidFill>
                </a14:hiddenFill>
              </a:ext>
            </a:extLst>
          </p:spPr>
        </p:pic>
        <p:sp>
          <p:nvSpPr>
            <p:cNvPr id="194735" name="Rectangle 175"/>
            <p:cNvSpPr>
              <a:spLocks noChangeArrowheads="1"/>
            </p:cNvSpPr>
            <p:nvPr/>
          </p:nvSpPr>
          <p:spPr bwMode="gray">
            <a:xfrm>
              <a:off x="788" y="654"/>
              <a:ext cx="967" cy="21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FF5008"/>
                  </a:solidFill>
                  <a:miter lim="800000"/>
                  <a:headEnd/>
                  <a:tailEnd/>
                </a14:hiddenLine>
              </a:ext>
              <a:ext uri="{AF507438-7753-43e0-B8FC-AC1667EBCBE1}">
                <a14:hiddenEffects xmlns:a14="http://schemas.microsoft.com/office/drawing/2010/main">
                  <a:effectLst>
                    <a:outerShdw blurRad="63500" dist="17961" dir="2700000" algn="ctr" rotWithShape="0">
                      <a:schemeClr val="tx1">
                        <a:alpha val="74998"/>
                      </a:schemeClr>
                    </a:outerShdw>
                  </a:effectLst>
                </a14:hiddenEffects>
              </a:ext>
            </a:extLst>
          </p:spPr>
          <p:txBody>
            <a:bodyPr wrap="none" lIns="90000" tIns="72000" rIns="90000" bIns="46800" anchor="ctr" anchorCtr="1">
              <a:spAutoFit/>
            </a:bodyPr>
            <a:lstStyle/>
            <a:p>
              <a:pPr algn="ctr" defTabSz="762000" eaLnBrk="0" latinLnBrk="0" hangingPunct="0">
                <a:lnSpc>
                  <a:spcPct val="95000"/>
                </a:lnSpc>
                <a:spcBef>
                  <a:spcPct val="0"/>
                </a:spcBef>
                <a:buClrTx/>
                <a:buFontTx/>
                <a:buNone/>
              </a:pPr>
              <a:r>
                <a:rPr kumimoji="0" lang="en-US" sz="1000" b="1" u="sng">
                  <a:solidFill>
                    <a:srgbClr val="FF0000"/>
                  </a:solidFill>
                  <a:latin typeface="Arial" charset="0"/>
                  <a:ea typeface="굴림" charset="0"/>
                  <a:cs typeface="Arial" charset="0"/>
                </a:rPr>
                <a:t>10 Core Partners </a:t>
              </a:r>
              <a:endParaRPr kumimoji="0" lang="en-US" sz="1000" u="sng">
                <a:solidFill>
                  <a:srgbClr val="FF0000"/>
                </a:solidFill>
                <a:latin typeface="Arial" charset="0"/>
                <a:ea typeface="굴림" charset="0"/>
                <a:cs typeface="Arial" charset="0"/>
              </a:endParaRPr>
            </a:p>
          </p:txBody>
        </p:sp>
        <p:sp>
          <p:nvSpPr>
            <p:cNvPr id="194736" name="Rectangle 176"/>
            <p:cNvSpPr>
              <a:spLocks noChangeArrowheads="1"/>
            </p:cNvSpPr>
            <p:nvPr/>
          </p:nvSpPr>
          <p:spPr bwMode="gray">
            <a:xfrm>
              <a:off x="4958" y="781"/>
              <a:ext cx="750" cy="3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tx1">
                        <a:alpha val="74998"/>
                      </a:schemeClr>
                    </a:outerShdw>
                  </a:effectLst>
                </a14:hiddenEffects>
              </a:ext>
            </a:extLst>
          </p:spPr>
          <p:txBody>
            <a:bodyPr wrap="none" lIns="90000" tIns="72000" rIns="90000" bIns="46800" anchor="ctr" anchorCtr="1">
              <a:spAutoFit/>
            </a:bodyPr>
            <a:lstStyle/>
            <a:p>
              <a:pPr defTabSz="762000" eaLnBrk="0" latinLnBrk="0" hangingPunct="0">
                <a:lnSpc>
                  <a:spcPct val="95000"/>
                </a:lnSpc>
                <a:spcBef>
                  <a:spcPct val="0"/>
                </a:spcBef>
                <a:buClrTx/>
                <a:buFontTx/>
                <a:buNone/>
              </a:pPr>
              <a:r>
                <a:rPr kumimoji="0" lang="en-US" altLang="ko-KR" sz="1000" b="1" u="sng">
                  <a:solidFill>
                    <a:srgbClr val="FF0000"/>
                  </a:solidFill>
                  <a:latin typeface="Arial" charset="0"/>
                  <a:ea typeface="굴림" charset="0"/>
                  <a:cs typeface="Arial" charset="0"/>
                </a:rPr>
                <a:t>4</a:t>
              </a:r>
              <a:r>
                <a:rPr kumimoji="0" lang="en-US" sz="1000" b="1" u="sng">
                  <a:solidFill>
                    <a:srgbClr val="FF0000"/>
                  </a:solidFill>
                  <a:latin typeface="Arial" charset="0"/>
                  <a:ea typeface="굴림" charset="0"/>
                  <a:cs typeface="Arial" charset="0"/>
                </a:rPr>
                <a:t>8 Associate</a:t>
              </a:r>
            </a:p>
            <a:p>
              <a:pPr defTabSz="762000" eaLnBrk="0" latinLnBrk="0" hangingPunct="0">
                <a:lnSpc>
                  <a:spcPct val="95000"/>
                </a:lnSpc>
                <a:spcBef>
                  <a:spcPct val="0"/>
                </a:spcBef>
                <a:buClrTx/>
                <a:buFontTx/>
                <a:buNone/>
              </a:pPr>
              <a:r>
                <a:rPr kumimoji="0" lang="en-US" sz="1000" b="1" u="sng">
                  <a:solidFill>
                    <a:srgbClr val="FF0000"/>
                  </a:solidFill>
                  <a:latin typeface="Arial" charset="0"/>
                  <a:ea typeface="굴림" charset="0"/>
                  <a:cs typeface="Arial" charset="0"/>
                </a:rPr>
                <a:t>Members</a:t>
              </a:r>
            </a:p>
          </p:txBody>
        </p:sp>
        <p:grpSp>
          <p:nvGrpSpPr>
            <p:cNvPr id="194737" name="Group 177"/>
            <p:cNvGrpSpPr>
              <a:grpSpLocks/>
            </p:cNvGrpSpPr>
            <p:nvPr/>
          </p:nvGrpSpPr>
          <p:grpSpPr bwMode="auto">
            <a:xfrm>
              <a:off x="3174" y="699"/>
              <a:ext cx="1547" cy="1342"/>
              <a:chOff x="3408" y="600"/>
              <a:chExt cx="1612" cy="1469"/>
            </a:xfrm>
          </p:grpSpPr>
          <p:sp>
            <p:nvSpPr>
              <p:cNvPr id="194738" name="Oval 178"/>
              <p:cNvSpPr>
                <a:spLocks noChangeArrowheads="1"/>
              </p:cNvSpPr>
              <p:nvPr/>
            </p:nvSpPr>
            <p:spPr bwMode="gray">
              <a:xfrm>
                <a:off x="3408" y="600"/>
                <a:ext cx="1612" cy="1469"/>
              </a:xfrm>
              <a:prstGeom prst="ellipse">
                <a:avLst/>
              </a:prstGeom>
              <a:solidFill>
                <a:schemeClr val="folHlink"/>
              </a:solidFill>
              <a:ln>
                <a:noFill/>
              </a:ln>
              <a:effectLst/>
              <a:extLst>
                <a:ext uri="{91240B29-F687-4f45-9708-019B960494DF}">
                  <a14:hiddenLine xmlns:a14="http://schemas.microsoft.com/office/drawing/2010/main" w="635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a:p>
            </p:txBody>
          </p:sp>
          <p:sp>
            <p:nvSpPr>
              <p:cNvPr id="194739" name="Oval 179"/>
              <p:cNvSpPr>
                <a:spLocks noChangeArrowheads="1"/>
              </p:cNvSpPr>
              <p:nvPr/>
            </p:nvSpPr>
            <p:spPr bwMode="gray">
              <a:xfrm flipH="1">
                <a:off x="3669" y="824"/>
                <a:ext cx="1109" cy="1024"/>
              </a:xfrm>
              <a:prstGeom prst="ellipse">
                <a:avLst/>
              </a:prstGeom>
              <a:solidFill>
                <a:srgbClr val="FF9933"/>
              </a:solidFill>
              <a:ln>
                <a:noFill/>
              </a:ln>
              <a:effectLst/>
              <a:extLst>
                <a:ext uri="{91240B29-F687-4f45-9708-019B960494DF}">
                  <a14:hiddenLine xmlns:a14="http://schemas.microsoft.com/office/drawing/2010/main" w="317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2314800" anchor="b"/>
              <a:lstStyle/>
              <a:p>
                <a:pPr algn="ctr" eaLnBrk="0" latinLnBrk="0" hangingPunct="0">
                  <a:spcBef>
                    <a:spcPct val="0"/>
                  </a:spcBef>
                  <a:buClr>
                    <a:schemeClr val="folHlink"/>
                  </a:buClr>
                  <a:buSzPct val="80000"/>
                  <a:buFont typeface="Wingdings" charset="0"/>
                  <a:buNone/>
                </a:pPr>
                <a:endParaRPr kumimoji="0" lang="en-US" sz="900">
                  <a:solidFill>
                    <a:schemeClr val="tx1"/>
                  </a:solidFill>
                  <a:latin typeface="Arial" charset="0"/>
                  <a:ea typeface="굴림" charset="0"/>
                  <a:cs typeface="Arial" charset="0"/>
                </a:endParaRPr>
              </a:p>
            </p:txBody>
          </p:sp>
          <p:sp>
            <p:nvSpPr>
              <p:cNvPr id="194740" name="Oval 180"/>
              <p:cNvSpPr>
                <a:spLocks noChangeArrowheads="1"/>
              </p:cNvSpPr>
              <p:nvPr/>
            </p:nvSpPr>
            <p:spPr bwMode="gray">
              <a:xfrm flipH="1">
                <a:off x="3946" y="1080"/>
                <a:ext cx="555" cy="512"/>
              </a:xfrm>
              <a:prstGeom prst="ellipse">
                <a:avLst/>
              </a:prstGeom>
              <a:solidFill>
                <a:srgbClr val="CC3333"/>
              </a:solidFill>
              <a:ln>
                <a:noFill/>
              </a:ln>
              <a:effectLst/>
              <a:extLst>
                <a:ext uri="{91240B29-F687-4f45-9708-019B960494DF}">
                  <a14:hiddenLine xmlns:a14="http://schemas.microsoft.com/office/drawing/2010/main" w="317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pPr algn="ctr" eaLnBrk="0" latinLnBrk="0" hangingPunct="0">
                  <a:spcBef>
                    <a:spcPct val="0"/>
                  </a:spcBef>
                  <a:buClr>
                    <a:schemeClr val="folHlink"/>
                  </a:buClr>
                  <a:buSzPct val="80000"/>
                  <a:buFont typeface="Wingdings" charset="0"/>
                  <a:buNone/>
                </a:pPr>
                <a:endParaRPr kumimoji="0" lang="en-US" sz="900">
                  <a:solidFill>
                    <a:schemeClr val="bg1"/>
                  </a:solidFill>
                  <a:latin typeface="Arial" charset="0"/>
                  <a:ea typeface="굴림" charset="0"/>
                  <a:cs typeface="Arial" charset="0"/>
                </a:endParaRPr>
              </a:p>
            </p:txBody>
          </p:sp>
        </p:grpSp>
        <p:sp>
          <p:nvSpPr>
            <p:cNvPr id="194741" name="Oval 181"/>
            <p:cNvSpPr>
              <a:spLocks noChangeArrowheads="1"/>
            </p:cNvSpPr>
            <p:nvPr/>
          </p:nvSpPr>
          <p:spPr bwMode="gray">
            <a:xfrm flipH="1">
              <a:off x="3906" y="1327"/>
              <a:ext cx="100" cy="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CA"/>
            </a:p>
          </p:txBody>
        </p:sp>
        <p:sp>
          <p:nvSpPr>
            <p:cNvPr id="194742" name="Oval 182"/>
            <p:cNvSpPr>
              <a:spLocks noChangeArrowheads="1"/>
            </p:cNvSpPr>
            <p:nvPr/>
          </p:nvSpPr>
          <p:spPr bwMode="gray">
            <a:xfrm flipH="1">
              <a:off x="3906" y="1897"/>
              <a:ext cx="100" cy="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CA"/>
            </a:p>
          </p:txBody>
        </p:sp>
        <p:cxnSp>
          <p:nvCxnSpPr>
            <p:cNvPr id="194743" name="AutoShape 183"/>
            <p:cNvCxnSpPr>
              <a:cxnSpLocks noChangeShapeType="1"/>
              <a:stCxn id="194741" idx="0"/>
            </p:cNvCxnSpPr>
            <p:nvPr/>
          </p:nvCxnSpPr>
          <p:spPr bwMode="gray">
            <a:xfrm rot="5400000" flipH="1">
              <a:off x="2612" y="-22"/>
              <a:ext cx="531" cy="2156"/>
            </a:xfrm>
            <a:prstGeom prst="bentConnector2">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bg1">
                        <a:alpha val="74998"/>
                      </a:schemeClr>
                    </a:outerShdw>
                  </a:effectLst>
                </a14:hiddenEffects>
              </a:ext>
            </a:extLst>
          </p:spPr>
        </p:cxnSp>
        <p:cxnSp>
          <p:nvCxnSpPr>
            <p:cNvPr id="194744" name="AutoShape 184"/>
            <p:cNvCxnSpPr>
              <a:cxnSpLocks noChangeShapeType="1"/>
              <a:stCxn id="194753" idx="6"/>
            </p:cNvCxnSpPr>
            <p:nvPr/>
          </p:nvCxnSpPr>
          <p:spPr bwMode="gray">
            <a:xfrm rot="10800000" flipV="1">
              <a:off x="1928" y="1722"/>
              <a:ext cx="1972" cy="219"/>
            </a:xfrm>
            <a:prstGeom prst="bentConnector3">
              <a:avLst>
                <a:gd name="adj1" fmla="val 50509"/>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bg1">
                        <a:alpha val="74998"/>
                      </a:schemeClr>
                    </a:outerShdw>
                  </a:effectLst>
                </a14:hiddenEffects>
              </a:ext>
            </a:extLst>
          </p:spPr>
        </p:cxnSp>
        <p:cxnSp>
          <p:nvCxnSpPr>
            <p:cNvPr id="194745" name="AutoShape 185"/>
            <p:cNvCxnSpPr>
              <a:cxnSpLocks noChangeShapeType="1"/>
              <a:stCxn id="194742" idx="2"/>
            </p:cNvCxnSpPr>
            <p:nvPr/>
          </p:nvCxnSpPr>
          <p:spPr bwMode="gray">
            <a:xfrm flipV="1">
              <a:off x="4012" y="1679"/>
              <a:ext cx="992" cy="262"/>
            </a:xfrm>
            <a:prstGeom prst="bentConnector3">
              <a:avLst>
                <a:gd name="adj1" fmla="val 83361"/>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bg1">
                        <a:alpha val="74998"/>
                      </a:schemeClr>
                    </a:outerShdw>
                  </a:effectLst>
                </a14:hiddenEffects>
              </a:ext>
            </a:extLst>
          </p:spPr>
        </p:cxnSp>
        <p:pic>
          <p:nvPicPr>
            <p:cNvPr id="194746" name="Picture 186" descr="PS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 y="1336"/>
              <a:ext cx="1202" cy="223"/>
            </a:xfrm>
            <a:prstGeom prst="rect">
              <a:avLst/>
            </a:prstGeom>
            <a:noFill/>
            <a:extLst>
              <a:ext uri="{909E8E84-426E-40dd-AFC4-6F175D3DCCD1}">
                <a14:hiddenFill xmlns:a14="http://schemas.microsoft.com/office/drawing/2010/main">
                  <a:solidFill>
                    <a:srgbClr val="FFFFFF"/>
                  </a:solidFill>
                </a14:hiddenFill>
              </a:ext>
            </a:extLst>
          </p:spPr>
        </p:pic>
        <p:pic>
          <p:nvPicPr>
            <p:cNvPr id="194747" name="Picture 187" descr="DC_0_51_102"/>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 y="954"/>
              <a:ext cx="9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748" name="Picture 188" descr="bmw_logo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8" y="884"/>
              <a:ext cx="238" cy="209"/>
            </a:xfrm>
            <a:prstGeom prst="rect">
              <a:avLst/>
            </a:prstGeom>
            <a:noFill/>
            <a:extLst>
              <a:ext uri="{909E8E84-426E-40dd-AFC4-6F175D3DCCD1}">
                <a14:hiddenFill xmlns:a14="http://schemas.microsoft.com/office/drawing/2010/main">
                  <a:solidFill>
                    <a:srgbClr val="FFFFFF"/>
                  </a:solidFill>
                </a14:hiddenFill>
              </a:ext>
            </a:extLst>
          </p:spPr>
        </p:pic>
        <p:pic>
          <p:nvPicPr>
            <p:cNvPr id="194749" name="Picture 189" descr="SVA-Logo-colo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34" y="1503"/>
              <a:ext cx="1006" cy="138"/>
            </a:xfrm>
            <a:prstGeom prst="rect">
              <a:avLst/>
            </a:prstGeom>
            <a:noFill/>
            <a:extLst>
              <a:ext uri="{909E8E84-426E-40dd-AFC4-6F175D3DCCD1}">
                <a14:hiddenFill xmlns:a14="http://schemas.microsoft.com/office/drawing/2010/main">
                  <a:solidFill>
                    <a:srgbClr val="FFFFFF"/>
                  </a:solidFill>
                </a14:hiddenFill>
              </a:ext>
            </a:extLst>
          </p:spPr>
        </p:pic>
        <p:pic>
          <p:nvPicPr>
            <p:cNvPr id="194750" name="Picture 190" descr="vw_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7" y="1129"/>
              <a:ext cx="969" cy="181"/>
            </a:xfrm>
            <a:prstGeom prst="rect">
              <a:avLst/>
            </a:prstGeom>
            <a:noFill/>
            <a:extLst>
              <a:ext uri="{909E8E84-426E-40dd-AFC4-6F175D3DCCD1}">
                <a14:hiddenFill xmlns:a14="http://schemas.microsoft.com/office/drawing/2010/main">
                  <a:solidFill>
                    <a:srgbClr val="FFFFFF"/>
                  </a:solidFill>
                </a14:hiddenFill>
              </a:ext>
            </a:extLst>
          </p:spPr>
        </p:pic>
        <p:pic>
          <p:nvPicPr>
            <p:cNvPr id="194751" name="Picture 19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7" y="1595"/>
              <a:ext cx="580" cy="1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94752" name="Picture 192" descr="Toyot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2" y="1639"/>
              <a:ext cx="637" cy="112"/>
            </a:xfrm>
            <a:prstGeom prst="rect">
              <a:avLst/>
            </a:prstGeom>
            <a:noFill/>
            <a:extLst>
              <a:ext uri="{909E8E84-426E-40dd-AFC4-6F175D3DCCD1}">
                <a14:hiddenFill xmlns:a14="http://schemas.microsoft.com/office/drawing/2010/main">
                  <a:solidFill>
                    <a:srgbClr val="FFFFFF"/>
                  </a:solidFill>
                </a14:hiddenFill>
              </a:ext>
            </a:extLst>
          </p:spPr>
        </p:pic>
        <p:sp>
          <p:nvSpPr>
            <p:cNvPr id="194753" name="Oval 193"/>
            <p:cNvSpPr>
              <a:spLocks noChangeArrowheads="1"/>
            </p:cNvSpPr>
            <p:nvPr/>
          </p:nvSpPr>
          <p:spPr bwMode="gray">
            <a:xfrm flipH="1">
              <a:off x="3906" y="1678"/>
              <a:ext cx="100" cy="8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CA"/>
            </a:p>
          </p:txBody>
        </p:sp>
        <p:pic>
          <p:nvPicPr>
            <p:cNvPr id="194754" name="Picture 194" descr="Hella_symm_blau_gelb_Slogan_gb"/>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31" y="2711"/>
              <a:ext cx="399" cy="292"/>
            </a:xfrm>
            <a:prstGeom prst="rect">
              <a:avLst/>
            </a:prstGeom>
            <a:noFill/>
            <a:extLst>
              <a:ext uri="{909E8E84-426E-40dd-AFC4-6F175D3DCCD1}">
                <a14:hiddenFill xmlns:a14="http://schemas.microsoft.com/office/drawing/2010/main">
                  <a:solidFill>
                    <a:srgbClr val="FFFFFF"/>
                  </a:solidFill>
                </a14:hiddenFill>
              </a:ext>
            </a:extLst>
          </p:spPr>
        </p:pic>
        <p:pic>
          <p:nvPicPr>
            <p:cNvPr id="194755" name="Picture 195" descr="l_denso_home"/>
            <p:cNvPicPr>
              <a:picLocks noChangeAspect="1" noChangeArrowheads="1"/>
            </p:cNvPicPr>
            <p:nvPr/>
          </p:nvPicPr>
          <p:blipFill>
            <a:blip r:embed="rId15">
              <a:extLst>
                <a:ext uri="{28A0092B-C50C-407E-A947-70E740481C1C}">
                  <a14:useLocalDpi xmlns:a14="http://schemas.microsoft.com/office/drawing/2010/main" val="0"/>
                </a:ext>
              </a:extLst>
            </a:blip>
            <a:srcRect l="11742" t="20042" r="9319" b="19089"/>
            <a:stretch>
              <a:fillRect/>
            </a:stretch>
          </p:blipFill>
          <p:spPr bwMode="auto">
            <a:xfrm>
              <a:off x="1433" y="2410"/>
              <a:ext cx="599" cy="158"/>
            </a:xfrm>
            <a:prstGeom prst="rect">
              <a:avLst/>
            </a:prstGeom>
            <a:noFill/>
            <a:extLst>
              <a:ext uri="{909E8E84-426E-40dd-AFC4-6F175D3DCCD1}">
                <a14:hiddenFill xmlns:a14="http://schemas.microsoft.com/office/drawing/2010/main">
                  <a:solidFill>
                    <a:srgbClr val="FFFFFF"/>
                  </a:solidFill>
                </a14:hiddenFill>
              </a:ext>
            </a:extLst>
          </p:spPr>
        </p:pic>
        <p:pic>
          <p:nvPicPr>
            <p:cNvPr id="194756" name="Picture 196" descr="LiveDevices - realogy real-time architect, embedinet, embediserve, OSEK"/>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45" y="2564"/>
              <a:ext cx="612" cy="152"/>
            </a:xfrm>
            <a:prstGeom prst="rect">
              <a:avLst/>
            </a:prstGeom>
            <a:noFill/>
            <a:extLst>
              <a:ext uri="{909E8E84-426E-40dd-AFC4-6F175D3DCCD1}">
                <a14:hiddenFill xmlns:a14="http://schemas.microsoft.com/office/drawing/2010/main">
                  <a:solidFill>
                    <a:srgbClr val="FFFFFF"/>
                  </a:solidFill>
                </a14:hiddenFill>
              </a:ext>
            </a:extLst>
          </p:spPr>
        </p:pic>
        <p:pic>
          <p:nvPicPr>
            <p:cNvPr id="194757" name="Picture 197" descr="3Soft::">
              <a:hlinkClick r:id="rId17"/>
            </p:cNvPr>
            <p:cNvPicPr>
              <a:picLocks noChangeAspect="1" noChangeArrowheads="1"/>
            </p:cNvPicPr>
            <p:nvPr/>
          </p:nvPicPr>
          <p:blipFill>
            <a:blip r:embed="rId18">
              <a:extLst>
                <a:ext uri="{28A0092B-C50C-407E-A947-70E740481C1C}">
                  <a14:useLocalDpi xmlns:a14="http://schemas.microsoft.com/office/drawing/2010/main" val="0"/>
                </a:ext>
              </a:extLst>
            </a:blip>
            <a:srcRect l="34645" r="4031" b="35561"/>
            <a:stretch>
              <a:fillRect/>
            </a:stretch>
          </p:blipFill>
          <p:spPr bwMode="auto">
            <a:xfrm>
              <a:off x="2764" y="2291"/>
              <a:ext cx="499" cy="114"/>
            </a:xfrm>
            <a:prstGeom prst="rect">
              <a:avLst/>
            </a:prstGeom>
            <a:noFill/>
            <a:extLst>
              <a:ext uri="{909E8E84-426E-40dd-AFC4-6F175D3DCCD1}">
                <a14:hiddenFill xmlns:a14="http://schemas.microsoft.com/office/drawing/2010/main">
                  <a:solidFill>
                    <a:srgbClr val="FFFFFF"/>
                  </a:solidFill>
                </a14:hiddenFill>
              </a:ext>
            </a:extLst>
          </p:spPr>
        </p:pic>
        <p:pic>
          <p:nvPicPr>
            <p:cNvPr id="194758" name="Picture 198" descr="Home">
              <a:hlinkClick r:id="rId19"/>
            </p:cNvPr>
            <p:cNvPicPr>
              <a:picLocks noChangeAspect="1" noChangeArrowheads="1"/>
            </p:cNvPicPr>
            <p:nvPr/>
          </p:nvPicPr>
          <p:blipFill>
            <a:blip r:embed="rId20">
              <a:extLst>
                <a:ext uri="{28A0092B-C50C-407E-A947-70E740481C1C}">
                  <a14:useLocalDpi xmlns:a14="http://schemas.microsoft.com/office/drawing/2010/main" val="0"/>
                </a:ext>
              </a:extLst>
            </a:blip>
            <a:srcRect l="11453"/>
            <a:stretch>
              <a:fillRect/>
            </a:stretch>
          </p:blipFill>
          <p:spPr bwMode="auto">
            <a:xfrm>
              <a:off x="3437" y="3173"/>
              <a:ext cx="549" cy="140"/>
            </a:xfrm>
            <a:prstGeom prst="rect">
              <a:avLst/>
            </a:prstGeom>
            <a:noFill/>
            <a:extLst>
              <a:ext uri="{909E8E84-426E-40dd-AFC4-6F175D3DCCD1}">
                <a14:hiddenFill xmlns:a14="http://schemas.microsoft.com/office/drawing/2010/main">
                  <a:solidFill>
                    <a:srgbClr val="FFFFFF"/>
                  </a:solidFill>
                </a14:hiddenFill>
              </a:ext>
            </a:extLst>
          </p:spPr>
        </p:pic>
        <p:pic>
          <p:nvPicPr>
            <p:cNvPr id="194759" name="Picture 199"/>
            <p:cNvPicPr preferRelativeResize="0">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52" y="2594"/>
              <a:ext cx="62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94760" name="Picture 200" descr="delphi_top_logo">
              <a:hlinkClick r:id="rId22"/>
            </p:cNvPr>
            <p:cNvPicPr>
              <a:picLocks noChangeAspect="1" noChangeArrowheads="1"/>
            </p:cNvPicPr>
            <p:nvPr/>
          </p:nvPicPr>
          <p:blipFill>
            <a:blip r:embed="rId23">
              <a:extLst>
                <a:ext uri="{28A0092B-C50C-407E-A947-70E740481C1C}">
                  <a14:useLocalDpi xmlns:a14="http://schemas.microsoft.com/office/drawing/2010/main" val="0"/>
                </a:ext>
              </a:extLst>
            </a:blip>
            <a:srcRect b="38974"/>
            <a:stretch>
              <a:fillRect/>
            </a:stretch>
          </p:blipFill>
          <p:spPr bwMode="auto">
            <a:xfrm>
              <a:off x="1439" y="2227"/>
              <a:ext cx="787" cy="109"/>
            </a:xfrm>
            <a:prstGeom prst="rect">
              <a:avLst/>
            </a:prstGeom>
            <a:noFill/>
            <a:extLst>
              <a:ext uri="{909E8E84-426E-40dd-AFC4-6F175D3DCCD1}">
                <a14:hiddenFill xmlns:a14="http://schemas.microsoft.com/office/drawing/2010/main">
                  <a:solidFill>
                    <a:srgbClr val="FFFFFF"/>
                  </a:solidFill>
                </a14:hiddenFill>
              </a:ext>
            </a:extLst>
          </p:spPr>
        </p:pic>
        <p:pic>
          <p:nvPicPr>
            <p:cNvPr id="194761" name="Picture 201" descr="dSPACE">
              <a:hlinkClick r:id="rId24"/>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976" y="2294"/>
              <a:ext cx="532" cy="191"/>
            </a:xfrm>
            <a:prstGeom prst="rect">
              <a:avLst/>
            </a:prstGeom>
            <a:noFill/>
            <a:extLst>
              <a:ext uri="{909E8E84-426E-40dd-AFC4-6F175D3DCCD1}">
                <a14:hiddenFill xmlns:a14="http://schemas.microsoft.com/office/drawing/2010/main">
                  <a:solidFill>
                    <a:srgbClr val="FFFFFF"/>
                  </a:solidFill>
                </a14:hiddenFill>
              </a:ext>
            </a:extLst>
          </p:spPr>
        </p:pic>
        <p:pic>
          <p:nvPicPr>
            <p:cNvPr id="194762" name="Picture 202" descr="base.jpg                                                       00015BB8Clients                        B7E85EE6:"/>
            <p:cNvPicPr>
              <a:picLocks noChangeAspect="1" noChangeArrowheads="1"/>
            </p:cNvPicPr>
            <p:nvPr/>
          </p:nvPicPr>
          <p:blipFill>
            <a:blip r:embed="rId26" r:link="rId27">
              <a:extLst>
                <a:ext uri="{28A0092B-C50C-407E-A947-70E740481C1C}">
                  <a14:useLocalDpi xmlns:a14="http://schemas.microsoft.com/office/drawing/2010/main" val="0"/>
                </a:ext>
              </a:extLst>
            </a:blip>
            <a:srcRect t="3307" r="73346" b="82205"/>
            <a:stretch>
              <a:fillRect/>
            </a:stretch>
          </p:blipFill>
          <p:spPr bwMode="auto">
            <a:xfrm>
              <a:off x="2763" y="3136"/>
              <a:ext cx="549" cy="196"/>
            </a:xfrm>
            <a:prstGeom prst="rect">
              <a:avLst/>
            </a:prstGeom>
            <a:noFill/>
            <a:extLst>
              <a:ext uri="{909E8E84-426E-40dd-AFC4-6F175D3DCCD1}">
                <a14:hiddenFill xmlns:a14="http://schemas.microsoft.com/office/drawing/2010/main">
                  <a:solidFill>
                    <a:srgbClr val="FFFFFF"/>
                  </a:solidFill>
                </a14:hiddenFill>
              </a:ext>
            </a:extLst>
          </p:spPr>
        </p:pic>
        <p:pic>
          <p:nvPicPr>
            <p:cNvPr id="194763" name="Picture 203" descr="logo_foto"/>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77" y="2719"/>
              <a:ext cx="499" cy="233"/>
            </a:xfrm>
            <a:prstGeom prst="rect">
              <a:avLst/>
            </a:prstGeom>
            <a:noFill/>
            <a:extLst>
              <a:ext uri="{909E8E84-426E-40dd-AFC4-6F175D3DCCD1}">
                <a14:hiddenFill xmlns:a14="http://schemas.microsoft.com/office/drawing/2010/main">
                  <a:solidFill>
                    <a:srgbClr val="FFFFFF"/>
                  </a:solidFill>
                </a14:hiddenFill>
              </a:ext>
            </a:extLst>
          </p:spPr>
        </p:pic>
        <p:pic>
          <p:nvPicPr>
            <p:cNvPr id="194764" name="Picture 20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016" y="2785"/>
              <a:ext cx="399" cy="180"/>
            </a:xfrm>
            <a:prstGeom prst="rect">
              <a:avLst/>
            </a:prstGeom>
            <a:noFill/>
            <a:extLst>
              <a:ext uri="{909E8E84-426E-40dd-AFC4-6F175D3DCCD1}">
                <a14:hiddenFill xmlns:a14="http://schemas.microsoft.com/office/drawing/2010/main">
                  <a:solidFill>
                    <a:srgbClr val="FFFFFF"/>
                  </a:solidFill>
                </a14:hiddenFill>
              </a:ext>
            </a:extLst>
          </p:spPr>
        </p:pic>
        <p:pic>
          <p:nvPicPr>
            <p:cNvPr id="194765" name="Picture 205" descr="Infineon"/>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711" y="2562"/>
              <a:ext cx="649" cy="267"/>
            </a:xfrm>
            <a:prstGeom prst="rect">
              <a:avLst/>
            </a:prstGeom>
            <a:noFill/>
            <a:extLst>
              <a:ext uri="{909E8E84-426E-40dd-AFC4-6F175D3DCCD1}">
                <a14:hiddenFill xmlns:a14="http://schemas.microsoft.com/office/drawing/2010/main">
                  <a:solidFill>
                    <a:srgbClr val="FFFFFF"/>
                  </a:solidFill>
                </a14:hiddenFill>
              </a:ext>
            </a:extLst>
          </p:spPr>
        </p:pic>
        <p:pic>
          <p:nvPicPr>
            <p:cNvPr id="194766" name="Picture 206" descr="Freescal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750" y="2221"/>
              <a:ext cx="1018" cy="314"/>
            </a:xfrm>
            <a:prstGeom prst="rect">
              <a:avLst/>
            </a:prstGeom>
            <a:noFill/>
            <a:extLst>
              <a:ext uri="{909E8E84-426E-40dd-AFC4-6F175D3DCCD1}">
                <a14:hiddenFill xmlns:a14="http://schemas.microsoft.com/office/drawing/2010/main">
                  <a:solidFill>
                    <a:srgbClr val="FFFFFF"/>
                  </a:solidFill>
                </a14:hiddenFill>
              </a:ext>
            </a:extLst>
          </p:spPr>
        </p:pic>
        <p:pic>
          <p:nvPicPr>
            <p:cNvPr id="194767" name="Picture 207" descr="decomsys"/>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283" y="2329"/>
              <a:ext cx="749" cy="199"/>
            </a:xfrm>
            <a:prstGeom prst="rect">
              <a:avLst/>
            </a:prstGeom>
            <a:noFill/>
            <a:extLst>
              <a:ext uri="{909E8E84-426E-40dd-AFC4-6F175D3DCCD1}">
                <a14:hiddenFill xmlns:a14="http://schemas.microsoft.com/office/drawing/2010/main">
                  <a:solidFill>
                    <a:srgbClr val="FFFFFF"/>
                  </a:solidFill>
                </a14:hiddenFill>
              </a:ext>
            </a:extLst>
          </p:spPr>
        </p:pic>
        <p:pic>
          <p:nvPicPr>
            <p:cNvPr id="194768" name="Picture 208" descr="softing"/>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291" y="2739"/>
              <a:ext cx="499" cy="173"/>
            </a:xfrm>
            <a:prstGeom prst="rect">
              <a:avLst/>
            </a:prstGeom>
            <a:noFill/>
            <a:extLst>
              <a:ext uri="{909E8E84-426E-40dd-AFC4-6F175D3DCCD1}">
                <a14:hiddenFill xmlns:a14="http://schemas.microsoft.com/office/drawing/2010/main">
                  <a:solidFill>
                    <a:srgbClr val="FFFFFF"/>
                  </a:solidFill>
                </a14:hiddenFill>
              </a:ext>
            </a:extLst>
          </p:spPr>
        </p:pic>
        <p:pic>
          <p:nvPicPr>
            <p:cNvPr id="194769" name="Picture 209" descr="nissan"/>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02" y="2431"/>
              <a:ext cx="400" cy="280"/>
            </a:xfrm>
            <a:prstGeom prst="rect">
              <a:avLst/>
            </a:prstGeom>
            <a:noFill/>
            <a:extLst>
              <a:ext uri="{909E8E84-426E-40dd-AFC4-6F175D3DCCD1}">
                <a14:hiddenFill xmlns:a14="http://schemas.microsoft.com/office/drawing/2010/main">
                  <a:solidFill>
                    <a:srgbClr val="FFFFFF"/>
                  </a:solidFill>
                </a14:hiddenFill>
              </a:ext>
            </a:extLst>
          </p:spPr>
        </p:pic>
        <p:pic>
          <p:nvPicPr>
            <p:cNvPr id="194770" name="Picture 210" descr="mathworks"/>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837" y="2747"/>
              <a:ext cx="649" cy="167"/>
            </a:xfrm>
            <a:prstGeom prst="rect">
              <a:avLst/>
            </a:prstGeom>
            <a:noFill/>
            <a:extLst>
              <a:ext uri="{909E8E84-426E-40dd-AFC4-6F175D3DCCD1}">
                <a14:hiddenFill xmlns:a14="http://schemas.microsoft.com/office/drawing/2010/main">
                  <a:solidFill>
                    <a:srgbClr val="FFFFFF"/>
                  </a:solidFill>
                </a14:hiddenFill>
              </a:ext>
            </a:extLst>
          </p:spPr>
        </p:pic>
        <p:sp>
          <p:nvSpPr>
            <p:cNvPr id="194771" name="Rectangle 211"/>
            <p:cNvSpPr>
              <a:spLocks noChangeArrowheads="1"/>
            </p:cNvSpPr>
            <p:nvPr/>
          </p:nvSpPr>
          <p:spPr bwMode="gray">
            <a:xfrm>
              <a:off x="589" y="1797"/>
              <a:ext cx="1172" cy="21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tx1">
                        <a:alpha val="74998"/>
                      </a:schemeClr>
                    </a:outerShdw>
                  </a:effectLst>
                </a14:hiddenEffects>
              </a:ext>
            </a:extLst>
          </p:spPr>
          <p:txBody>
            <a:bodyPr wrap="none" lIns="90000" tIns="72000" rIns="90000" bIns="46800" anchor="ctr" anchorCtr="1">
              <a:spAutoFit/>
            </a:bodyPr>
            <a:lstStyle/>
            <a:p>
              <a:pPr algn="ctr" defTabSz="762000" eaLnBrk="0" latinLnBrk="0" hangingPunct="0">
                <a:lnSpc>
                  <a:spcPct val="95000"/>
                </a:lnSpc>
                <a:spcBef>
                  <a:spcPct val="0"/>
                </a:spcBef>
                <a:buClrTx/>
                <a:buFontTx/>
                <a:buNone/>
              </a:pPr>
              <a:r>
                <a:rPr kumimoji="0" lang="en-US" altLang="ko-KR" sz="1000" b="1" u="sng">
                  <a:solidFill>
                    <a:srgbClr val="FF0000"/>
                  </a:solidFill>
                  <a:latin typeface="Arial" charset="0"/>
                  <a:ea typeface="굴림" charset="0"/>
                  <a:cs typeface="Arial" charset="0"/>
                </a:rPr>
                <a:t>52</a:t>
              </a:r>
              <a:r>
                <a:rPr kumimoji="0" lang="en-US" sz="1000" b="1" u="sng">
                  <a:solidFill>
                    <a:srgbClr val="FF0000"/>
                  </a:solidFill>
                  <a:latin typeface="Arial" charset="0"/>
                  <a:ea typeface="굴림" charset="0"/>
                  <a:cs typeface="Arial" charset="0"/>
                </a:rPr>
                <a:t> Premium Members</a:t>
              </a:r>
            </a:p>
          </p:txBody>
        </p:sp>
        <p:sp>
          <p:nvSpPr>
            <p:cNvPr id="194772" name="Rectangle 212"/>
            <p:cNvSpPr>
              <a:spLocks noChangeArrowheads="1"/>
            </p:cNvSpPr>
            <p:nvPr/>
          </p:nvSpPr>
          <p:spPr bwMode="auto">
            <a:xfrm>
              <a:off x="394" y="3478"/>
              <a:ext cx="798" cy="3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latinLnBrk="0" hangingPunct="0">
                <a:lnSpc>
                  <a:spcPct val="100000"/>
                </a:lnSpc>
                <a:spcBef>
                  <a:spcPct val="50000"/>
                </a:spcBef>
                <a:buClrTx/>
                <a:buFontTx/>
                <a:buNone/>
              </a:pPr>
              <a:r>
                <a:rPr kumimoji="0" lang="en-GB" altLang="ko-KR" sz="900" b="1">
                  <a:solidFill>
                    <a:schemeClr val="bg1"/>
                  </a:solidFill>
                  <a:latin typeface="Arial" charset="0"/>
                  <a:ea typeface="굴림" charset="0"/>
                  <a:cs typeface="굴림" charset="0"/>
                </a:rPr>
                <a:t>OEM</a:t>
              </a:r>
              <a:br>
                <a:rPr kumimoji="0" lang="en-GB" altLang="ko-KR" sz="900" b="1">
                  <a:solidFill>
                    <a:schemeClr val="bg1"/>
                  </a:solidFill>
                  <a:latin typeface="Arial" charset="0"/>
                  <a:ea typeface="굴림" charset="0"/>
                  <a:cs typeface="굴림" charset="0"/>
                </a:rPr>
              </a:br>
              <a:endParaRPr kumimoji="0" lang="en-GB" altLang="ko-KR" sz="900" b="1">
                <a:solidFill>
                  <a:schemeClr val="bg1"/>
                </a:solidFill>
                <a:latin typeface="Arial" charset="0"/>
                <a:ea typeface="굴림" charset="0"/>
                <a:cs typeface="굴림" charset="0"/>
              </a:endParaRPr>
            </a:p>
          </p:txBody>
        </p:sp>
        <p:sp>
          <p:nvSpPr>
            <p:cNvPr id="194773" name="Rectangle 213"/>
            <p:cNvSpPr>
              <a:spLocks noChangeArrowheads="1"/>
            </p:cNvSpPr>
            <p:nvPr/>
          </p:nvSpPr>
          <p:spPr bwMode="auto">
            <a:xfrm>
              <a:off x="1563" y="3478"/>
              <a:ext cx="849" cy="3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latinLnBrk="0" hangingPunct="0">
                <a:lnSpc>
                  <a:spcPct val="100000"/>
                </a:lnSpc>
                <a:spcBef>
                  <a:spcPct val="50000"/>
                </a:spcBef>
                <a:buClrTx/>
                <a:buFontTx/>
                <a:buNone/>
              </a:pPr>
              <a:r>
                <a:rPr kumimoji="0" lang="en-GB" altLang="ko-KR" sz="900" b="1">
                  <a:solidFill>
                    <a:schemeClr val="bg1"/>
                  </a:solidFill>
                  <a:latin typeface="Arial" charset="0"/>
                  <a:ea typeface="굴림" charset="0"/>
                  <a:cs typeface="굴림" charset="0"/>
                </a:rPr>
                <a:t>Tier 1</a:t>
              </a:r>
              <a:br>
                <a:rPr kumimoji="0" lang="en-GB" altLang="ko-KR" sz="900" b="1">
                  <a:solidFill>
                    <a:schemeClr val="bg1"/>
                  </a:solidFill>
                  <a:latin typeface="Arial" charset="0"/>
                  <a:ea typeface="굴림" charset="0"/>
                  <a:cs typeface="굴림" charset="0"/>
                </a:rPr>
              </a:br>
              <a:endParaRPr kumimoji="0" lang="en-GB" altLang="ko-KR" sz="900" b="1">
                <a:solidFill>
                  <a:schemeClr val="bg1"/>
                </a:solidFill>
                <a:latin typeface="Arial" charset="0"/>
                <a:ea typeface="굴림" charset="0"/>
                <a:cs typeface="굴림" charset="0"/>
              </a:endParaRPr>
            </a:p>
          </p:txBody>
        </p:sp>
        <p:sp>
          <p:nvSpPr>
            <p:cNvPr id="194774" name="Rectangle 214"/>
            <p:cNvSpPr>
              <a:spLocks noChangeArrowheads="1"/>
            </p:cNvSpPr>
            <p:nvPr/>
          </p:nvSpPr>
          <p:spPr bwMode="auto">
            <a:xfrm>
              <a:off x="2708" y="3478"/>
              <a:ext cx="900" cy="3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latinLnBrk="0" hangingPunct="0">
                <a:lnSpc>
                  <a:spcPct val="100000"/>
                </a:lnSpc>
                <a:spcBef>
                  <a:spcPct val="50000"/>
                </a:spcBef>
                <a:buClrTx/>
                <a:buFontTx/>
                <a:buNone/>
              </a:pPr>
              <a:r>
                <a:rPr kumimoji="0" lang="en-GB" altLang="ko-KR" sz="900" b="1">
                  <a:solidFill>
                    <a:schemeClr val="bg1"/>
                  </a:solidFill>
                  <a:latin typeface="Arial" charset="0"/>
                  <a:ea typeface="굴림" charset="0"/>
                  <a:cs typeface="굴림" charset="0"/>
                </a:rPr>
                <a:t>Standard</a:t>
              </a:r>
              <a:br>
                <a:rPr kumimoji="0" lang="en-GB" altLang="ko-KR" sz="900" b="1">
                  <a:solidFill>
                    <a:schemeClr val="bg1"/>
                  </a:solidFill>
                  <a:latin typeface="Arial" charset="0"/>
                  <a:ea typeface="굴림" charset="0"/>
                  <a:cs typeface="굴림" charset="0"/>
                </a:rPr>
              </a:br>
              <a:r>
                <a:rPr kumimoji="0" lang="en-GB" altLang="ko-KR" sz="900" b="1">
                  <a:solidFill>
                    <a:schemeClr val="bg1"/>
                  </a:solidFill>
                  <a:latin typeface="Arial" charset="0"/>
                  <a:ea typeface="굴림" charset="0"/>
                  <a:cs typeface="굴림" charset="0"/>
                </a:rPr>
                <a:t>Software</a:t>
              </a:r>
            </a:p>
          </p:txBody>
        </p:sp>
        <p:sp>
          <p:nvSpPr>
            <p:cNvPr id="194775" name="Rectangle 215"/>
            <p:cNvSpPr>
              <a:spLocks noChangeArrowheads="1"/>
            </p:cNvSpPr>
            <p:nvPr/>
          </p:nvSpPr>
          <p:spPr bwMode="auto">
            <a:xfrm>
              <a:off x="3679" y="3478"/>
              <a:ext cx="799" cy="3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latinLnBrk="0" hangingPunct="0">
                <a:lnSpc>
                  <a:spcPct val="100000"/>
                </a:lnSpc>
                <a:spcBef>
                  <a:spcPct val="50000"/>
                </a:spcBef>
                <a:buClrTx/>
                <a:buFontTx/>
                <a:buNone/>
              </a:pPr>
              <a:r>
                <a:rPr kumimoji="0" lang="en-GB" altLang="ko-KR" sz="900" b="1">
                  <a:solidFill>
                    <a:schemeClr val="bg1"/>
                  </a:solidFill>
                  <a:latin typeface="Arial" charset="0"/>
                  <a:ea typeface="굴림" charset="0"/>
                  <a:cs typeface="굴림" charset="0"/>
                </a:rPr>
                <a:t>Tools</a:t>
              </a:r>
              <a:br>
                <a:rPr kumimoji="0" lang="en-GB" altLang="ko-KR" sz="900" b="1">
                  <a:solidFill>
                    <a:schemeClr val="bg1"/>
                  </a:solidFill>
                  <a:latin typeface="Arial" charset="0"/>
                  <a:ea typeface="굴림" charset="0"/>
                  <a:cs typeface="굴림" charset="0"/>
                </a:rPr>
              </a:br>
              <a:endParaRPr kumimoji="0" lang="en-GB" altLang="ko-KR" sz="900" b="1">
                <a:solidFill>
                  <a:schemeClr val="bg1"/>
                </a:solidFill>
                <a:latin typeface="Arial" charset="0"/>
                <a:ea typeface="굴림" charset="0"/>
                <a:cs typeface="굴림" charset="0"/>
              </a:endParaRPr>
            </a:p>
          </p:txBody>
        </p:sp>
        <p:sp>
          <p:nvSpPr>
            <p:cNvPr id="194776" name="Rectangle 216"/>
            <p:cNvSpPr>
              <a:spLocks noChangeArrowheads="1"/>
            </p:cNvSpPr>
            <p:nvPr/>
          </p:nvSpPr>
          <p:spPr bwMode="auto">
            <a:xfrm>
              <a:off x="4837" y="3477"/>
              <a:ext cx="904" cy="3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latinLnBrk="0" hangingPunct="0">
                <a:lnSpc>
                  <a:spcPct val="100000"/>
                </a:lnSpc>
                <a:spcBef>
                  <a:spcPct val="50000"/>
                </a:spcBef>
                <a:buClrTx/>
                <a:buFontTx/>
                <a:buNone/>
              </a:pPr>
              <a:r>
                <a:rPr kumimoji="0" lang="en-GB" altLang="ko-KR" sz="900" b="1">
                  <a:solidFill>
                    <a:schemeClr val="bg1"/>
                  </a:solidFill>
                  <a:latin typeface="Arial" charset="0"/>
                  <a:ea typeface="굴림" charset="0"/>
                  <a:cs typeface="굴림" charset="0"/>
                </a:rPr>
                <a:t>Semi-</a:t>
              </a:r>
              <a:br>
                <a:rPr kumimoji="0" lang="en-GB" altLang="ko-KR" sz="900" b="1">
                  <a:solidFill>
                    <a:schemeClr val="bg1"/>
                  </a:solidFill>
                  <a:latin typeface="Arial" charset="0"/>
                  <a:ea typeface="굴림" charset="0"/>
                  <a:cs typeface="굴림" charset="0"/>
                </a:rPr>
              </a:br>
              <a:r>
                <a:rPr kumimoji="0" lang="en-GB" altLang="ko-KR" sz="900" b="1">
                  <a:solidFill>
                    <a:schemeClr val="bg1"/>
                  </a:solidFill>
                  <a:latin typeface="Arial" charset="0"/>
                  <a:ea typeface="굴림" charset="0"/>
                  <a:cs typeface="굴림" charset="0"/>
                </a:rPr>
                <a:t>conductors</a:t>
              </a:r>
            </a:p>
          </p:txBody>
        </p:sp>
        <p:pic>
          <p:nvPicPr>
            <p:cNvPr id="194777" name="Picture 217" descr="Mazda"/>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98" y="2450"/>
              <a:ext cx="691" cy="151"/>
            </a:xfrm>
            <a:prstGeom prst="rect">
              <a:avLst/>
            </a:prstGeom>
            <a:noFill/>
            <a:extLst>
              <a:ext uri="{909E8E84-426E-40dd-AFC4-6F175D3DCCD1}">
                <a14:hiddenFill xmlns:a14="http://schemas.microsoft.com/office/drawing/2010/main">
                  <a:solidFill>
                    <a:srgbClr val="FFFFFF"/>
                  </a:solidFill>
                </a14:hiddenFill>
              </a:ext>
            </a:extLst>
          </p:spPr>
        </p:pic>
        <p:pic>
          <p:nvPicPr>
            <p:cNvPr id="194778" name="Picture 218" descr="Etas"/>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073" y="2546"/>
              <a:ext cx="441" cy="121"/>
            </a:xfrm>
            <a:prstGeom prst="rect">
              <a:avLst/>
            </a:prstGeom>
            <a:noFill/>
            <a:extLst>
              <a:ext uri="{909E8E84-426E-40dd-AFC4-6F175D3DCCD1}">
                <a14:hiddenFill xmlns:a14="http://schemas.microsoft.com/office/drawing/2010/main">
                  <a:solidFill>
                    <a:srgbClr val="FFFFFF"/>
                  </a:solidFill>
                </a14:hiddenFill>
              </a:ext>
            </a:extLst>
          </p:spPr>
        </p:pic>
        <p:pic>
          <p:nvPicPr>
            <p:cNvPr id="194779" name="Picture 219" descr="logo">
              <a:hlinkClick r:id="rId38"/>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46" y="2730"/>
              <a:ext cx="232"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4780" name="Picture 220" descr="group_toplogo">
              <a:hlinkClick r:id="rId40"/>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52" y="3118"/>
              <a:ext cx="511"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4781" name="Picture 221" descr="windrive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301" y="1187"/>
              <a:ext cx="627" cy="149"/>
            </a:xfrm>
            <a:prstGeom prst="rect">
              <a:avLst/>
            </a:prstGeom>
            <a:noFill/>
            <a:extLst>
              <a:ext uri="{909E8E84-426E-40dd-AFC4-6F175D3DCCD1}">
                <a14:hiddenFill xmlns:a14="http://schemas.microsoft.com/office/drawing/2010/main">
                  <a:solidFill>
                    <a:srgbClr val="FFFFFF"/>
                  </a:solidFill>
                </a14:hiddenFill>
              </a:ext>
            </a:extLst>
          </p:spPr>
        </p:pic>
        <p:pic>
          <p:nvPicPr>
            <p:cNvPr id="194782" name="Picture 222" descr="Honda"/>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15" y="2304"/>
              <a:ext cx="661" cy="75"/>
            </a:xfrm>
            <a:prstGeom prst="rect">
              <a:avLst/>
            </a:prstGeom>
            <a:noFill/>
            <a:extLst>
              <a:ext uri="{909E8E84-426E-40dd-AFC4-6F175D3DCCD1}">
                <a14:hiddenFill xmlns:a14="http://schemas.microsoft.com/office/drawing/2010/main">
                  <a:solidFill>
                    <a:srgbClr val="FFFFFF"/>
                  </a:solidFill>
                </a14:hiddenFill>
              </a:ext>
            </a:extLst>
          </p:spPr>
        </p:pic>
        <p:pic>
          <p:nvPicPr>
            <p:cNvPr id="194783" name="Picture 223" descr="ZF"/>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066" y="3031"/>
              <a:ext cx="264" cy="251"/>
            </a:xfrm>
            <a:prstGeom prst="rect">
              <a:avLst/>
            </a:prstGeom>
            <a:noFill/>
            <a:extLst>
              <a:ext uri="{909E8E84-426E-40dd-AFC4-6F175D3DCCD1}">
                <a14:hiddenFill xmlns:a14="http://schemas.microsoft.com/office/drawing/2010/main">
                  <a:solidFill>
                    <a:srgbClr val="FFFFFF"/>
                  </a:solidFill>
                </a14:hiddenFill>
              </a:ext>
            </a:extLst>
          </p:spPr>
        </p:pic>
        <p:pic>
          <p:nvPicPr>
            <p:cNvPr id="194784" name="Picture 224" descr="Renesas"/>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904" y="3128"/>
              <a:ext cx="682" cy="154"/>
            </a:xfrm>
            <a:prstGeom prst="rect">
              <a:avLst/>
            </a:prstGeom>
            <a:noFill/>
            <a:extLst>
              <a:ext uri="{909E8E84-426E-40dd-AFC4-6F175D3DCCD1}">
                <a14:hiddenFill xmlns:a14="http://schemas.microsoft.com/office/drawing/2010/main">
                  <a:solidFill>
                    <a:srgbClr val="FFFFFF"/>
                  </a:solidFill>
                </a14:hiddenFill>
              </a:ext>
            </a:extLst>
          </p:spPr>
        </p:pic>
        <p:pic>
          <p:nvPicPr>
            <p:cNvPr id="194785" name="Picture 225" descr="autocom"/>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820" y="1538"/>
              <a:ext cx="499" cy="136"/>
            </a:xfrm>
            <a:prstGeom prst="rect">
              <a:avLst/>
            </a:prstGeom>
            <a:noFill/>
            <a:extLst>
              <a:ext uri="{909E8E84-426E-40dd-AFC4-6F175D3DCCD1}">
                <a14:hiddenFill xmlns:a14="http://schemas.microsoft.com/office/drawing/2010/main">
                  <a:solidFill>
                    <a:srgbClr val="FFFFFF"/>
                  </a:solidFill>
                </a14:hiddenFill>
              </a:ext>
            </a:extLst>
          </p:spPr>
        </p:pic>
        <p:pic>
          <p:nvPicPr>
            <p:cNvPr id="194786" name="Picture 226" descr="Micron"/>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592" y="2401"/>
              <a:ext cx="633" cy="174"/>
            </a:xfrm>
            <a:prstGeom prst="rect">
              <a:avLst/>
            </a:prstGeom>
            <a:noFill/>
            <a:extLst>
              <a:ext uri="{909E8E84-426E-40dd-AFC4-6F175D3DCCD1}">
                <a14:hiddenFill xmlns:a14="http://schemas.microsoft.com/office/drawing/2010/main">
                  <a:solidFill>
                    <a:srgbClr val="FFFFFF"/>
                  </a:solidFill>
                </a14:hiddenFill>
              </a:ext>
            </a:extLst>
          </p:spPr>
        </p:pic>
        <p:pic>
          <p:nvPicPr>
            <p:cNvPr id="194787" name="Picture 227" descr="ST">
              <a:hlinkClick r:id="rId48"/>
            </p:cNvPr>
            <p:cNvPicPr>
              <a:picLocks noChangeAspect="1" noChangeArrowheads="1"/>
            </p:cNvPicPr>
            <p:nvPr/>
          </p:nvPicPr>
          <p:blipFill>
            <a:blip r:embed="rId49">
              <a:extLst>
                <a:ext uri="{28A0092B-C50C-407E-A947-70E740481C1C}">
                  <a14:useLocalDpi xmlns:a14="http://schemas.microsoft.com/office/drawing/2010/main" val="0"/>
                </a:ext>
              </a:extLst>
            </a:blip>
            <a:srcRect t="2586" r="70833"/>
            <a:stretch>
              <a:fillRect/>
            </a:stretch>
          </p:blipFill>
          <p:spPr bwMode="auto">
            <a:xfrm>
              <a:off x="5370" y="2544"/>
              <a:ext cx="378" cy="272"/>
            </a:xfrm>
            <a:prstGeom prst="rect">
              <a:avLst/>
            </a:prstGeom>
            <a:noFill/>
            <a:extLst>
              <a:ext uri="{909E8E84-426E-40dd-AFC4-6F175D3DCCD1}">
                <a14:hiddenFill xmlns:a14="http://schemas.microsoft.com/office/drawing/2010/main">
                  <a:solidFill>
                    <a:srgbClr val="FFFFFF"/>
                  </a:solidFill>
                </a14:hiddenFill>
              </a:ext>
            </a:extLst>
          </p:spPr>
        </p:pic>
        <p:pic>
          <p:nvPicPr>
            <p:cNvPr id="194788" name="Picture 228" descr="Go~ Go~ HITACHI Top">
              <a:hlinkClick r:id="rId50"/>
            </p:cNvPr>
            <p:cNvPicPr>
              <a:picLocks noChangeAspect="1" noChangeArrowheads="1"/>
            </p:cNvPicPr>
            <p:nvPr/>
          </p:nvPicPr>
          <p:blipFill>
            <a:blip r:embed="rId51">
              <a:extLst>
                <a:ext uri="{28A0092B-C50C-407E-A947-70E740481C1C}">
                  <a14:useLocalDpi xmlns:a14="http://schemas.microsoft.com/office/drawing/2010/main" val="0"/>
                </a:ext>
              </a:extLst>
            </a:blip>
            <a:srcRect l="19301" t="23738" r="18010" b="47235"/>
            <a:stretch>
              <a:fillRect/>
            </a:stretch>
          </p:blipFill>
          <p:spPr bwMode="auto">
            <a:xfrm>
              <a:off x="5220" y="2933"/>
              <a:ext cx="554"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89" name="Picture 229" descr="unten"/>
            <p:cNvPicPr>
              <a:picLocks noChangeAspect="1" noChangeArrowheads="1"/>
            </p:cNvPicPr>
            <p:nvPr/>
          </p:nvPicPr>
          <p:blipFill>
            <a:blip r:embed="rId52">
              <a:extLst>
                <a:ext uri="{28A0092B-C50C-407E-A947-70E740481C1C}">
                  <a14:useLocalDpi xmlns:a14="http://schemas.microsoft.com/office/drawing/2010/main" val="0"/>
                </a:ext>
              </a:extLst>
            </a:blip>
            <a:srcRect l="79921" t="23003"/>
            <a:stretch>
              <a:fillRect/>
            </a:stretch>
          </p:blipFill>
          <p:spPr bwMode="auto">
            <a:xfrm>
              <a:off x="4953" y="1789"/>
              <a:ext cx="299" cy="134"/>
            </a:xfrm>
            <a:prstGeom prst="rect">
              <a:avLst/>
            </a:prstGeom>
            <a:noFill/>
            <a:extLst>
              <a:ext uri="{909E8E84-426E-40dd-AFC4-6F175D3DCCD1}">
                <a14:hiddenFill xmlns:a14="http://schemas.microsoft.com/office/drawing/2010/main">
                  <a:solidFill>
                    <a:srgbClr val="FFFFFF"/>
                  </a:solidFill>
                </a14:hiddenFill>
              </a:ext>
            </a:extLst>
          </p:spPr>
        </p:pic>
        <p:pic>
          <p:nvPicPr>
            <p:cNvPr id="194790" name="Picture 230" descr="header_logo"/>
            <p:cNvPicPr>
              <a:picLocks noChangeAspect="1" noChangeArrowheads="1"/>
            </p:cNvPicPr>
            <p:nvPr/>
          </p:nvPicPr>
          <p:blipFill>
            <a:blip r:embed="rId53">
              <a:extLst>
                <a:ext uri="{28A0092B-C50C-407E-A947-70E740481C1C}">
                  <a14:useLocalDpi xmlns:a14="http://schemas.microsoft.com/office/drawing/2010/main" val="0"/>
                </a:ext>
              </a:extLst>
            </a:blip>
            <a:srcRect t="5556" b="44444"/>
            <a:stretch>
              <a:fillRect/>
            </a:stretch>
          </p:blipFill>
          <p:spPr bwMode="auto">
            <a:xfrm>
              <a:off x="5361" y="1754"/>
              <a:ext cx="406" cy="184"/>
            </a:xfrm>
            <a:prstGeom prst="rect">
              <a:avLst/>
            </a:prstGeom>
            <a:noFill/>
            <a:extLst>
              <a:ext uri="{909E8E84-426E-40dd-AFC4-6F175D3DCCD1}">
                <a14:hiddenFill xmlns:a14="http://schemas.microsoft.com/office/drawing/2010/main">
                  <a:solidFill>
                    <a:srgbClr val="FFFFFF"/>
                  </a:solidFill>
                </a14:hiddenFill>
              </a:ext>
            </a:extLst>
          </p:spPr>
        </p:pic>
        <p:pic>
          <p:nvPicPr>
            <p:cNvPr id="194791" name="Picture 231" descr="controls_logo">
              <a:hlinkClick r:id="rId54"/>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840" y="1201"/>
              <a:ext cx="410" cy="135"/>
            </a:xfrm>
            <a:prstGeom prst="rect">
              <a:avLst/>
            </a:prstGeom>
            <a:noFill/>
            <a:extLst>
              <a:ext uri="{909E8E84-426E-40dd-AFC4-6F175D3DCCD1}">
                <a14:hiddenFill xmlns:a14="http://schemas.microsoft.com/office/drawing/2010/main">
                  <a:solidFill>
                    <a:srgbClr val="FFFFFF"/>
                  </a:solidFill>
                </a14:hiddenFill>
              </a:ext>
            </a:extLst>
          </p:spPr>
        </p:pic>
        <p:pic>
          <p:nvPicPr>
            <p:cNvPr id="194792" name="Picture 232" descr="OPEL_GM_LOGO"/>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1269" y="1088"/>
              <a:ext cx="540" cy="412"/>
            </a:xfrm>
            <a:prstGeom prst="rect">
              <a:avLst/>
            </a:prstGeom>
            <a:noFill/>
            <a:extLst>
              <a:ext uri="{909E8E84-426E-40dd-AFC4-6F175D3DCCD1}">
                <a14:hiddenFill xmlns:a14="http://schemas.microsoft.com/office/drawing/2010/main">
                  <a:solidFill>
                    <a:srgbClr val="FFFFFF"/>
                  </a:solidFill>
                </a14:hiddenFill>
              </a:ext>
            </a:extLst>
          </p:spPr>
        </p:pic>
        <p:pic>
          <p:nvPicPr>
            <p:cNvPr id="194793" name="Picture 233" descr="Bosch_Logo_New"/>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2240" y="923"/>
              <a:ext cx="637" cy="194"/>
            </a:xfrm>
            <a:prstGeom prst="rect">
              <a:avLst/>
            </a:prstGeom>
            <a:noFill/>
            <a:extLst>
              <a:ext uri="{909E8E84-426E-40dd-AFC4-6F175D3DCCD1}">
                <a14:hiddenFill xmlns:a14="http://schemas.microsoft.com/office/drawing/2010/main">
                  <a:solidFill>
                    <a:srgbClr val="FFFFFF"/>
                  </a:solidFill>
                </a14:hiddenFill>
              </a:ext>
            </a:extLst>
          </p:spPr>
        </p:pic>
        <p:pic>
          <p:nvPicPr>
            <p:cNvPr id="194794" name="Picture 234"/>
            <p:cNvPicPr>
              <a:picLocks noChangeAspect="1" noChangeArrowheads="1"/>
            </p:cNvPicPr>
            <p:nvPr/>
          </p:nvPicPr>
          <p:blipFill>
            <a:blip r:embed="rId58">
              <a:extLst>
                <a:ext uri="{28A0092B-C50C-407E-A947-70E740481C1C}">
                  <a14:useLocalDpi xmlns:a14="http://schemas.microsoft.com/office/drawing/2010/main" val="0"/>
                </a:ext>
              </a:extLst>
            </a:blip>
            <a:srcRect l="18944" t="17232" r="68033" b="78824"/>
            <a:stretch>
              <a:fillRect/>
            </a:stretch>
          </p:blipFill>
          <p:spPr bwMode="auto">
            <a:xfrm>
              <a:off x="3482" y="2949"/>
              <a:ext cx="809" cy="16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94795" name="Picture 235" descr="top"/>
            <p:cNvPicPr>
              <a:picLocks noChangeAspect="1" noChangeArrowheads="1"/>
            </p:cNvPicPr>
            <p:nvPr/>
          </p:nvPicPr>
          <p:blipFill>
            <a:blip r:embed="rId59">
              <a:extLst>
                <a:ext uri="{28A0092B-C50C-407E-A947-70E740481C1C}">
                  <a14:useLocalDpi xmlns:a14="http://schemas.microsoft.com/office/drawing/2010/main" val="0"/>
                </a:ext>
              </a:extLst>
            </a:blip>
            <a:srcRect l="11137" t="6581" r="83124" b="35466"/>
            <a:stretch>
              <a:fillRect/>
            </a:stretch>
          </p:blipFill>
          <p:spPr bwMode="auto">
            <a:xfrm>
              <a:off x="993" y="3001"/>
              <a:ext cx="254" cy="240"/>
            </a:xfrm>
            <a:prstGeom prst="rect">
              <a:avLst/>
            </a:prstGeom>
            <a:noFill/>
            <a:extLst>
              <a:ext uri="{909E8E84-426E-40dd-AFC4-6F175D3DCCD1}">
                <a14:hiddenFill xmlns:a14="http://schemas.microsoft.com/office/drawing/2010/main">
                  <a:solidFill>
                    <a:srgbClr val="FFFFFF"/>
                  </a:solidFill>
                </a14:hiddenFill>
              </a:ext>
            </a:extLst>
          </p:spPr>
        </p:pic>
        <p:pic>
          <p:nvPicPr>
            <p:cNvPr id="194796" name="Picture 236"/>
            <p:cNvPicPr>
              <a:picLocks noChangeAspect="1" noChangeArrowheads="1"/>
            </p:cNvPicPr>
            <p:nvPr/>
          </p:nvPicPr>
          <p:blipFill>
            <a:blip r:embed="rId60">
              <a:extLst>
                <a:ext uri="{28A0092B-C50C-407E-A947-70E740481C1C}">
                  <a14:useLocalDpi xmlns:a14="http://schemas.microsoft.com/office/drawing/2010/main" val="0"/>
                </a:ext>
              </a:extLst>
            </a:blip>
            <a:srcRect l="586" t="13693" r="88135" b="78363"/>
            <a:stretch>
              <a:fillRect/>
            </a:stretch>
          </p:blipFill>
          <p:spPr bwMode="auto">
            <a:xfrm>
              <a:off x="2773" y="2609"/>
              <a:ext cx="401" cy="20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94797" name="Picture 237" descr="CONTI_RGB"/>
            <p:cNvPicPr preferRelativeResize="0">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2065" y="1212"/>
              <a:ext cx="751" cy="125"/>
            </a:xfrm>
            <a:prstGeom prst="rect">
              <a:avLst/>
            </a:prstGeom>
            <a:noFill/>
            <a:extLst>
              <a:ext uri="{909E8E84-426E-40dd-AFC4-6F175D3DCCD1}">
                <a14:hiddenFill xmlns:a14="http://schemas.microsoft.com/office/drawing/2010/main">
                  <a:solidFill>
                    <a:srgbClr val="FFFFFF"/>
                  </a:solidFill>
                </a14:hiddenFill>
              </a:ext>
            </a:extLst>
          </p:spPr>
        </p:pic>
        <p:pic>
          <p:nvPicPr>
            <p:cNvPr id="194798" name="Picture 238" descr="Mando">
              <a:hlinkClick r:id="rId62"/>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5316" y="1549"/>
              <a:ext cx="576" cy="159"/>
            </a:xfrm>
            <a:prstGeom prst="rect">
              <a:avLst/>
            </a:prstGeom>
            <a:noFill/>
            <a:extLst>
              <a:ext uri="{909E8E84-426E-40dd-AFC4-6F175D3DCCD1}">
                <a14:hiddenFill xmlns:a14="http://schemas.microsoft.com/office/drawing/2010/main">
                  <a:solidFill>
                    <a:srgbClr val="FFFFFF"/>
                  </a:solidFill>
                </a14:hiddenFill>
              </a:ext>
            </a:extLst>
          </p:spPr>
        </p:pic>
        <p:pic>
          <p:nvPicPr>
            <p:cNvPr id="194799" name="Picture 239" descr="Hyundai Kia Logo">
              <a:hlinkClick r:id="rId64"/>
            </p:cNvPr>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332" y="2083"/>
              <a:ext cx="576" cy="169"/>
            </a:xfrm>
            <a:prstGeom prst="rect">
              <a:avLst/>
            </a:prstGeom>
            <a:noFill/>
            <a:extLst>
              <a:ext uri="{909E8E84-426E-40dd-AFC4-6F175D3DCCD1}">
                <a14:hiddenFill xmlns:a14="http://schemas.microsoft.com/office/drawing/2010/main">
                  <a:solidFill>
                    <a:srgbClr val="FFFFFF"/>
                  </a:solidFill>
                </a14:hiddenFill>
              </a:ext>
            </a:extLst>
          </p:spPr>
        </p:pic>
        <p:pic>
          <p:nvPicPr>
            <p:cNvPr id="194800" name="Picture 240" descr="Logo TNI">
              <a:hlinkClick r:id="rId66"/>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2755" y="2879"/>
              <a:ext cx="570" cy="214"/>
            </a:xfrm>
            <a:prstGeom prst="rect">
              <a:avLst/>
            </a:prstGeom>
            <a:noFill/>
            <a:extLst>
              <a:ext uri="{909E8E84-426E-40dd-AFC4-6F175D3DCCD1}">
                <a14:hiddenFill xmlns:a14="http://schemas.microsoft.com/office/drawing/2010/main">
                  <a:solidFill>
                    <a:srgbClr val="FFFFFF"/>
                  </a:solidFill>
                </a14:hiddenFill>
              </a:ext>
            </a:extLst>
          </p:spPr>
        </p:pic>
        <p:pic>
          <p:nvPicPr>
            <p:cNvPr id="194801" name="Picture 241" descr="IAV_logo"/>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3609" y="2085"/>
              <a:ext cx="351"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4802" name="Picture 242" descr="LOGO"/>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2235" y="2104"/>
              <a:ext cx="243"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4803" name="Picture 243" descr="FEV">
              <a:hlinkClick r:id="rId70"/>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4018" y="2107"/>
              <a:ext cx="41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aphicFrame>
          <p:nvGraphicFramePr>
            <p:cNvPr id="194804" name="Object 244"/>
            <p:cNvGraphicFramePr>
              <a:graphicFrameLocks noChangeAspect="1"/>
            </p:cNvGraphicFramePr>
            <p:nvPr/>
          </p:nvGraphicFramePr>
          <p:xfrm>
            <a:off x="3954" y="3149"/>
            <a:ext cx="576" cy="169"/>
          </p:xfrm>
          <a:graphic>
            <a:graphicData uri="http://schemas.openxmlformats.org/presentationml/2006/ole">
              <mc:AlternateContent xmlns:mc="http://schemas.openxmlformats.org/markup-compatibility/2006">
                <mc:Choice xmlns:v="urn:schemas-microsoft-com:vml" Requires="v">
                  <p:oleObj spid="_x0000_s99342" name="Photo Editor-Foto" r:id="rId72" imgW="952633" imgH="295238" progId="MSPhotoEd.3">
                    <p:embed/>
                  </p:oleObj>
                </mc:Choice>
                <mc:Fallback>
                  <p:oleObj name="Photo Editor-Foto" r:id="rId72" imgW="952633" imgH="295238" progId="MSPhotoEd.3">
                    <p:embed/>
                    <p:pic>
                      <p:nvPicPr>
                        <p:cNvPr id="0" name=""/>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3954" y="3149"/>
                          <a:ext cx="576" cy="16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94805" name="Picture 245" descr="Alpine Car Audio and Navigation Systems">
              <a:hlinkClick r:id="rId74"/>
            </p:cNvPr>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2739" y="2075"/>
              <a:ext cx="824" cy="177"/>
            </a:xfrm>
            <a:prstGeom prst="rect">
              <a:avLst/>
            </a:prstGeom>
            <a:noFill/>
            <a:extLst>
              <a:ext uri="{909E8E84-426E-40dd-AFC4-6F175D3DCCD1}">
                <a14:hiddenFill xmlns:a14="http://schemas.microsoft.com/office/drawing/2010/main">
                  <a:solidFill>
                    <a:srgbClr val="FFFFFF"/>
                  </a:solidFill>
                </a14:hiddenFill>
              </a:ext>
            </a:extLst>
          </p:spPr>
        </p:pic>
        <p:pic>
          <p:nvPicPr>
            <p:cNvPr id="194806" name="Picture 246" descr="itri-es"/>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5333" y="1356"/>
              <a:ext cx="663" cy="147"/>
            </a:xfrm>
            <a:prstGeom prst="rect">
              <a:avLst/>
            </a:prstGeom>
            <a:noFill/>
            <a:extLst>
              <a:ext uri="{909E8E84-426E-40dd-AFC4-6F175D3DCCD1}">
                <a14:hiddenFill xmlns:a14="http://schemas.microsoft.com/office/drawing/2010/main">
                  <a:solidFill>
                    <a:srgbClr val="FFFFFF"/>
                  </a:solidFill>
                </a14:hiddenFill>
              </a:ext>
            </a:extLst>
          </p:spPr>
        </p:pic>
        <p:sp>
          <p:nvSpPr>
            <p:cNvPr id="194807" name="Text Box 247"/>
            <p:cNvSpPr txBox="1">
              <a:spLocks noChangeArrowheads="1"/>
            </p:cNvSpPr>
            <p:nvPr/>
          </p:nvSpPr>
          <p:spPr bwMode="auto">
            <a:xfrm>
              <a:off x="4769" y="1563"/>
              <a:ext cx="393" cy="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latinLnBrk="0" hangingPunct="0">
                <a:lnSpc>
                  <a:spcPct val="95000"/>
                </a:lnSpc>
                <a:spcBef>
                  <a:spcPct val="0"/>
                </a:spcBef>
                <a:buClrTx/>
                <a:buFontTx/>
                <a:buNone/>
              </a:pPr>
              <a:r>
                <a:rPr kumimoji="0" lang="en-GB" altLang="ko-KR" sz="800" b="1">
                  <a:solidFill>
                    <a:schemeClr val="tx1"/>
                  </a:solidFill>
                  <a:latin typeface="Arial" charset="0"/>
                  <a:ea typeface="굴림" charset="0"/>
                  <a:cs typeface="굴림" charset="0"/>
                </a:rPr>
                <a:t>CapeWare</a:t>
              </a:r>
            </a:p>
          </p:txBody>
        </p:sp>
        <p:grpSp>
          <p:nvGrpSpPr>
            <p:cNvPr id="194808" name="Group 248"/>
            <p:cNvGrpSpPr>
              <a:grpSpLocks/>
            </p:cNvGrpSpPr>
            <p:nvPr/>
          </p:nvGrpSpPr>
          <p:grpSpPr bwMode="auto">
            <a:xfrm>
              <a:off x="202" y="3727"/>
              <a:ext cx="863" cy="231"/>
              <a:chOff x="634" y="3767"/>
              <a:chExt cx="863" cy="231"/>
            </a:xfrm>
          </p:grpSpPr>
          <p:sp>
            <p:nvSpPr>
              <p:cNvPr id="194809" name="Text Box 249"/>
              <p:cNvSpPr txBox="1">
                <a:spLocks noChangeArrowheads="1"/>
              </p:cNvSpPr>
              <p:nvPr/>
            </p:nvSpPr>
            <p:spPr bwMode="auto">
              <a:xfrm>
                <a:off x="634" y="3767"/>
                <a:ext cx="36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type="none" w="lg"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91440" bIns="91440">
                <a:spAutoFit/>
              </a:bodyPr>
              <a:lstStyle/>
              <a:p>
                <a:pPr latinLnBrk="0">
                  <a:lnSpc>
                    <a:spcPct val="100000"/>
                  </a:lnSpc>
                  <a:spcBef>
                    <a:spcPct val="0"/>
                  </a:spcBef>
                  <a:buClrTx/>
                  <a:buFontTx/>
                  <a:buNone/>
                </a:pPr>
                <a:r>
                  <a:rPr kumimoji="0" lang="de-DE" sz="600" b="1">
                    <a:solidFill>
                      <a:schemeClr val="tx1"/>
                    </a:solidFill>
                    <a:latin typeface="Arial" charset="0"/>
                    <a:ea typeface="굴림" charset="0"/>
                    <a:cs typeface="굴림" charset="0"/>
                  </a:rPr>
                  <a:t>Source:</a:t>
                </a:r>
                <a:endParaRPr kumimoji="0" lang="en-US" sz="600" b="1">
                  <a:solidFill>
                    <a:schemeClr val="tx1"/>
                  </a:solidFill>
                  <a:latin typeface="Arial" charset="0"/>
                  <a:ea typeface="굴림" charset="0"/>
                  <a:cs typeface="굴림" charset="0"/>
                </a:endParaRPr>
              </a:p>
            </p:txBody>
          </p:sp>
          <p:pic>
            <p:nvPicPr>
              <p:cNvPr id="194810" name="Picture 250" descr="autosar"/>
              <p:cNvPicPr>
                <a:picLocks noChangeAspect="1" noChangeArrowheads="1"/>
              </p:cNvPicPr>
              <p:nvPr/>
            </p:nvPicPr>
            <p:blipFill>
              <a:blip r:embed="rId77">
                <a:extLst>
                  <a:ext uri="{28A0092B-C50C-407E-A947-70E740481C1C}">
                    <a14:useLocalDpi xmlns:a14="http://schemas.microsoft.com/office/drawing/2010/main" val="0"/>
                  </a:ext>
                </a:extLst>
              </a:blip>
              <a:srcRect/>
              <a:stretch>
                <a:fillRect/>
              </a:stretch>
            </p:blipFill>
            <p:spPr bwMode="auto">
              <a:xfrm>
                <a:off x="1020" y="3900"/>
                <a:ext cx="477" cy="9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793451589"/>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F0028B0E-ED97-3740-8CBB-A2A7105012FF}" type="slidenum">
              <a:rPr lang="en-US" altLang="ko-KR"/>
              <a:pPr/>
              <a:t>162</a:t>
            </a:fld>
            <a:endParaRPr lang="en-US" altLang="ko-KR"/>
          </a:p>
        </p:txBody>
      </p:sp>
      <p:sp>
        <p:nvSpPr>
          <p:cNvPr id="186370" name="Rectangle 2"/>
          <p:cNvSpPr>
            <a:spLocks noGrp="1" noChangeArrowheads="1"/>
          </p:cNvSpPr>
          <p:nvPr>
            <p:ph type="title"/>
          </p:nvPr>
        </p:nvSpPr>
        <p:spPr/>
        <p:txBody>
          <a:bodyPr/>
          <a:lstStyle/>
          <a:p>
            <a:r>
              <a:rPr lang="en-US" altLang="ko-KR"/>
              <a:t>What is AUTOSAR</a:t>
            </a:r>
          </a:p>
        </p:txBody>
      </p:sp>
      <p:sp>
        <p:nvSpPr>
          <p:cNvPr id="186371" name="Rectangle 3"/>
          <p:cNvSpPr>
            <a:spLocks noGrp="1" noChangeArrowheads="1"/>
          </p:cNvSpPr>
          <p:nvPr>
            <p:ph type="body" idx="1"/>
          </p:nvPr>
        </p:nvSpPr>
        <p:spPr/>
        <p:txBody>
          <a:bodyPr/>
          <a:lstStyle/>
          <a:p>
            <a:r>
              <a:rPr lang="en-US" altLang="ko-KR"/>
              <a:t>AUTOSAR Project Objectives</a:t>
            </a:r>
          </a:p>
          <a:p>
            <a:pPr lvl="1"/>
            <a:r>
              <a:rPr lang="en-US" altLang="ko-KR"/>
              <a:t>AUTOSAR vision is an improved complexity management of highly integrated E/E architectures through an increased reuse of SW modules between OEM and suppliers.</a:t>
            </a:r>
          </a:p>
        </p:txBody>
      </p:sp>
      <p:sp>
        <p:nvSpPr>
          <p:cNvPr id="186521" name="Rectangle 153"/>
          <p:cNvSpPr>
            <a:spLocks noChangeArrowheads="1"/>
          </p:cNvSpPr>
          <p:nvPr/>
        </p:nvSpPr>
        <p:spPr bwMode="auto">
          <a:xfrm>
            <a:off x="-558800" y="3860800"/>
            <a:ext cx="78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a:p>
        </p:txBody>
      </p:sp>
      <p:grpSp>
        <p:nvGrpSpPr>
          <p:cNvPr id="186523" name="Group 155"/>
          <p:cNvGrpSpPr>
            <a:grpSpLocks/>
          </p:cNvGrpSpPr>
          <p:nvPr/>
        </p:nvGrpSpPr>
        <p:grpSpPr bwMode="auto">
          <a:xfrm>
            <a:off x="355600" y="1957388"/>
            <a:ext cx="7605713" cy="4900612"/>
            <a:chOff x="696" y="976"/>
            <a:chExt cx="4503" cy="3095"/>
          </a:xfrm>
        </p:grpSpPr>
        <p:pic>
          <p:nvPicPr>
            <p:cNvPr id="186520" name="Picture 1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 y="998"/>
              <a:ext cx="4439" cy="3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86522" name="Rectangle 154"/>
            <p:cNvSpPr>
              <a:spLocks noChangeArrowheads="1"/>
            </p:cNvSpPr>
            <p:nvPr/>
          </p:nvSpPr>
          <p:spPr bwMode="auto">
            <a:xfrm>
              <a:off x="696" y="976"/>
              <a:ext cx="656" cy="2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CA"/>
            </a:p>
          </p:txBody>
        </p:sp>
      </p:grpSp>
    </p:spTree>
    <p:extLst>
      <p:ext uri="{BB962C8B-B14F-4D97-AF65-F5344CB8AC3E}">
        <p14:creationId xmlns:p14="http://schemas.microsoft.com/office/powerpoint/2010/main" val="125183390"/>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B86396AE-D2B1-F243-BE63-70058D4AF710}" type="slidenum">
              <a:rPr lang="en-US" altLang="ko-KR"/>
              <a:pPr/>
              <a:t>163</a:t>
            </a:fld>
            <a:endParaRPr lang="en-US" altLang="ko-KR"/>
          </a:p>
        </p:txBody>
      </p:sp>
      <p:sp>
        <p:nvSpPr>
          <p:cNvPr id="199682" name="Rectangle 2"/>
          <p:cNvSpPr>
            <a:spLocks noGrp="1" noChangeArrowheads="1"/>
          </p:cNvSpPr>
          <p:nvPr>
            <p:ph type="title"/>
          </p:nvPr>
        </p:nvSpPr>
        <p:spPr/>
        <p:txBody>
          <a:bodyPr/>
          <a:lstStyle/>
          <a:p>
            <a:r>
              <a:rPr lang="en-US" altLang="ko-KR"/>
              <a:t>What is AUTOSAR</a:t>
            </a:r>
          </a:p>
        </p:txBody>
      </p:sp>
      <p:sp>
        <p:nvSpPr>
          <p:cNvPr id="199683" name="Rectangle 3"/>
          <p:cNvSpPr>
            <a:spLocks noGrp="1" noChangeArrowheads="1"/>
          </p:cNvSpPr>
          <p:nvPr>
            <p:ph type="body" idx="1"/>
          </p:nvPr>
        </p:nvSpPr>
        <p:spPr>
          <a:xfrm>
            <a:off x="685800" y="1056838"/>
            <a:ext cx="7772400" cy="4781550"/>
          </a:xfrm>
        </p:spPr>
        <p:txBody>
          <a:bodyPr/>
          <a:lstStyle/>
          <a:p>
            <a:r>
              <a:rPr lang="en-US" altLang="ko-KR" dirty="0"/>
              <a:t> Benefits from AUTOSAR</a:t>
            </a:r>
          </a:p>
        </p:txBody>
      </p:sp>
      <p:pic>
        <p:nvPicPr>
          <p:cNvPr id="199684" name="Picture 4"/>
          <p:cNvPicPr>
            <a:picLocks noChangeAspect="1" noChangeArrowheads="1"/>
          </p:cNvPicPr>
          <p:nvPr/>
        </p:nvPicPr>
        <p:blipFill>
          <a:blip r:embed="rId2">
            <a:extLst>
              <a:ext uri="{28A0092B-C50C-407E-A947-70E740481C1C}">
                <a14:useLocalDpi xmlns:a14="http://schemas.microsoft.com/office/drawing/2010/main" val="0"/>
              </a:ext>
            </a:extLst>
          </a:blip>
          <a:srcRect l="14684" t="29146" r="18457" b="13847"/>
          <a:stretch>
            <a:fillRect/>
          </a:stretch>
        </p:blipFill>
        <p:spPr bwMode="auto">
          <a:xfrm>
            <a:off x="331788" y="1493838"/>
            <a:ext cx="8310562" cy="470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3593701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3"/>
          <p:cNvSpPr>
            <a:spLocks noGrp="1"/>
          </p:cNvSpPr>
          <p:nvPr>
            <p:ph type="sldNum" sz="quarter" idx="10"/>
          </p:nvPr>
        </p:nvSpPr>
        <p:spPr/>
        <p:txBody>
          <a:bodyPr/>
          <a:lstStyle/>
          <a:p>
            <a:fld id="{F992A9AE-0E8B-0C46-945C-85EE02371A7D}" type="slidenum">
              <a:rPr lang="en-US" altLang="ko-KR"/>
              <a:pPr/>
              <a:t>164</a:t>
            </a:fld>
            <a:endParaRPr lang="en-US" altLang="ko-KR"/>
          </a:p>
        </p:txBody>
      </p:sp>
      <p:grpSp>
        <p:nvGrpSpPr>
          <p:cNvPr id="149507" name="Group 3"/>
          <p:cNvGrpSpPr>
            <a:grpSpLocks/>
          </p:cNvGrpSpPr>
          <p:nvPr/>
        </p:nvGrpSpPr>
        <p:grpSpPr bwMode="auto">
          <a:xfrm>
            <a:off x="284163" y="1679575"/>
            <a:ext cx="8550275" cy="4397375"/>
            <a:chOff x="69" y="589"/>
            <a:chExt cx="5551" cy="3493"/>
          </a:xfrm>
        </p:grpSpPr>
        <p:sp>
          <p:nvSpPr>
            <p:cNvPr id="149508" name="Rectangle 4"/>
            <p:cNvSpPr>
              <a:spLocks noChangeArrowheads="1"/>
            </p:cNvSpPr>
            <p:nvPr/>
          </p:nvSpPr>
          <p:spPr bwMode="auto">
            <a:xfrm>
              <a:off x="822" y="3840"/>
              <a:ext cx="4797" cy="242"/>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2000">
                  <a:solidFill>
                    <a:schemeClr val="bg1"/>
                  </a:solidFill>
                  <a:latin typeface="Arial" charset="0"/>
                  <a:ea typeface="굴림" charset="0"/>
                  <a:cs typeface="굴림" charset="0"/>
                </a:rPr>
                <a:t>ECU-Hardware</a:t>
              </a:r>
            </a:p>
          </p:txBody>
        </p:sp>
        <p:sp>
          <p:nvSpPr>
            <p:cNvPr id="149509" name="Rectangle 5"/>
            <p:cNvSpPr>
              <a:spLocks noChangeArrowheads="1"/>
            </p:cNvSpPr>
            <p:nvPr/>
          </p:nvSpPr>
          <p:spPr bwMode="auto">
            <a:xfrm>
              <a:off x="824" y="1794"/>
              <a:ext cx="4792" cy="2046"/>
            </a:xfrm>
            <a:prstGeom prst="rect">
              <a:avLst/>
            </a:prstGeom>
            <a:solidFill>
              <a:srgbClr val="B2B2B2"/>
            </a:solidFill>
            <a:ln>
              <a:noFill/>
            </a:ln>
            <a:effectLst/>
            <a:extLs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endParaRPr kumimoji="0" lang="en-US" sz="2000">
                <a:solidFill>
                  <a:schemeClr val="bg1"/>
                </a:solidFill>
                <a:latin typeface="Arial" charset="0"/>
                <a:ea typeface="굴림" charset="0"/>
                <a:cs typeface="굴림" charset="0"/>
              </a:endParaRPr>
            </a:p>
          </p:txBody>
        </p:sp>
        <p:sp>
          <p:nvSpPr>
            <p:cNvPr id="149510" name="Rectangle 6"/>
            <p:cNvSpPr>
              <a:spLocks noChangeArrowheads="1"/>
            </p:cNvSpPr>
            <p:nvPr/>
          </p:nvSpPr>
          <p:spPr bwMode="auto">
            <a:xfrm>
              <a:off x="824" y="1558"/>
              <a:ext cx="4792" cy="241"/>
            </a:xfrm>
            <a:prstGeom prst="rect">
              <a:avLst/>
            </a:prstGeom>
            <a:solidFill>
              <a:srgbClr val="FF5008"/>
            </a:solidFill>
            <a:ln>
              <a:noFill/>
            </a:ln>
            <a:effectLst/>
            <a:extLs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en-US" sz="2000">
                  <a:solidFill>
                    <a:schemeClr val="bg1"/>
                  </a:solidFill>
                  <a:latin typeface="Arial" charset="0"/>
                  <a:ea typeface="굴림" charset="0"/>
                  <a:cs typeface="굴림" charset="0"/>
                </a:rPr>
                <a:t>AUTOSAR Runtime Environment (RTE)</a:t>
              </a:r>
            </a:p>
          </p:txBody>
        </p:sp>
        <p:sp>
          <p:nvSpPr>
            <p:cNvPr id="149511" name="Rectangle 7"/>
            <p:cNvSpPr>
              <a:spLocks noChangeArrowheads="1"/>
            </p:cNvSpPr>
            <p:nvPr/>
          </p:nvSpPr>
          <p:spPr bwMode="auto">
            <a:xfrm>
              <a:off x="828" y="589"/>
              <a:ext cx="4792" cy="975"/>
            </a:xfrm>
            <a:prstGeom prst="rect">
              <a:avLst/>
            </a:prstGeom>
            <a:solidFill>
              <a:srgbClr val="4D4D4D"/>
            </a:solidFill>
            <a:ln>
              <a:noFill/>
            </a:ln>
            <a:effectLst/>
            <a:extLs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endParaRPr kumimoji="0" lang="en-US" sz="2000">
                <a:solidFill>
                  <a:schemeClr val="bg1"/>
                </a:solidFill>
                <a:latin typeface="Arial" charset="0"/>
                <a:ea typeface="굴림" charset="0"/>
                <a:cs typeface="굴림" charset="0"/>
              </a:endParaRPr>
            </a:p>
          </p:txBody>
        </p:sp>
        <p:sp>
          <p:nvSpPr>
            <p:cNvPr id="149512" name="Rectangle 8"/>
            <p:cNvSpPr>
              <a:spLocks noChangeArrowheads="1"/>
            </p:cNvSpPr>
            <p:nvPr/>
          </p:nvSpPr>
          <p:spPr bwMode="auto">
            <a:xfrm>
              <a:off x="1924" y="651"/>
              <a:ext cx="774" cy="473"/>
            </a:xfrm>
            <a:prstGeom prst="rect">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Actuator</a:t>
              </a:r>
            </a:p>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Software</a:t>
              </a:r>
            </a:p>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Component</a:t>
              </a:r>
            </a:p>
          </p:txBody>
        </p:sp>
        <p:sp>
          <p:nvSpPr>
            <p:cNvPr id="149513" name="Rectangle 9"/>
            <p:cNvSpPr>
              <a:spLocks noChangeArrowheads="1"/>
            </p:cNvSpPr>
            <p:nvPr/>
          </p:nvSpPr>
          <p:spPr bwMode="auto">
            <a:xfrm>
              <a:off x="944" y="1124"/>
              <a:ext cx="776" cy="270"/>
            </a:xfrm>
            <a:prstGeom prst="rect">
              <a:avLst/>
            </a:prstGeom>
            <a:solidFill>
              <a:srgbClr val="CCCCFF"/>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AUTOSAR</a:t>
              </a:r>
              <a:br>
                <a:rPr kumimoji="0" lang="de-DE" sz="1000" b="1">
                  <a:solidFill>
                    <a:schemeClr val="tx1"/>
                  </a:solidFill>
                  <a:latin typeface="Arial" charset="0"/>
                  <a:ea typeface="굴림" charset="0"/>
                  <a:cs typeface="굴림" charset="0"/>
                </a:rPr>
              </a:br>
              <a:r>
                <a:rPr kumimoji="0" lang="de-DE" sz="1000" b="1">
                  <a:solidFill>
                    <a:schemeClr val="tx1"/>
                  </a:solidFill>
                  <a:latin typeface="Arial" charset="0"/>
                  <a:ea typeface="굴림" charset="0"/>
                  <a:cs typeface="굴림" charset="0"/>
                </a:rPr>
                <a:t>Interface</a:t>
              </a:r>
            </a:p>
          </p:txBody>
        </p:sp>
        <p:sp>
          <p:nvSpPr>
            <p:cNvPr id="149514" name="Rectangle 10"/>
            <p:cNvSpPr>
              <a:spLocks noChangeArrowheads="1"/>
            </p:cNvSpPr>
            <p:nvPr/>
          </p:nvSpPr>
          <p:spPr bwMode="auto">
            <a:xfrm>
              <a:off x="944" y="648"/>
              <a:ext cx="776" cy="476"/>
            </a:xfrm>
            <a:prstGeom prst="rect">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Application</a:t>
              </a:r>
            </a:p>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Software</a:t>
              </a:r>
            </a:p>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Component</a:t>
              </a:r>
            </a:p>
          </p:txBody>
        </p:sp>
        <p:sp>
          <p:nvSpPr>
            <p:cNvPr id="149515" name="Rectangle 11"/>
            <p:cNvSpPr>
              <a:spLocks noChangeArrowheads="1"/>
            </p:cNvSpPr>
            <p:nvPr/>
          </p:nvSpPr>
          <p:spPr bwMode="auto">
            <a:xfrm>
              <a:off x="2891" y="651"/>
              <a:ext cx="775" cy="473"/>
            </a:xfrm>
            <a:prstGeom prst="rect">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Sensor</a:t>
              </a:r>
            </a:p>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Software</a:t>
              </a:r>
            </a:p>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Component</a:t>
              </a:r>
            </a:p>
          </p:txBody>
        </p:sp>
        <p:sp>
          <p:nvSpPr>
            <p:cNvPr id="149516" name="Rectangle 12"/>
            <p:cNvSpPr>
              <a:spLocks noChangeArrowheads="1"/>
            </p:cNvSpPr>
            <p:nvPr/>
          </p:nvSpPr>
          <p:spPr bwMode="auto">
            <a:xfrm>
              <a:off x="4786" y="648"/>
              <a:ext cx="775" cy="476"/>
            </a:xfrm>
            <a:prstGeom prst="rect">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Application</a:t>
              </a:r>
            </a:p>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Software</a:t>
              </a:r>
            </a:p>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Component</a:t>
              </a:r>
            </a:p>
          </p:txBody>
        </p:sp>
        <p:sp>
          <p:nvSpPr>
            <p:cNvPr id="149517" name="Text Box 13"/>
            <p:cNvSpPr txBox="1">
              <a:spLocks noChangeArrowheads="1"/>
            </p:cNvSpPr>
            <p:nvPr/>
          </p:nvSpPr>
          <p:spPr bwMode="auto">
            <a:xfrm>
              <a:off x="3874" y="1237"/>
              <a:ext cx="765" cy="2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latinLnBrk="0" hangingPunct="0">
                <a:lnSpc>
                  <a:spcPct val="95000"/>
                </a:lnSpc>
                <a:spcBef>
                  <a:spcPct val="0"/>
                </a:spcBef>
                <a:buClrTx/>
                <a:buFontTx/>
                <a:buNone/>
              </a:pPr>
              <a:r>
                <a:rPr kumimoji="0" lang="de-DE" sz="2400" b="1">
                  <a:solidFill>
                    <a:schemeClr val="tx1"/>
                  </a:solidFill>
                  <a:latin typeface="Arial" charset="0"/>
                  <a:ea typeface="굴림" charset="0"/>
                  <a:cs typeface="굴림" charset="0"/>
                </a:rPr>
                <a:t>..............</a:t>
              </a:r>
            </a:p>
          </p:txBody>
        </p:sp>
        <p:sp>
          <p:nvSpPr>
            <p:cNvPr id="149518" name="Text Box 14"/>
            <p:cNvSpPr txBox="1">
              <a:spLocks noChangeArrowheads="1"/>
            </p:cNvSpPr>
            <p:nvPr/>
          </p:nvSpPr>
          <p:spPr bwMode="auto">
            <a:xfrm>
              <a:off x="3834" y="805"/>
              <a:ext cx="799" cy="45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latinLnBrk="0" hangingPunct="0">
                <a:lnSpc>
                  <a:spcPct val="95000"/>
                </a:lnSpc>
                <a:spcBef>
                  <a:spcPct val="0"/>
                </a:spcBef>
                <a:buClrTx/>
                <a:buFontTx/>
                <a:buNone/>
              </a:pPr>
              <a:r>
                <a:rPr kumimoji="0" lang="de-DE" sz="2000">
                  <a:solidFill>
                    <a:schemeClr val="bg1"/>
                  </a:solidFill>
                  <a:latin typeface="Arial" charset="0"/>
                  <a:ea typeface="굴림" charset="0"/>
                  <a:cs typeface="굴림" charset="0"/>
                </a:rPr>
                <a:t>AUTOSAR</a:t>
              </a:r>
              <a:br>
                <a:rPr kumimoji="0" lang="de-DE" sz="2000">
                  <a:solidFill>
                    <a:schemeClr val="bg1"/>
                  </a:solidFill>
                  <a:latin typeface="Arial" charset="0"/>
                  <a:ea typeface="굴림" charset="0"/>
                  <a:cs typeface="굴림" charset="0"/>
                </a:rPr>
              </a:br>
              <a:r>
                <a:rPr kumimoji="0" lang="de-DE" sz="2000">
                  <a:solidFill>
                    <a:schemeClr val="bg1"/>
                  </a:solidFill>
                  <a:latin typeface="Arial" charset="0"/>
                  <a:ea typeface="굴림" charset="0"/>
                  <a:cs typeface="굴림" charset="0"/>
                </a:rPr>
                <a:t>Software</a:t>
              </a:r>
            </a:p>
          </p:txBody>
        </p:sp>
        <p:sp>
          <p:nvSpPr>
            <p:cNvPr id="149519" name="Text Box 15"/>
            <p:cNvSpPr txBox="1">
              <a:spLocks noChangeArrowheads="1"/>
            </p:cNvSpPr>
            <p:nvPr/>
          </p:nvSpPr>
          <p:spPr bwMode="auto">
            <a:xfrm>
              <a:off x="2327" y="3410"/>
              <a:ext cx="1100"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eaLnBrk="0" latinLnBrk="0" hangingPunct="0">
                <a:lnSpc>
                  <a:spcPct val="95000"/>
                </a:lnSpc>
                <a:spcBef>
                  <a:spcPct val="0"/>
                </a:spcBef>
                <a:buClrTx/>
                <a:buFontTx/>
                <a:buNone/>
              </a:pPr>
              <a:r>
                <a:rPr kumimoji="0" lang="de-DE" sz="2000">
                  <a:solidFill>
                    <a:schemeClr val="bg1"/>
                  </a:solidFill>
                  <a:latin typeface="Arial" charset="0"/>
                  <a:ea typeface="굴림" charset="0"/>
                  <a:cs typeface="굴림" charset="0"/>
                </a:rPr>
                <a:t>Basic Software</a:t>
              </a:r>
            </a:p>
          </p:txBody>
        </p:sp>
        <p:sp>
          <p:nvSpPr>
            <p:cNvPr id="149520" name="Rectangle 16"/>
            <p:cNvSpPr>
              <a:spLocks noChangeArrowheads="1"/>
            </p:cNvSpPr>
            <p:nvPr/>
          </p:nvSpPr>
          <p:spPr bwMode="auto">
            <a:xfrm>
              <a:off x="3868" y="3216"/>
              <a:ext cx="775" cy="234"/>
            </a:xfrm>
            <a:prstGeom prst="rect">
              <a:avLst/>
            </a:prstGeom>
            <a:solidFill>
              <a:srgbClr val="CCCCFF"/>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Standardized</a:t>
              </a:r>
              <a:br>
                <a:rPr kumimoji="0" lang="de-DE" sz="1000" b="1">
                  <a:solidFill>
                    <a:schemeClr val="tx1"/>
                  </a:solidFill>
                  <a:latin typeface="Arial" charset="0"/>
                  <a:ea typeface="굴림" charset="0"/>
                  <a:cs typeface="굴림" charset="0"/>
                </a:rPr>
              </a:br>
              <a:r>
                <a:rPr kumimoji="0" lang="de-DE" sz="1000" b="1">
                  <a:solidFill>
                    <a:schemeClr val="tx1"/>
                  </a:solidFill>
                  <a:latin typeface="Arial" charset="0"/>
                  <a:ea typeface="굴림" charset="0"/>
                  <a:cs typeface="굴림" charset="0"/>
                </a:rPr>
                <a:t>Interface</a:t>
              </a:r>
            </a:p>
          </p:txBody>
        </p:sp>
        <p:sp>
          <p:nvSpPr>
            <p:cNvPr id="149521" name="Rectangle 17"/>
            <p:cNvSpPr>
              <a:spLocks noChangeArrowheads="1"/>
            </p:cNvSpPr>
            <p:nvPr/>
          </p:nvSpPr>
          <p:spPr bwMode="auto">
            <a:xfrm>
              <a:off x="1924" y="1124"/>
              <a:ext cx="772" cy="267"/>
            </a:xfrm>
            <a:prstGeom prst="rect">
              <a:avLst/>
            </a:prstGeom>
            <a:solidFill>
              <a:srgbClr val="CCCCFF"/>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AUTOSAR</a:t>
              </a:r>
              <a:br>
                <a:rPr kumimoji="0" lang="de-DE" sz="1000" b="1">
                  <a:solidFill>
                    <a:schemeClr val="tx1"/>
                  </a:solidFill>
                  <a:latin typeface="Arial" charset="0"/>
                  <a:ea typeface="굴림" charset="0"/>
                  <a:cs typeface="굴림" charset="0"/>
                </a:rPr>
              </a:br>
              <a:r>
                <a:rPr kumimoji="0" lang="de-DE" sz="1000" b="1">
                  <a:solidFill>
                    <a:schemeClr val="tx1"/>
                  </a:solidFill>
                  <a:latin typeface="Arial" charset="0"/>
                  <a:ea typeface="굴림" charset="0"/>
                  <a:cs typeface="굴림" charset="0"/>
                </a:rPr>
                <a:t>Interface</a:t>
              </a:r>
            </a:p>
          </p:txBody>
        </p:sp>
        <p:sp>
          <p:nvSpPr>
            <p:cNvPr id="149522" name="Rectangle 18"/>
            <p:cNvSpPr>
              <a:spLocks noChangeArrowheads="1"/>
            </p:cNvSpPr>
            <p:nvPr/>
          </p:nvSpPr>
          <p:spPr bwMode="auto">
            <a:xfrm>
              <a:off x="2890" y="1124"/>
              <a:ext cx="775" cy="271"/>
            </a:xfrm>
            <a:prstGeom prst="rect">
              <a:avLst/>
            </a:prstGeom>
            <a:solidFill>
              <a:srgbClr val="CCCCFF"/>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AUTOSAR</a:t>
              </a:r>
              <a:br>
                <a:rPr kumimoji="0" lang="de-DE" sz="1000" b="1">
                  <a:solidFill>
                    <a:schemeClr val="tx1"/>
                  </a:solidFill>
                  <a:latin typeface="Arial" charset="0"/>
                  <a:ea typeface="굴림" charset="0"/>
                  <a:cs typeface="굴림" charset="0"/>
                </a:rPr>
              </a:br>
              <a:r>
                <a:rPr kumimoji="0" lang="de-DE" sz="1000" b="1">
                  <a:solidFill>
                    <a:schemeClr val="tx1"/>
                  </a:solidFill>
                  <a:latin typeface="Arial" charset="0"/>
                  <a:ea typeface="굴림" charset="0"/>
                  <a:cs typeface="굴림" charset="0"/>
                </a:rPr>
                <a:t>Interface</a:t>
              </a:r>
            </a:p>
          </p:txBody>
        </p:sp>
        <p:sp>
          <p:nvSpPr>
            <p:cNvPr id="149523" name="Rectangle 19"/>
            <p:cNvSpPr>
              <a:spLocks noChangeArrowheads="1"/>
            </p:cNvSpPr>
            <p:nvPr/>
          </p:nvSpPr>
          <p:spPr bwMode="auto">
            <a:xfrm>
              <a:off x="4786" y="1124"/>
              <a:ext cx="775" cy="268"/>
            </a:xfrm>
            <a:prstGeom prst="rect">
              <a:avLst/>
            </a:prstGeom>
            <a:solidFill>
              <a:srgbClr val="CCCCFF"/>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AUTOSAR</a:t>
              </a:r>
              <a:br>
                <a:rPr kumimoji="0" lang="de-DE" sz="1000" b="1">
                  <a:solidFill>
                    <a:schemeClr val="tx1"/>
                  </a:solidFill>
                  <a:latin typeface="Arial" charset="0"/>
                  <a:ea typeface="굴림" charset="0"/>
                  <a:cs typeface="굴림" charset="0"/>
                </a:rPr>
              </a:br>
              <a:r>
                <a:rPr kumimoji="0" lang="de-DE" sz="1000" b="1">
                  <a:solidFill>
                    <a:schemeClr val="tx1"/>
                  </a:solidFill>
                  <a:latin typeface="Arial" charset="0"/>
                  <a:ea typeface="굴림" charset="0"/>
                  <a:cs typeface="굴림" charset="0"/>
                </a:rPr>
                <a:t>Interface</a:t>
              </a:r>
            </a:p>
          </p:txBody>
        </p:sp>
        <p:sp>
          <p:nvSpPr>
            <p:cNvPr id="149524" name="Rectangle 20"/>
            <p:cNvSpPr>
              <a:spLocks noChangeArrowheads="1"/>
            </p:cNvSpPr>
            <p:nvPr/>
          </p:nvSpPr>
          <p:spPr bwMode="auto">
            <a:xfrm>
              <a:off x="3868" y="3446"/>
              <a:ext cx="775" cy="387"/>
            </a:xfrm>
            <a:prstGeom prst="rect">
              <a:avLst/>
            </a:prstGeom>
            <a:gradFill rotWithShape="0">
              <a:gsLst>
                <a:gs pos="0">
                  <a:srgbClr val="9999FF"/>
                </a:gs>
                <a:gs pos="50000">
                  <a:srgbClr val="9999FF">
                    <a:gamma/>
                    <a:tint val="15294"/>
                    <a:invGamma/>
                  </a:srgbClr>
                </a:gs>
                <a:gs pos="100000">
                  <a:srgbClr val="9999FF"/>
                </a:gs>
              </a:gsLst>
              <a:lin ang="5400000" scaled="1"/>
            </a:gra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Microcontroller</a:t>
              </a:r>
              <a:br>
                <a:rPr kumimoji="0" lang="de-DE" sz="1000" b="1">
                  <a:solidFill>
                    <a:schemeClr val="tx1"/>
                  </a:solidFill>
                  <a:latin typeface="Arial" charset="0"/>
                  <a:ea typeface="굴림" charset="0"/>
                  <a:cs typeface="굴림" charset="0"/>
                </a:rPr>
              </a:br>
              <a:r>
                <a:rPr kumimoji="0" lang="de-DE" sz="1000" b="1">
                  <a:solidFill>
                    <a:schemeClr val="tx1"/>
                  </a:solidFill>
                  <a:latin typeface="Arial" charset="0"/>
                  <a:ea typeface="굴림" charset="0"/>
                  <a:cs typeface="굴림" charset="0"/>
                </a:rPr>
                <a:t>Abstraction</a:t>
              </a:r>
            </a:p>
          </p:txBody>
        </p:sp>
        <p:sp>
          <p:nvSpPr>
            <p:cNvPr id="149525" name="Rectangle 21"/>
            <p:cNvSpPr>
              <a:spLocks noChangeArrowheads="1"/>
            </p:cNvSpPr>
            <p:nvPr/>
          </p:nvSpPr>
          <p:spPr bwMode="auto">
            <a:xfrm>
              <a:off x="158" y="630"/>
              <a:ext cx="541" cy="475"/>
            </a:xfrm>
            <a:prstGeom prst="rect">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AUTOSAR</a:t>
              </a:r>
            </a:p>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Software</a:t>
              </a:r>
            </a:p>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Component</a:t>
              </a:r>
            </a:p>
          </p:txBody>
        </p:sp>
        <p:sp>
          <p:nvSpPr>
            <p:cNvPr id="149526" name="Rectangle 22"/>
            <p:cNvSpPr>
              <a:spLocks noChangeArrowheads="1"/>
            </p:cNvSpPr>
            <p:nvPr/>
          </p:nvSpPr>
          <p:spPr bwMode="auto">
            <a:xfrm>
              <a:off x="157" y="1207"/>
              <a:ext cx="544" cy="367"/>
            </a:xfrm>
            <a:prstGeom prst="rect">
              <a:avLst/>
            </a:prstGeom>
            <a:solidFill>
              <a:srgbClr val="CCCCFF"/>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Interface</a:t>
              </a:r>
            </a:p>
          </p:txBody>
        </p:sp>
        <p:sp>
          <p:nvSpPr>
            <p:cNvPr id="149527" name="Rectangle 23"/>
            <p:cNvSpPr>
              <a:spLocks noChangeArrowheads="1"/>
            </p:cNvSpPr>
            <p:nvPr/>
          </p:nvSpPr>
          <p:spPr bwMode="gray">
            <a:xfrm>
              <a:off x="157" y="1688"/>
              <a:ext cx="544" cy="317"/>
            </a:xfrm>
            <a:prstGeom prst="rect">
              <a:avLst/>
            </a:prstGeom>
            <a:gradFill rotWithShape="0">
              <a:gsLst>
                <a:gs pos="0">
                  <a:srgbClr val="006666"/>
                </a:gs>
                <a:gs pos="50000">
                  <a:srgbClr val="006666">
                    <a:gamma/>
                    <a:tint val="18039"/>
                    <a:invGamma/>
                  </a:srgbClr>
                </a:gs>
                <a:gs pos="100000">
                  <a:srgbClr val="006666"/>
                </a:gs>
              </a:gsLst>
              <a:lin ang="5400000" scaled="1"/>
            </a:gradFill>
            <a:ln w="635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ECU</a:t>
              </a:r>
            </a:p>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Firmware</a:t>
              </a:r>
            </a:p>
          </p:txBody>
        </p:sp>
        <p:sp>
          <p:nvSpPr>
            <p:cNvPr id="149528" name="Rectangle 24"/>
            <p:cNvSpPr>
              <a:spLocks noChangeArrowheads="1"/>
            </p:cNvSpPr>
            <p:nvPr/>
          </p:nvSpPr>
          <p:spPr bwMode="auto">
            <a:xfrm>
              <a:off x="157" y="2105"/>
              <a:ext cx="544" cy="317"/>
            </a:xfrm>
            <a:prstGeom prst="rect">
              <a:avLst/>
            </a:prstGeom>
            <a:gradFill rotWithShape="0">
              <a:gsLst>
                <a:gs pos="0">
                  <a:srgbClr val="9999FF"/>
                </a:gs>
                <a:gs pos="50000">
                  <a:srgbClr val="9999FF">
                    <a:gamma/>
                    <a:tint val="15294"/>
                    <a:invGamma/>
                  </a:srgbClr>
                </a:gs>
                <a:gs pos="100000">
                  <a:srgbClr val="9999FF"/>
                </a:gs>
              </a:gsLst>
              <a:lin ang="5400000" scaled="1"/>
            </a:gra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Standard</a:t>
              </a:r>
            </a:p>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Software</a:t>
              </a:r>
            </a:p>
          </p:txBody>
        </p:sp>
        <p:sp>
          <p:nvSpPr>
            <p:cNvPr id="149529" name="AutoShape 25"/>
            <p:cNvSpPr>
              <a:spLocks noChangeArrowheads="1"/>
            </p:cNvSpPr>
            <p:nvPr/>
          </p:nvSpPr>
          <p:spPr bwMode="auto">
            <a:xfrm>
              <a:off x="1290" y="1409"/>
              <a:ext cx="100" cy="142"/>
            </a:xfrm>
            <a:prstGeom prst="upDownArrow">
              <a:avLst>
                <a:gd name="adj1" fmla="val 50000"/>
                <a:gd name="adj2" fmla="val 28400"/>
              </a:avLst>
            </a:prstGeom>
            <a:solidFill>
              <a:schemeClr val="accent2"/>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endParaRPr lang="en-CA"/>
            </a:p>
          </p:txBody>
        </p:sp>
        <p:sp>
          <p:nvSpPr>
            <p:cNvPr id="149530" name="Rectangle 26"/>
            <p:cNvSpPr>
              <a:spLocks noChangeArrowheads="1"/>
            </p:cNvSpPr>
            <p:nvPr/>
          </p:nvSpPr>
          <p:spPr bwMode="auto">
            <a:xfrm>
              <a:off x="2024" y="1968"/>
              <a:ext cx="784" cy="376"/>
            </a:xfrm>
            <a:prstGeom prst="rect">
              <a:avLst/>
            </a:prstGeom>
            <a:solidFill>
              <a:srgbClr val="CCCCFF"/>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Standardized</a:t>
              </a:r>
              <a:br>
                <a:rPr kumimoji="0" lang="de-DE" sz="1000" b="1">
                  <a:solidFill>
                    <a:schemeClr val="tx1"/>
                  </a:solidFill>
                  <a:latin typeface="Arial" charset="0"/>
                  <a:ea typeface="굴림" charset="0"/>
                  <a:cs typeface="굴림" charset="0"/>
                </a:rPr>
              </a:br>
              <a:r>
                <a:rPr kumimoji="0" lang="de-DE" sz="1000" b="1">
                  <a:solidFill>
                    <a:schemeClr val="tx1"/>
                  </a:solidFill>
                  <a:latin typeface="Arial" charset="0"/>
                  <a:ea typeface="굴림" charset="0"/>
                  <a:cs typeface="굴림" charset="0"/>
                </a:rPr>
                <a:t>AUTOSAR</a:t>
              </a:r>
              <a:br>
                <a:rPr kumimoji="0" lang="de-DE" sz="1000" b="1">
                  <a:solidFill>
                    <a:schemeClr val="tx1"/>
                  </a:solidFill>
                  <a:latin typeface="Arial" charset="0"/>
                  <a:ea typeface="굴림" charset="0"/>
                  <a:cs typeface="굴림" charset="0"/>
                </a:rPr>
              </a:br>
              <a:r>
                <a:rPr kumimoji="0" lang="de-DE" sz="1000" b="1">
                  <a:solidFill>
                    <a:schemeClr val="tx1"/>
                  </a:solidFill>
                  <a:latin typeface="Arial" charset="0"/>
                  <a:ea typeface="굴림" charset="0"/>
                  <a:cs typeface="굴림" charset="0"/>
                </a:rPr>
                <a:t>Interface</a:t>
              </a:r>
            </a:p>
          </p:txBody>
        </p:sp>
        <p:sp>
          <p:nvSpPr>
            <p:cNvPr id="149531" name="Rectangle 27"/>
            <p:cNvSpPr>
              <a:spLocks noChangeArrowheads="1"/>
            </p:cNvSpPr>
            <p:nvPr/>
          </p:nvSpPr>
          <p:spPr bwMode="auto">
            <a:xfrm>
              <a:off x="2024" y="2344"/>
              <a:ext cx="784" cy="320"/>
            </a:xfrm>
            <a:prstGeom prst="rect">
              <a:avLst/>
            </a:prstGeom>
            <a:gradFill rotWithShape="0">
              <a:gsLst>
                <a:gs pos="0">
                  <a:srgbClr val="9999FF"/>
                </a:gs>
                <a:gs pos="50000">
                  <a:srgbClr val="9999FF">
                    <a:gamma/>
                    <a:tint val="15294"/>
                    <a:invGamma/>
                  </a:srgbClr>
                </a:gs>
                <a:gs pos="100000">
                  <a:srgbClr val="9999FF"/>
                </a:gs>
              </a:gsLst>
              <a:lin ang="5400000" scaled="1"/>
            </a:gra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Services</a:t>
              </a:r>
            </a:p>
          </p:txBody>
        </p:sp>
        <p:sp>
          <p:nvSpPr>
            <p:cNvPr id="149532" name="Rectangle 28"/>
            <p:cNvSpPr>
              <a:spLocks noChangeArrowheads="1"/>
            </p:cNvSpPr>
            <p:nvPr/>
          </p:nvSpPr>
          <p:spPr bwMode="auto">
            <a:xfrm>
              <a:off x="2024" y="2664"/>
              <a:ext cx="784" cy="240"/>
            </a:xfrm>
            <a:prstGeom prst="rect">
              <a:avLst/>
            </a:prstGeom>
            <a:solidFill>
              <a:srgbClr val="CCCCFF"/>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Standardized</a:t>
              </a:r>
              <a:br>
                <a:rPr kumimoji="0" lang="de-DE" sz="1000" b="1">
                  <a:solidFill>
                    <a:schemeClr val="tx1"/>
                  </a:solidFill>
                  <a:latin typeface="Arial" charset="0"/>
                  <a:ea typeface="굴림" charset="0"/>
                  <a:cs typeface="굴림" charset="0"/>
                </a:rPr>
              </a:br>
              <a:r>
                <a:rPr kumimoji="0" lang="de-DE" sz="1000" b="1">
                  <a:solidFill>
                    <a:schemeClr val="tx1"/>
                  </a:solidFill>
                  <a:latin typeface="Arial" charset="0"/>
                  <a:ea typeface="굴림" charset="0"/>
                  <a:cs typeface="굴림" charset="0"/>
                </a:rPr>
                <a:t>Interface</a:t>
              </a:r>
            </a:p>
          </p:txBody>
        </p:sp>
        <p:sp>
          <p:nvSpPr>
            <p:cNvPr id="149533" name="AutoShape 29"/>
            <p:cNvSpPr>
              <a:spLocks noChangeArrowheads="1"/>
            </p:cNvSpPr>
            <p:nvPr/>
          </p:nvSpPr>
          <p:spPr bwMode="auto">
            <a:xfrm>
              <a:off x="2364" y="1812"/>
              <a:ext cx="100" cy="142"/>
            </a:xfrm>
            <a:prstGeom prst="upDownArrow">
              <a:avLst>
                <a:gd name="adj1" fmla="val 50000"/>
                <a:gd name="adj2" fmla="val 28400"/>
              </a:avLst>
            </a:prstGeom>
            <a:solidFill>
              <a:schemeClr val="accent2"/>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endParaRPr lang="en-CA"/>
            </a:p>
          </p:txBody>
        </p:sp>
        <p:sp>
          <p:nvSpPr>
            <p:cNvPr id="149534" name="Rectangle 30"/>
            <p:cNvSpPr>
              <a:spLocks noChangeArrowheads="1"/>
            </p:cNvSpPr>
            <p:nvPr/>
          </p:nvSpPr>
          <p:spPr bwMode="gray">
            <a:xfrm>
              <a:off x="3864" y="2343"/>
              <a:ext cx="775" cy="321"/>
            </a:xfrm>
            <a:prstGeom prst="rect">
              <a:avLst/>
            </a:prstGeom>
            <a:gradFill rotWithShape="0">
              <a:gsLst>
                <a:gs pos="0">
                  <a:srgbClr val="006666"/>
                </a:gs>
                <a:gs pos="50000">
                  <a:srgbClr val="006666">
                    <a:gamma/>
                    <a:tint val="18039"/>
                    <a:invGamma/>
                  </a:srgbClr>
                </a:gs>
                <a:gs pos="100000">
                  <a:srgbClr val="006666"/>
                </a:gs>
              </a:gsLst>
              <a:lin ang="5400000" scaled="1"/>
            </a:gradFill>
            <a:ln w="635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ECU</a:t>
              </a:r>
            </a:p>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Abstraction</a:t>
              </a:r>
            </a:p>
          </p:txBody>
        </p:sp>
        <p:sp>
          <p:nvSpPr>
            <p:cNvPr id="149535" name="Rectangle 31"/>
            <p:cNvSpPr>
              <a:spLocks noChangeArrowheads="1"/>
            </p:cNvSpPr>
            <p:nvPr/>
          </p:nvSpPr>
          <p:spPr bwMode="auto">
            <a:xfrm>
              <a:off x="3864" y="1968"/>
              <a:ext cx="775" cy="377"/>
            </a:xfrm>
            <a:prstGeom prst="rect">
              <a:avLst/>
            </a:prstGeom>
            <a:solidFill>
              <a:srgbClr val="CCCCFF"/>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AUTOSAR</a:t>
              </a:r>
              <a:br>
                <a:rPr kumimoji="0" lang="de-DE" sz="1000" b="1">
                  <a:solidFill>
                    <a:schemeClr val="tx1"/>
                  </a:solidFill>
                  <a:latin typeface="Arial" charset="0"/>
                  <a:ea typeface="굴림" charset="0"/>
                  <a:cs typeface="굴림" charset="0"/>
                </a:rPr>
              </a:br>
              <a:r>
                <a:rPr kumimoji="0" lang="de-DE" sz="1000" b="1">
                  <a:solidFill>
                    <a:schemeClr val="tx1"/>
                  </a:solidFill>
                  <a:latin typeface="Arial" charset="0"/>
                  <a:ea typeface="굴림" charset="0"/>
                  <a:cs typeface="굴림" charset="0"/>
                </a:rPr>
                <a:t>Interface</a:t>
              </a:r>
            </a:p>
          </p:txBody>
        </p:sp>
        <p:sp>
          <p:nvSpPr>
            <p:cNvPr id="149536" name="Rectangle 32"/>
            <p:cNvSpPr>
              <a:spLocks noChangeArrowheads="1"/>
            </p:cNvSpPr>
            <p:nvPr/>
          </p:nvSpPr>
          <p:spPr bwMode="auto">
            <a:xfrm>
              <a:off x="3864" y="2664"/>
              <a:ext cx="775" cy="240"/>
            </a:xfrm>
            <a:prstGeom prst="rect">
              <a:avLst/>
            </a:prstGeom>
            <a:solidFill>
              <a:srgbClr val="CCCCFF"/>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Standardized</a:t>
              </a:r>
              <a:br>
                <a:rPr kumimoji="0" lang="de-DE" sz="1000" b="1">
                  <a:solidFill>
                    <a:schemeClr val="tx1"/>
                  </a:solidFill>
                  <a:latin typeface="Arial" charset="0"/>
                  <a:ea typeface="굴림" charset="0"/>
                  <a:cs typeface="굴림" charset="0"/>
                </a:rPr>
              </a:br>
              <a:r>
                <a:rPr kumimoji="0" lang="de-DE" sz="1000" b="1">
                  <a:solidFill>
                    <a:schemeClr val="tx1"/>
                  </a:solidFill>
                  <a:latin typeface="Arial" charset="0"/>
                  <a:ea typeface="굴림" charset="0"/>
                  <a:cs typeface="굴림" charset="0"/>
                </a:rPr>
                <a:t>Interface</a:t>
              </a:r>
            </a:p>
          </p:txBody>
        </p:sp>
        <p:sp>
          <p:nvSpPr>
            <p:cNvPr id="149537" name="AutoShape 33"/>
            <p:cNvSpPr>
              <a:spLocks noChangeArrowheads="1"/>
            </p:cNvSpPr>
            <p:nvPr/>
          </p:nvSpPr>
          <p:spPr bwMode="auto">
            <a:xfrm>
              <a:off x="4205" y="1812"/>
              <a:ext cx="100" cy="142"/>
            </a:xfrm>
            <a:prstGeom prst="upDownArrow">
              <a:avLst>
                <a:gd name="adj1" fmla="val 50000"/>
                <a:gd name="adj2" fmla="val 28400"/>
              </a:avLst>
            </a:prstGeom>
            <a:solidFill>
              <a:schemeClr val="accent2"/>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endParaRPr lang="en-CA"/>
            </a:p>
          </p:txBody>
        </p:sp>
        <p:sp>
          <p:nvSpPr>
            <p:cNvPr id="149538" name="Rectangle 34"/>
            <p:cNvSpPr>
              <a:spLocks noChangeArrowheads="1"/>
            </p:cNvSpPr>
            <p:nvPr/>
          </p:nvSpPr>
          <p:spPr bwMode="gray">
            <a:xfrm>
              <a:off x="4765" y="2340"/>
              <a:ext cx="775" cy="1500"/>
            </a:xfrm>
            <a:prstGeom prst="rect">
              <a:avLst/>
            </a:prstGeom>
            <a:gradFill rotWithShape="0">
              <a:gsLst>
                <a:gs pos="0">
                  <a:srgbClr val="006666"/>
                </a:gs>
                <a:gs pos="50000">
                  <a:srgbClr val="006666">
                    <a:gamma/>
                    <a:tint val="18039"/>
                    <a:invGamma/>
                  </a:srgbClr>
                </a:gs>
                <a:gs pos="100000">
                  <a:srgbClr val="006666"/>
                </a:gs>
              </a:gsLst>
              <a:lin ang="5400000" scaled="1"/>
            </a:gradFill>
            <a:ln w="635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Complex</a:t>
              </a:r>
            </a:p>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Device</a:t>
              </a:r>
            </a:p>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Drivers</a:t>
              </a:r>
            </a:p>
          </p:txBody>
        </p:sp>
        <p:sp>
          <p:nvSpPr>
            <p:cNvPr id="149539" name="Rectangle 35"/>
            <p:cNvSpPr>
              <a:spLocks noChangeArrowheads="1"/>
            </p:cNvSpPr>
            <p:nvPr/>
          </p:nvSpPr>
          <p:spPr bwMode="auto">
            <a:xfrm>
              <a:off x="4765" y="1968"/>
              <a:ext cx="775" cy="377"/>
            </a:xfrm>
            <a:prstGeom prst="rect">
              <a:avLst/>
            </a:prstGeom>
            <a:solidFill>
              <a:srgbClr val="CCCCFF"/>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AUTOSAR</a:t>
              </a:r>
              <a:br>
                <a:rPr kumimoji="0" lang="de-DE" sz="1000" b="1">
                  <a:solidFill>
                    <a:schemeClr val="tx1"/>
                  </a:solidFill>
                  <a:latin typeface="Arial" charset="0"/>
                  <a:ea typeface="굴림" charset="0"/>
                  <a:cs typeface="굴림" charset="0"/>
                </a:rPr>
              </a:br>
              <a:r>
                <a:rPr kumimoji="0" lang="de-DE" sz="1000" b="1">
                  <a:solidFill>
                    <a:schemeClr val="tx1"/>
                  </a:solidFill>
                  <a:latin typeface="Arial" charset="0"/>
                  <a:ea typeface="굴림" charset="0"/>
                  <a:cs typeface="굴림" charset="0"/>
                </a:rPr>
                <a:t>Interface</a:t>
              </a:r>
            </a:p>
          </p:txBody>
        </p:sp>
        <p:sp>
          <p:nvSpPr>
            <p:cNvPr id="149540" name="AutoShape 36"/>
            <p:cNvSpPr>
              <a:spLocks noChangeArrowheads="1"/>
            </p:cNvSpPr>
            <p:nvPr/>
          </p:nvSpPr>
          <p:spPr bwMode="auto">
            <a:xfrm>
              <a:off x="5103" y="1812"/>
              <a:ext cx="100" cy="142"/>
            </a:xfrm>
            <a:prstGeom prst="upDownArrow">
              <a:avLst>
                <a:gd name="adj1" fmla="val 50000"/>
                <a:gd name="adj2" fmla="val 28400"/>
              </a:avLst>
            </a:prstGeom>
            <a:solidFill>
              <a:schemeClr val="accent2"/>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endParaRPr lang="en-CA"/>
            </a:p>
          </p:txBody>
        </p:sp>
        <p:sp>
          <p:nvSpPr>
            <p:cNvPr id="149541" name="AutoShape 37"/>
            <p:cNvSpPr>
              <a:spLocks noChangeArrowheads="1"/>
            </p:cNvSpPr>
            <p:nvPr/>
          </p:nvSpPr>
          <p:spPr bwMode="auto">
            <a:xfrm>
              <a:off x="2265" y="1409"/>
              <a:ext cx="100" cy="142"/>
            </a:xfrm>
            <a:prstGeom prst="upDownArrow">
              <a:avLst>
                <a:gd name="adj1" fmla="val 50000"/>
                <a:gd name="adj2" fmla="val 28400"/>
              </a:avLst>
            </a:prstGeom>
            <a:solidFill>
              <a:schemeClr val="accent2"/>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endParaRPr lang="en-CA"/>
            </a:p>
          </p:txBody>
        </p:sp>
        <p:sp>
          <p:nvSpPr>
            <p:cNvPr id="149542" name="AutoShape 38"/>
            <p:cNvSpPr>
              <a:spLocks noChangeArrowheads="1"/>
            </p:cNvSpPr>
            <p:nvPr/>
          </p:nvSpPr>
          <p:spPr bwMode="auto">
            <a:xfrm>
              <a:off x="3228" y="1398"/>
              <a:ext cx="100" cy="142"/>
            </a:xfrm>
            <a:prstGeom prst="upDownArrow">
              <a:avLst>
                <a:gd name="adj1" fmla="val 50000"/>
                <a:gd name="adj2" fmla="val 28400"/>
              </a:avLst>
            </a:prstGeom>
            <a:solidFill>
              <a:schemeClr val="accent2"/>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endParaRPr lang="en-CA"/>
            </a:p>
          </p:txBody>
        </p:sp>
        <p:sp>
          <p:nvSpPr>
            <p:cNvPr id="149543" name="AutoShape 39"/>
            <p:cNvSpPr>
              <a:spLocks noChangeArrowheads="1"/>
            </p:cNvSpPr>
            <p:nvPr/>
          </p:nvSpPr>
          <p:spPr bwMode="auto">
            <a:xfrm>
              <a:off x="5134" y="1402"/>
              <a:ext cx="100" cy="142"/>
            </a:xfrm>
            <a:prstGeom prst="upDownArrow">
              <a:avLst>
                <a:gd name="adj1" fmla="val 50000"/>
                <a:gd name="adj2" fmla="val 28400"/>
              </a:avLst>
            </a:prstGeom>
            <a:solidFill>
              <a:schemeClr val="accent2"/>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endParaRPr lang="en-CA"/>
            </a:p>
          </p:txBody>
        </p:sp>
        <p:sp>
          <p:nvSpPr>
            <p:cNvPr id="149544" name="AutoShape 40"/>
            <p:cNvSpPr>
              <a:spLocks noChangeArrowheads="1"/>
            </p:cNvSpPr>
            <p:nvPr/>
          </p:nvSpPr>
          <p:spPr bwMode="auto">
            <a:xfrm>
              <a:off x="121" y="2636"/>
              <a:ext cx="100" cy="142"/>
            </a:xfrm>
            <a:prstGeom prst="upDownArrow">
              <a:avLst>
                <a:gd name="adj1" fmla="val 50000"/>
                <a:gd name="adj2" fmla="val 28400"/>
              </a:avLst>
            </a:prstGeom>
            <a:solidFill>
              <a:schemeClr val="accent2"/>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endParaRPr lang="en-CA"/>
            </a:p>
          </p:txBody>
        </p:sp>
        <p:sp>
          <p:nvSpPr>
            <p:cNvPr id="149545" name="Text Box 41"/>
            <p:cNvSpPr txBox="1">
              <a:spLocks noChangeArrowheads="1"/>
            </p:cNvSpPr>
            <p:nvPr/>
          </p:nvSpPr>
          <p:spPr bwMode="auto">
            <a:xfrm>
              <a:off x="261" y="2562"/>
              <a:ext cx="435" cy="3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API 2</a:t>
              </a:r>
              <a:br>
                <a:rPr kumimoji="0" lang="de-DE" sz="1000" b="1">
                  <a:solidFill>
                    <a:schemeClr val="tx1"/>
                  </a:solidFill>
                  <a:latin typeface="Arial" charset="0"/>
                  <a:ea typeface="굴림" charset="0"/>
                  <a:cs typeface="굴림" charset="0"/>
                </a:rPr>
              </a:br>
              <a:r>
                <a:rPr kumimoji="0" lang="de-DE" sz="1000" b="1">
                  <a:solidFill>
                    <a:schemeClr val="tx1"/>
                  </a:solidFill>
                  <a:latin typeface="Arial" charset="0"/>
                  <a:ea typeface="굴림" charset="0"/>
                  <a:cs typeface="굴림" charset="0"/>
                </a:rPr>
                <a:t>VFB &amp; RTE</a:t>
              </a:r>
            </a:p>
            <a:p>
              <a:pP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relevant</a:t>
              </a:r>
            </a:p>
          </p:txBody>
        </p:sp>
        <p:sp>
          <p:nvSpPr>
            <p:cNvPr id="149546" name="Rectangle 42"/>
            <p:cNvSpPr>
              <a:spLocks noChangeArrowheads="1"/>
            </p:cNvSpPr>
            <p:nvPr/>
          </p:nvSpPr>
          <p:spPr bwMode="auto">
            <a:xfrm>
              <a:off x="2941" y="1968"/>
              <a:ext cx="775" cy="387"/>
            </a:xfrm>
            <a:prstGeom prst="rect">
              <a:avLst/>
            </a:prstGeom>
            <a:solidFill>
              <a:srgbClr val="CCCCFF"/>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Standardized</a:t>
              </a:r>
              <a:br>
                <a:rPr kumimoji="0" lang="de-DE" sz="1000" b="1">
                  <a:solidFill>
                    <a:schemeClr val="tx1"/>
                  </a:solidFill>
                  <a:latin typeface="Arial" charset="0"/>
                  <a:ea typeface="굴림" charset="0"/>
                  <a:cs typeface="굴림" charset="0"/>
                </a:rPr>
              </a:br>
              <a:r>
                <a:rPr kumimoji="0" lang="de-DE" sz="1000" b="1">
                  <a:solidFill>
                    <a:schemeClr val="tx1"/>
                  </a:solidFill>
                  <a:latin typeface="Arial" charset="0"/>
                  <a:ea typeface="굴림" charset="0"/>
                  <a:cs typeface="굴림" charset="0"/>
                </a:rPr>
                <a:t>Interface</a:t>
              </a:r>
            </a:p>
          </p:txBody>
        </p:sp>
        <p:sp>
          <p:nvSpPr>
            <p:cNvPr id="149547" name="Rectangle 43"/>
            <p:cNvSpPr>
              <a:spLocks noChangeArrowheads="1"/>
            </p:cNvSpPr>
            <p:nvPr/>
          </p:nvSpPr>
          <p:spPr bwMode="auto">
            <a:xfrm>
              <a:off x="2941" y="2344"/>
              <a:ext cx="775" cy="320"/>
            </a:xfrm>
            <a:prstGeom prst="rect">
              <a:avLst/>
            </a:prstGeom>
            <a:gradFill rotWithShape="0">
              <a:gsLst>
                <a:gs pos="0">
                  <a:srgbClr val="9999FF"/>
                </a:gs>
                <a:gs pos="50000">
                  <a:srgbClr val="9999FF">
                    <a:gamma/>
                    <a:tint val="15294"/>
                    <a:invGamma/>
                  </a:srgbClr>
                </a:gs>
                <a:gs pos="100000">
                  <a:srgbClr val="9999FF"/>
                </a:gs>
              </a:gsLst>
              <a:lin ang="5400000" scaled="1"/>
            </a:gra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Communication</a:t>
              </a:r>
            </a:p>
          </p:txBody>
        </p:sp>
        <p:sp>
          <p:nvSpPr>
            <p:cNvPr id="149548" name="Rectangle 44"/>
            <p:cNvSpPr>
              <a:spLocks noChangeArrowheads="1"/>
            </p:cNvSpPr>
            <p:nvPr/>
          </p:nvSpPr>
          <p:spPr bwMode="auto">
            <a:xfrm>
              <a:off x="2941" y="2664"/>
              <a:ext cx="775" cy="240"/>
            </a:xfrm>
            <a:prstGeom prst="rect">
              <a:avLst/>
            </a:prstGeom>
            <a:solidFill>
              <a:srgbClr val="CCCCFF"/>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Standardized</a:t>
              </a:r>
              <a:br>
                <a:rPr kumimoji="0" lang="de-DE" sz="1000" b="1">
                  <a:solidFill>
                    <a:schemeClr val="tx1"/>
                  </a:solidFill>
                  <a:latin typeface="Arial" charset="0"/>
                  <a:ea typeface="굴림" charset="0"/>
                  <a:cs typeface="굴림" charset="0"/>
                </a:rPr>
              </a:br>
              <a:r>
                <a:rPr kumimoji="0" lang="de-DE" sz="1000" b="1">
                  <a:solidFill>
                    <a:schemeClr val="tx1"/>
                  </a:solidFill>
                  <a:latin typeface="Arial" charset="0"/>
                  <a:ea typeface="굴림" charset="0"/>
                  <a:cs typeface="굴림" charset="0"/>
                </a:rPr>
                <a:t>Interface</a:t>
              </a:r>
            </a:p>
          </p:txBody>
        </p:sp>
        <p:sp>
          <p:nvSpPr>
            <p:cNvPr id="149549" name="AutoShape 45"/>
            <p:cNvSpPr>
              <a:spLocks noChangeArrowheads="1"/>
            </p:cNvSpPr>
            <p:nvPr/>
          </p:nvSpPr>
          <p:spPr bwMode="auto">
            <a:xfrm>
              <a:off x="3268" y="1812"/>
              <a:ext cx="100" cy="142"/>
            </a:xfrm>
            <a:prstGeom prst="upDownArrow">
              <a:avLst>
                <a:gd name="adj1" fmla="val 50000"/>
                <a:gd name="adj2" fmla="val 28400"/>
              </a:avLst>
            </a:prstGeom>
            <a:solidFill>
              <a:srgbClr val="FFCC00"/>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endParaRPr lang="en-CA"/>
            </a:p>
          </p:txBody>
        </p:sp>
        <p:sp>
          <p:nvSpPr>
            <p:cNvPr id="149550" name="Rectangle 46"/>
            <p:cNvSpPr>
              <a:spLocks noChangeArrowheads="1"/>
            </p:cNvSpPr>
            <p:nvPr/>
          </p:nvSpPr>
          <p:spPr bwMode="auto">
            <a:xfrm>
              <a:off x="902" y="1968"/>
              <a:ext cx="770" cy="377"/>
            </a:xfrm>
            <a:prstGeom prst="rect">
              <a:avLst/>
            </a:prstGeom>
            <a:solidFill>
              <a:srgbClr val="CCCCFF"/>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Standardized</a:t>
              </a:r>
              <a:br>
                <a:rPr kumimoji="0" lang="de-DE" sz="1000" b="1">
                  <a:solidFill>
                    <a:schemeClr val="tx1"/>
                  </a:solidFill>
                  <a:latin typeface="Arial" charset="0"/>
                  <a:ea typeface="굴림" charset="0"/>
                  <a:cs typeface="굴림" charset="0"/>
                </a:rPr>
              </a:br>
              <a:r>
                <a:rPr kumimoji="0" lang="de-DE" sz="1000" b="1">
                  <a:solidFill>
                    <a:schemeClr val="tx1"/>
                  </a:solidFill>
                  <a:latin typeface="Arial" charset="0"/>
                  <a:ea typeface="굴림" charset="0"/>
                  <a:cs typeface="굴림" charset="0"/>
                </a:rPr>
                <a:t>Interface</a:t>
              </a:r>
            </a:p>
          </p:txBody>
        </p:sp>
        <p:sp>
          <p:nvSpPr>
            <p:cNvPr id="149551" name="Rectangle 47"/>
            <p:cNvSpPr>
              <a:spLocks noChangeArrowheads="1"/>
            </p:cNvSpPr>
            <p:nvPr/>
          </p:nvSpPr>
          <p:spPr bwMode="auto">
            <a:xfrm>
              <a:off x="902" y="2343"/>
              <a:ext cx="770" cy="1497"/>
            </a:xfrm>
            <a:prstGeom prst="rect">
              <a:avLst/>
            </a:prstGeom>
            <a:gradFill rotWithShape="0">
              <a:gsLst>
                <a:gs pos="0">
                  <a:srgbClr val="9999FF"/>
                </a:gs>
                <a:gs pos="50000">
                  <a:srgbClr val="9999FF">
                    <a:gamma/>
                    <a:tint val="15294"/>
                    <a:invGamma/>
                  </a:srgbClr>
                </a:gs>
                <a:gs pos="100000">
                  <a:srgbClr val="9999FF"/>
                </a:gs>
              </a:gsLst>
              <a:lin ang="5400000" scaled="1"/>
            </a:gra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Operating</a:t>
              </a:r>
            </a:p>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System</a:t>
              </a:r>
            </a:p>
          </p:txBody>
        </p:sp>
        <p:sp>
          <p:nvSpPr>
            <p:cNvPr id="149552" name="AutoShape 48"/>
            <p:cNvSpPr>
              <a:spLocks noChangeArrowheads="1"/>
            </p:cNvSpPr>
            <p:nvPr/>
          </p:nvSpPr>
          <p:spPr bwMode="auto">
            <a:xfrm>
              <a:off x="1228" y="1812"/>
              <a:ext cx="100" cy="142"/>
            </a:xfrm>
            <a:prstGeom prst="upDownArrow">
              <a:avLst>
                <a:gd name="adj1" fmla="val 50000"/>
                <a:gd name="adj2" fmla="val 28400"/>
              </a:avLst>
            </a:prstGeom>
            <a:solidFill>
              <a:srgbClr val="FFCC00"/>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endParaRPr lang="en-CA"/>
            </a:p>
          </p:txBody>
        </p:sp>
        <p:sp>
          <p:nvSpPr>
            <p:cNvPr id="149553" name="AutoShape 49"/>
            <p:cNvSpPr>
              <a:spLocks noChangeArrowheads="1"/>
            </p:cNvSpPr>
            <p:nvPr/>
          </p:nvSpPr>
          <p:spPr bwMode="auto">
            <a:xfrm>
              <a:off x="121" y="3029"/>
              <a:ext cx="100" cy="142"/>
            </a:xfrm>
            <a:prstGeom prst="upDownArrow">
              <a:avLst>
                <a:gd name="adj1" fmla="val 50000"/>
                <a:gd name="adj2" fmla="val 28400"/>
              </a:avLst>
            </a:prstGeom>
            <a:solidFill>
              <a:srgbClr val="FFCC00"/>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endParaRPr lang="en-CA"/>
            </a:p>
          </p:txBody>
        </p:sp>
        <p:sp>
          <p:nvSpPr>
            <p:cNvPr id="149554" name="Text Box 50"/>
            <p:cNvSpPr txBox="1">
              <a:spLocks noChangeArrowheads="1"/>
            </p:cNvSpPr>
            <p:nvPr/>
          </p:nvSpPr>
          <p:spPr bwMode="auto">
            <a:xfrm>
              <a:off x="261" y="2953"/>
              <a:ext cx="314" cy="3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API 1</a:t>
              </a:r>
            </a:p>
            <a:p>
              <a:pP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RTE</a:t>
              </a:r>
            </a:p>
            <a:p>
              <a:pP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relevant</a:t>
              </a:r>
            </a:p>
          </p:txBody>
        </p:sp>
        <p:sp>
          <p:nvSpPr>
            <p:cNvPr id="149555" name="AutoShape 51"/>
            <p:cNvSpPr>
              <a:spLocks noChangeArrowheads="1"/>
            </p:cNvSpPr>
            <p:nvPr/>
          </p:nvSpPr>
          <p:spPr bwMode="auto">
            <a:xfrm>
              <a:off x="4320" y="2912"/>
              <a:ext cx="144" cy="304"/>
            </a:xfrm>
            <a:prstGeom prst="upDownArrow">
              <a:avLst>
                <a:gd name="adj1" fmla="val 49519"/>
                <a:gd name="adj2" fmla="val 27591"/>
              </a:avLst>
            </a:prstGeom>
            <a:solidFill>
              <a:srgbClr val="006666"/>
            </a:solidFill>
            <a:ln>
              <a:noFill/>
            </a:ln>
            <a:effectLst/>
            <a:extLs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endParaRPr lang="en-CA"/>
            </a:p>
          </p:txBody>
        </p:sp>
        <p:sp>
          <p:nvSpPr>
            <p:cNvPr id="149556" name="AutoShape 52"/>
            <p:cNvSpPr>
              <a:spLocks noChangeArrowheads="1"/>
            </p:cNvSpPr>
            <p:nvPr/>
          </p:nvSpPr>
          <p:spPr bwMode="auto">
            <a:xfrm>
              <a:off x="124" y="3354"/>
              <a:ext cx="100" cy="142"/>
            </a:xfrm>
            <a:prstGeom prst="upDownArrow">
              <a:avLst>
                <a:gd name="adj1" fmla="val 50000"/>
                <a:gd name="adj2" fmla="val 28400"/>
              </a:avLst>
            </a:prstGeom>
            <a:solidFill>
              <a:srgbClr val="006666"/>
            </a:solidFill>
            <a:ln>
              <a:noFill/>
            </a:ln>
            <a:effectLst/>
            <a:extLs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endParaRPr lang="en-CA"/>
            </a:p>
          </p:txBody>
        </p:sp>
        <p:sp>
          <p:nvSpPr>
            <p:cNvPr id="149557" name="Text Box 53"/>
            <p:cNvSpPr txBox="1">
              <a:spLocks noChangeArrowheads="1"/>
            </p:cNvSpPr>
            <p:nvPr/>
          </p:nvSpPr>
          <p:spPr bwMode="auto">
            <a:xfrm>
              <a:off x="261" y="3390"/>
              <a:ext cx="205" cy="1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API 0</a:t>
              </a:r>
            </a:p>
          </p:txBody>
        </p:sp>
        <p:sp>
          <p:nvSpPr>
            <p:cNvPr id="149558" name="AutoShape 54"/>
            <p:cNvSpPr>
              <a:spLocks noChangeArrowheads="1"/>
            </p:cNvSpPr>
            <p:nvPr/>
          </p:nvSpPr>
          <p:spPr bwMode="auto">
            <a:xfrm rot="-10800000">
              <a:off x="3276" y="2908"/>
              <a:ext cx="108" cy="162"/>
            </a:xfrm>
            <a:prstGeom prst="downArrow">
              <a:avLst>
                <a:gd name="adj1" fmla="val 50000"/>
                <a:gd name="adj2" fmla="val 37500"/>
              </a:avLst>
            </a:prstGeom>
            <a:solidFill>
              <a:srgbClr val="006666"/>
            </a:solidFill>
            <a:ln>
              <a:noFill/>
            </a:ln>
            <a:effectLst/>
            <a:extLs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endParaRPr lang="en-CA"/>
            </a:p>
          </p:txBody>
        </p:sp>
        <p:sp>
          <p:nvSpPr>
            <p:cNvPr id="149559" name="AutoShape 55"/>
            <p:cNvSpPr>
              <a:spLocks noChangeArrowheads="1"/>
            </p:cNvSpPr>
            <p:nvPr/>
          </p:nvSpPr>
          <p:spPr bwMode="auto">
            <a:xfrm rot="5400000" flipH="1">
              <a:off x="1994" y="2833"/>
              <a:ext cx="100" cy="479"/>
            </a:xfrm>
            <a:prstGeom prst="downArrow">
              <a:avLst>
                <a:gd name="adj1" fmla="val 50000"/>
                <a:gd name="adj2" fmla="val 52003"/>
              </a:avLst>
            </a:prstGeom>
            <a:solidFill>
              <a:srgbClr val="006666"/>
            </a:solidFill>
            <a:ln>
              <a:noFill/>
            </a:ln>
            <a:effectLst/>
            <a:extLs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endParaRPr lang="en-CA"/>
            </a:p>
          </p:txBody>
        </p:sp>
        <p:sp>
          <p:nvSpPr>
            <p:cNvPr id="149560" name="AutoShape 56"/>
            <p:cNvSpPr>
              <a:spLocks noChangeArrowheads="1"/>
            </p:cNvSpPr>
            <p:nvPr/>
          </p:nvSpPr>
          <p:spPr bwMode="auto">
            <a:xfrm rot="-10800000">
              <a:off x="2375" y="2908"/>
              <a:ext cx="108" cy="174"/>
            </a:xfrm>
            <a:prstGeom prst="downArrow">
              <a:avLst>
                <a:gd name="adj1" fmla="val 50000"/>
                <a:gd name="adj2" fmla="val 40278"/>
              </a:avLst>
            </a:prstGeom>
            <a:solidFill>
              <a:srgbClr val="006666"/>
            </a:solidFill>
            <a:ln>
              <a:noFill/>
            </a:ln>
            <a:effectLst/>
            <a:extLs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endParaRPr lang="en-CA"/>
            </a:p>
          </p:txBody>
        </p:sp>
        <p:sp>
          <p:nvSpPr>
            <p:cNvPr id="149561" name="Rectangle 57"/>
            <p:cNvSpPr>
              <a:spLocks noChangeArrowheads="1"/>
            </p:cNvSpPr>
            <p:nvPr/>
          </p:nvSpPr>
          <p:spPr bwMode="auto">
            <a:xfrm rot="5400000">
              <a:off x="1284" y="2941"/>
              <a:ext cx="775" cy="258"/>
            </a:xfrm>
            <a:prstGeom prst="rect">
              <a:avLst/>
            </a:prstGeom>
            <a:solidFill>
              <a:srgbClr val="CCCCFF"/>
            </a:solidFill>
            <a:ln w="12700">
              <a:solidFill>
                <a:schemeClr val="tx1"/>
              </a:solidFill>
              <a:miter lim="800000"/>
              <a:headEn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1000" b="1">
                  <a:solidFill>
                    <a:schemeClr val="tx1"/>
                  </a:solidFill>
                  <a:latin typeface="Arial" charset="0"/>
                  <a:ea typeface="굴림" charset="0"/>
                  <a:cs typeface="굴림" charset="0"/>
                </a:rPr>
                <a:t>Standardized</a:t>
              </a:r>
              <a:br>
                <a:rPr kumimoji="0" lang="de-DE" sz="1000" b="1">
                  <a:solidFill>
                    <a:schemeClr val="tx1"/>
                  </a:solidFill>
                  <a:latin typeface="Arial" charset="0"/>
                  <a:ea typeface="굴림" charset="0"/>
                  <a:cs typeface="굴림" charset="0"/>
                </a:rPr>
              </a:br>
              <a:r>
                <a:rPr kumimoji="0" lang="de-DE" sz="1000" b="1">
                  <a:solidFill>
                    <a:schemeClr val="tx1"/>
                  </a:solidFill>
                  <a:latin typeface="Arial" charset="0"/>
                  <a:ea typeface="굴림" charset="0"/>
                  <a:cs typeface="굴림" charset="0"/>
                </a:rPr>
                <a:t>Inteface</a:t>
              </a:r>
            </a:p>
          </p:txBody>
        </p:sp>
        <p:sp>
          <p:nvSpPr>
            <p:cNvPr id="149562" name="AutoShape 58"/>
            <p:cNvSpPr>
              <a:spLocks noChangeArrowheads="1"/>
            </p:cNvSpPr>
            <p:nvPr/>
          </p:nvSpPr>
          <p:spPr bwMode="auto">
            <a:xfrm rot="-10800000">
              <a:off x="4092" y="2908"/>
              <a:ext cx="108" cy="170"/>
            </a:xfrm>
            <a:prstGeom prst="downArrow">
              <a:avLst>
                <a:gd name="adj1" fmla="val 50000"/>
                <a:gd name="adj2" fmla="val 39352"/>
              </a:avLst>
            </a:prstGeom>
            <a:solidFill>
              <a:srgbClr val="006666"/>
            </a:solidFill>
            <a:ln>
              <a:noFill/>
            </a:ln>
            <a:effectLst/>
            <a:extLs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endParaRPr lang="en-CA"/>
            </a:p>
          </p:txBody>
        </p:sp>
        <p:sp>
          <p:nvSpPr>
            <p:cNvPr id="149563" name="Rectangle 59"/>
            <p:cNvSpPr>
              <a:spLocks noChangeArrowheads="1"/>
            </p:cNvSpPr>
            <p:nvPr/>
          </p:nvSpPr>
          <p:spPr bwMode="auto">
            <a:xfrm>
              <a:off x="2200" y="3048"/>
              <a:ext cx="1972" cy="47"/>
            </a:xfrm>
            <a:prstGeom prst="rect">
              <a:avLst/>
            </a:prstGeom>
            <a:solidFill>
              <a:srgbClr val="006666"/>
            </a:solidFill>
            <a:ln>
              <a:noFill/>
            </a:ln>
            <a:effectLst/>
            <a:extLs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endParaRPr lang="en-CA"/>
            </a:p>
          </p:txBody>
        </p:sp>
        <p:sp>
          <p:nvSpPr>
            <p:cNvPr id="149564" name="Text Box 60"/>
            <p:cNvSpPr txBox="1">
              <a:spLocks noChangeArrowheads="1"/>
            </p:cNvSpPr>
            <p:nvPr/>
          </p:nvSpPr>
          <p:spPr bwMode="auto">
            <a:xfrm>
              <a:off x="69" y="3597"/>
              <a:ext cx="699" cy="435"/>
            </a:xfrm>
            <a:prstGeom prst="rect">
              <a:avLst/>
            </a:prstGeom>
            <a:solidFill>
              <a:srgbClr val="B2B2B2"/>
            </a:solidFill>
            <a:ln>
              <a:noFill/>
            </a:ln>
            <a:effectLst/>
            <a:extLst>
              <a:ext uri="{91240B29-F687-4f45-9708-019B960494DF}">
                <a14:hiddenLine xmlns:a14="http://schemas.microsoft.com/office/drawing/2010/main" w="12700">
                  <a:solidFill>
                    <a:schemeClr val="tx1"/>
                  </a:solidFill>
                  <a:miter lim="800000"/>
                  <a:headEnd/>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eaLnBrk="0" latinLnBrk="0" hangingPunct="0">
                <a:lnSpc>
                  <a:spcPct val="95000"/>
                </a:lnSpc>
                <a:spcBef>
                  <a:spcPct val="0"/>
                </a:spcBef>
                <a:buClrTx/>
                <a:buFontTx/>
                <a:buNone/>
              </a:pPr>
              <a:r>
                <a:rPr kumimoji="0" lang="de-DE" sz="900" b="1">
                  <a:solidFill>
                    <a:schemeClr val="tx1"/>
                  </a:solidFill>
                  <a:latin typeface="Arial" charset="0"/>
                  <a:ea typeface="굴림" charset="0"/>
                  <a:cs typeface="굴림" charset="0"/>
                </a:rPr>
                <a:t>API 3 Private</a:t>
              </a:r>
            </a:p>
            <a:p>
              <a:pPr algn="ctr" eaLnBrk="0" latinLnBrk="0" hangingPunct="0">
                <a:lnSpc>
                  <a:spcPct val="95000"/>
                </a:lnSpc>
                <a:spcBef>
                  <a:spcPct val="0"/>
                </a:spcBef>
                <a:buClrTx/>
                <a:buFontTx/>
                <a:buNone/>
              </a:pPr>
              <a:r>
                <a:rPr kumimoji="0" lang="de-DE" sz="900" b="1">
                  <a:solidFill>
                    <a:schemeClr val="tx1"/>
                  </a:solidFill>
                  <a:latin typeface="Arial" charset="0"/>
                  <a:ea typeface="굴림" charset="0"/>
                  <a:cs typeface="굴림" charset="0"/>
                </a:rPr>
                <a:t>Interfaces inside </a:t>
              </a:r>
              <a:br>
                <a:rPr kumimoji="0" lang="de-DE" sz="900" b="1">
                  <a:solidFill>
                    <a:schemeClr val="tx1"/>
                  </a:solidFill>
                  <a:latin typeface="Arial" charset="0"/>
                  <a:ea typeface="굴림" charset="0"/>
                  <a:cs typeface="굴림" charset="0"/>
                </a:rPr>
              </a:br>
              <a:r>
                <a:rPr kumimoji="0" lang="de-DE" sz="900" b="1">
                  <a:solidFill>
                    <a:schemeClr val="tx1"/>
                  </a:solidFill>
                  <a:latin typeface="Arial" charset="0"/>
                  <a:ea typeface="굴림" charset="0"/>
                  <a:cs typeface="굴림" charset="0"/>
                </a:rPr>
                <a:t>Basic Software</a:t>
              </a:r>
            </a:p>
            <a:p>
              <a:pPr algn="ctr" eaLnBrk="0" latinLnBrk="0" hangingPunct="0">
                <a:lnSpc>
                  <a:spcPct val="95000"/>
                </a:lnSpc>
                <a:spcBef>
                  <a:spcPct val="0"/>
                </a:spcBef>
                <a:buClrTx/>
                <a:buFontTx/>
                <a:buNone/>
              </a:pPr>
              <a:r>
                <a:rPr kumimoji="0" lang="de-DE" sz="900" b="1">
                  <a:solidFill>
                    <a:schemeClr val="tx1"/>
                  </a:solidFill>
                  <a:latin typeface="Arial" charset="0"/>
                  <a:ea typeface="굴림" charset="0"/>
                  <a:cs typeface="굴림" charset="0"/>
                </a:rPr>
                <a:t>possible</a:t>
              </a:r>
            </a:p>
          </p:txBody>
        </p:sp>
      </p:grpSp>
      <p:sp>
        <p:nvSpPr>
          <p:cNvPr id="149565" name="Rectangle 61"/>
          <p:cNvSpPr>
            <a:spLocks noGrp="1" noChangeArrowheads="1"/>
          </p:cNvSpPr>
          <p:nvPr>
            <p:ph type="body" idx="1"/>
          </p:nvPr>
        </p:nvSpPr>
        <p:spPr>
          <a:xfrm>
            <a:off x="0" y="909638"/>
            <a:ext cx="9144000" cy="611187"/>
          </a:xfrm>
          <a:noFill/>
          <a:ln/>
        </p:spPr>
        <p:txBody>
          <a:bodyPr/>
          <a:lstStyle/>
          <a:p>
            <a:pPr>
              <a:lnSpc>
                <a:spcPct val="140000"/>
              </a:lnSpc>
            </a:pPr>
            <a:r>
              <a:rPr lang="en-US" altLang="ko-KR"/>
              <a:t>AUTOSAR Layered Architecture</a:t>
            </a:r>
          </a:p>
          <a:p>
            <a:pPr lvl="1">
              <a:lnSpc>
                <a:spcPct val="90000"/>
              </a:lnSpc>
              <a:buFont typeface="Wingdings" charset="0"/>
              <a:buNone/>
            </a:pPr>
            <a:endParaRPr lang="en-US" altLang="ko-KR"/>
          </a:p>
        </p:txBody>
      </p:sp>
      <p:sp>
        <p:nvSpPr>
          <p:cNvPr id="149567" name="Rectangle 63"/>
          <p:cNvSpPr>
            <a:spLocks noGrp="1" noChangeArrowheads="1"/>
          </p:cNvSpPr>
          <p:nvPr>
            <p:ph type="title"/>
          </p:nvPr>
        </p:nvSpPr>
        <p:spPr>
          <a:noFill/>
          <a:ln/>
        </p:spPr>
        <p:txBody>
          <a:bodyPr/>
          <a:lstStyle/>
          <a:p>
            <a:r>
              <a:rPr lang="en-US" altLang="ko-KR"/>
              <a:t>AUTOSAR from a Technical Point of View</a:t>
            </a:r>
          </a:p>
        </p:txBody>
      </p:sp>
    </p:spTree>
    <p:extLst>
      <p:ext uri="{BB962C8B-B14F-4D97-AF65-F5344CB8AC3E}">
        <p14:creationId xmlns:p14="http://schemas.microsoft.com/office/powerpoint/2010/main" val="3983658174"/>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C95CA330-7420-284C-8922-59FC069AE29D}" type="slidenum">
              <a:rPr lang="en-US" altLang="ko-KR"/>
              <a:pPr/>
              <a:t>165</a:t>
            </a:fld>
            <a:endParaRPr lang="en-US" altLang="ko-KR"/>
          </a:p>
        </p:txBody>
      </p:sp>
      <p:sp>
        <p:nvSpPr>
          <p:cNvPr id="204802" name="Rectangle 2"/>
          <p:cNvSpPr>
            <a:spLocks noGrp="1" noChangeArrowheads="1"/>
          </p:cNvSpPr>
          <p:nvPr>
            <p:ph type="title"/>
          </p:nvPr>
        </p:nvSpPr>
        <p:spPr/>
        <p:txBody>
          <a:bodyPr/>
          <a:lstStyle/>
          <a:p>
            <a:r>
              <a:rPr lang="en-US" altLang="ko-KR"/>
              <a:t>AUTOSAR from a Technical Point of View</a:t>
            </a:r>
          </a:p>
        </p:txBody>
      </p:sp>
      <p:sp>
        <p:nvSpPr>
          <p:cNvPr id="204803" name="Rectangle 3"/>
          <p:cNvSpPr>
            <a:spLocks noGrp="1" noChangeArrowheads="1"/>
          </p:cNvSpPr>
          <p:nvPr>
            <p:ph type="body" idx="1"/>
          </p:nvPr>
        </p:nvSpPr>
        <p:spPr/>
        <p:txBody>
          <a:bodyPr/>
          <a:lstStyle/>
          <a:p>
            <a:r>
              <a:rPr lang="en-US" altLang="ko-KR"/>
              <a:t>AUTOSAR Layered Architecture</a:t>
            </a:r>
          </a:p>
        </p:txBody>
      </p:sp>
      <p:pic>
        <p:nvPicPr>
          <p:cNvPr id="204804" name="Picture 4"/>
          <p:cNvPicPr>
            <a:picLocks noChangeAspect="1" noChangeArrowheads="1"/>
          </p:cNvPicPr>
          <p:nvPr/>
        </p:nvPicPr>
        <p:blipFill>
          <a:blip r:embed="rId2">
            <a:extLst>
              <a:ext uri="{28A0092B-C50C-407E-A947-70E740481C1C}">
                <a14:useLocalDpi xmlns:a14="http://schemas.microsoft.com/office/drawing/2010/main" val="0"/>
              </a:ext>
            </a:extLst>
          </a:blip>
          <a:srcRect l="13123" t="26326" r="10750" b="10677"/>
          <a:stretch>
            <a:fillRect/>
          </a:stretch>
        </p:blipFill>
        <p:spPr bwMode="auto">
          <a:xfrm>
            <a:off x="638175" y="1665288"/>
            <a:ext cx="8353425"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1156886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B793B6DE-16FF-8E43-B1AC-638144A6DD28}" type="slidenum">
              <a:rPr lang="en-US" altLang="ko-KR"/>
              <a:pPr/>
              <a:t>166</a:t>
            </a:fld>
            <a:endParaRPr lang="en-US" altLang="ko-KR"/>
          </a:p>
        </p:txBody>
      </p:sp>
      <p:sp>
        <p:nvSpPr>
          <p:cNvPr id="147458" name="Rectangle 2"/>
          <p:cNvSpPr>
            <a:spLocks noGrp="1" noChangeArrowheads="1"/>
          </p:cNvSpPr>
          <p:nvPr>
            <p:ph type="title"/>
          </p:nvPr>
        </p:nvSpPr>
        <p:spPr>
          <a:xfrm>
            <a:off x="453555" y="115888"/>
            <a:ext cx="6923558" cy="838200"/>
          </a:xfrm>
        </p:spPr>
        <p:txBody>
          <a:bodyPr/>
          <a:lstStyle/>
          <a:p>
            <a:r>
              <a:rPr lang="en-US" altLang="ko-KR" dirty="0"/>
              <a:t>AUTOSAR from a Technical Point of View</a:t>
            </a:r>
            <a:endParaRPr lang="en-US" altLang="ko-KR" sz="1600" dirty="0"/>
          </a:p>
        </p:txBody>
      </p:sp>
      <p:pic>
        <p:nvPicPr>
          <p:cNvPr id="147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614" y="1797050"/>
            <a:ext cx="3999386" cy="4938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7460" name="Rectangle 4"/>
          <p:cNvSpPr>
            <a:spLocks noGrp="1" noChangeArrowheads="1"/>
          </p:cNvSpPr>
          <p:nvPr>
            <p:ph type="body" idx="1"/>
          </p:nvPr>
        </p:nvSpPr>
        <p:spPr>
          <a:xfrm>
            <a:off x="0" y="857806"/>
            <a:ext cx="9144000" cy="1004887"/>
          </a:xfrm>
          <a:noFill/>
          <a:ln/>
        </p:spPr>
        <p:txBody>
          <a:bodyPr/>
          <a:lstStyle/>
          <a:p>
            <a:pPr lvl="1">
              <a:lnSpc>
                <a:spcPct val="140000"/>
              </a:lnSpc>
            </a:pPr>
            <a:r>
              <a:rPr lang="en-US" altLang="ko-KR" dirty="0" smtClean="0"/>
              <a:t>Derive </a:t>
            </a:r>
            <a:r>
              <a:rPr lang="en-US" altLang="ko-KR" dirty="0"/>
              <a:t>E/E architecture from formal descriptions of </a:t>
            </a:r>
            <a:r>
              <a:rPr lang="en-US" altLang="ko-KR" dirty="0" smtClean="0"/>
              <a:t>Sw. &amp; </a:t>
            </a:r>
            <a:r>
              <a:rPr lang="en-US" altLang="ko-KR" dirty="0" err="1" smtClean="0"/>
              <a:t>Hw</a:t>
            </a:r>
            <a:r>
              <a:rPr lang="en-US" altLang="ko-KR" dirty="0" smtClean="0"/>
              <a:t>. components</a:t>
            </a:r>
            <a:endParaRPr lang="en-US" altLang="ko-KR" dirty="0"/>
          </a:p>
        </p:txBody>
      </p:sp>
      <p:sp>
        <p:nvSpPr>
          <p:cNvPr id="147464" name="Text Box 8"/>
          <p:cNvSpPr txBox="1">
            <a:spLocks noChangeArrowheads="1"/>
          </p:cNvSpPr>
          <p:nvPr/>
        </p:nvSpPr>
        <p:spPr bwMode="auto">
          <a:xfrm>
            <a:off x="220298" y="2012593"/>
            <a:ext cx="4758102" cy="4191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0"/>
              </a:spcBef>
              <a:defRPr kumimoji="1">
                <a:solidFill>
                  <a:schemeClr val="tx1"/>
                </a:solidFill>
                <a:latin typeface="굴림" charset="0"/>
                <a:ea typeface="굴림" charset="0"/>
                <a:cs typeface="굴림" charset="0"/>
              </a:defRPr>
            </a:lvl1pPr>
            <a:lvl2pPr marL="1525588">
              <a:spcBef>
                <a:spcPct val="0"/>
              </a:spcBef>
              <a:defRPr kumimoji="1">
                <a:solidFill>
                  <a:schemeClr val="tx1"/>
                </a:solidFill>
                <a:latin typeface="굴림" charset="0"/>
                <a:ea typeface="굴림" charset="0"/>
                <a:cs typeface="굴림" charset="0"/>
              </a:defRPr>
            </a:lvl2pPr>
            <a:lvl3pPr marL="1704975">
              <a:spcBef>
                <a:spcPct val="0"/>
              </a:spcBef>
              <a:defRPr kumimoji="1">
                <a:solidFill>
                  <a:schemeClr val="tx1"/>
                </a:solidFill>
                <a:latin typeface="굴림" charset="0"/>
                <a:ea typeface="굴림" charset="0"/>
                <a:cs typeface="굴림" charset="0"/>
              </a:defRPr>
            </a:lvl3pPr>
            <a:lvl4pPr marL="1884363">
              <a:spcBef>
                <a:spcPct val="0"/>
              </a:spcBef>
              <a:defRPr kumimoji="1">
                <a:solidFill>
                  <a:schemeClr val="tx1"/>
                </a:solidFill>
                <a:latin typeface="굴림" charset="0"/>
                <a:ea typeface="굴림" charset="0"/>
                <a:cs typeface="굴림" charset="0"/>
              </a:defRPr>
            </a:lvl4pPr>
            <a:lvl5pPr marL="2063750">
              <a:spcBef>
                <a:spcPct val="0"/>
              </a:spcBef>
              <a:defRPr kumimoji="1">
                <a:solidFill>
                  <a:schemeClr val="tx1"/>
                </a:solidFill>
                <a:latin typeface="굴림" charset="0"/>
                <a:ea typeface="굴림" charset="0"/>
                <a:cs typeface="굴림" charset="0"/>
              </a:defRPr>
            </a:lvl5pPr>
            <a:lvl6pPr marL="2520950" fontAlgn="base" latinLnBrk="1">
              <a:spcBef>
                <a:spcPct val="0"/>
              </a:spcBef>
              <a:spcAft>
                <a:spcPct val="0"/>
              </a:spcAft>
              <a:defRPr kumimoji="1">
                <a:solidFill>
                  <a:schemeClr val="tx1"/>
                </a:solidFill>
                <a:latin typeface="굴림" charset="0"/>
                <a:ea typeface="굴림" charset="0"/>
                <a:cs typeface="굴림" charset="0"/>
              </a:defRPr>
            </a:lvl6pPr>
            <a:lvl7pPr marL="2978150" fontAlgn="base" latinLnBrk="1">
              <a:spcBef>
                <a:spcPct val="0"/>
              </a:spcBef>
              <a:spcAft>
                <a:spcPct val="0"/>
              </a:spcAft>
              <a:defRPr kumimoji="1">
                <a:solidFill>
                  <a:schemeClr val="tx1"/>
                </a:solidFill>
                <a:latin typeface="굴림" charset="0"/>
                <a:ea typeface="굴림" charset="0"/>
                <a:cs typeface="굴림" charset="0"/>
              </a:defRPr>
            </a:lvl7pPr>
            <a:lvl8pPr marL="3435350" fontAlgn="base" latinLnBrk="1">
              <a:spcBef>
                <a:spcPct val="0"/>
              </a:spcBef>
              <a:spcAft>
                <a:spcPct val="0"/>
              </a:spcAft>
              <a:defRPr kumimoji="1">
                <a:solidFill>
                  <a:schemeClr val="tx1"/>
                </a:solidFill>
                <a:latin typeface="굴림" charset="0"/>
                <a:ea typeface="굴림" charset="0"/>
                <a:cs typeface="굴림" charset="0"/>
              </a:defRPr>
            </a:lvl8pPr>
            <a:lvl9pPr marL="3892550" fontAlgn="base" latinLnBrk="1">
              <a:spcBef>
                <a:spcPct val="0"/>
              </a:spcBef>
              <a:spcAft>
                <a:spcPct val="0"/>
              </a:spcAft>
              <a:defRPr kumimoji="1">
                <a:solidFill>
                  <a:schemeClr val="tx1"/>
                </a:solidFill>
                <a:latin typeface="굴림" charset="0"/>
                <a:ea typeface="굴림" charset="0"/>
                <a:cs typeface="굴림" charset="0"/>
              </a:defRPr>
            </a:lvl9pPr>
          </a:lstStyle>
          <a:p>
            <a:pPr>
              <a:spcBef>
                <a:spcPct val="20000"/>
              </a:spcBef>
              <a:buFont typeface="Wingdings" charset="0"/>
              <a:buNone/>
            </a:pPr>
            <a:r>
              <a:rPr lang="en-US" altLang="ko-KR" sz="1800" dirty="0">
                <a:solidFill>
                  <a:srgbClr val="000000"/>
                </a:solidFill>
                <a:latin typeface="HY헤드라인M" charset="0"/>
                <a:ea typeface="HY헤드라인M" charset="0"/>
                <a:cs typeface="HY헤드라인M" charset="0"/>
              </a:rPr>
              <a:t>Functional software is described formally in terms of </a:t>
            </a:r>
            <a:r>
              <a:rPr lang="ko-KR" altLang="en-US" sz="1800" dirty="0">
                <a:solidFill>
                  <a:srgbClr val="000000"/>
                </a:solidFill>
                <a:latin typeface="Arial"/>
                <a:ea typeface="HY헤드라인M" charset="0"/>
                <a:cs typeface="HY헤드라인M" charset="0"/>
              </a:rPr>
              <a:t>“</a:t>
            </a:r>
            <a:r>
              <a:rPr lang="en-US" altLang="ko-KR" sz="1800" dirty="0">
                <a:solidFill>
                  <a:srgbClr val="000000"/>
                </a:solidFill>
                <a:latin typeface="HY헤드라인M" charset="0"/>
                <a:ea typeface="HY헤드라인M" charset="0"/>
                <a:cs typeface="HY헤드라인M" charset="0"/>
              </a:rPr>
              <a:t>software Components</a:t>
            </a:r>
            <a:r>
              <a:rPr lang="ko-KR" altLang="en-US" sz="1800" dirty="0">
                <a:solidFill>
                  <a:srgbClr val="000000"/>
                </a:solidFill>
                <a:latin typeface="Arial"/>
                <a:ea typeface="HY헤드라인M" charset="0"/>
                <a:cs typeface="HY헤드라인M" charset="0"/>
              </a:rPr>
              <a:t>”</a:t>
            </a:r>
            <a:r>
              <a:rPr lang="en-US" altLang="ko-KR" sz="1800" dirty="0">
                <a:solidFill>
                  <a:srgbClr val="000000"/>
                </a:solidFill>
                <a:latin typeface="HY헤드라인M" charset="0"/>
                <a:ea typeface="HY헤드라인M" charset="0"/>
                <a:cs typeface="HY헤드라인M" charset="0"/>
              </a:rPr>
              <a:t> (SW-C).</a:t>
            </a:r>
          </a:p>
          <a:p>
            <a:pPr>
              <a:spcBef>
                <a:spcPct val="20000"/>
              </a:spcBef>
              <a:buFont typeface="Wingdings" charset="0"/>
              <a:buNone/>
            </a:pPr>
            <a:endParaRPr lang="en-US" altLang="ko-KR" sz="1800" dirty="0">
              <a:solidFill>
                <a:srgbClr val="000000"/>
              </a:solidFill>
              <a:latin typeface="HY헤드라인M" charset="0"/>
              <a:ea typeface="HY헤드라인M" charset="0"/>
              <a:cs typeface="HY헤드라인M" charset="0"/>
            </a:endParaRPr>
          </a:p>
          <a:p>
            <a:pPr>
              <a:spcBef>
                <a:spcPct val="20000"/>
              </a:spcBef>
              <a:buFont typeface="Wingdings" charset="0"/>
              <a:buNone/>
            </a:pPr>
            <a:r>
              <a:rPr lang="en-US" altLang="ko-KR" sz="1800" dirty="0">
                <a:solidFill>
                  <a:srgbClr val="000000"/>
                </a:solidFill>
                <a:latin typeface="HY헤드라인M" charset="0"/>
                <a:ea typeface="HY헤드라인M" charset="0"/>
                <a:cs typeface="HY헤드라인M" charset="0"/>
              </a:rPr>
              <a:t>Using </a:t>
            </a:r>
            <a:r>
              <a:rPr lang="ko-KR" altLang="en-US" sz="1800" dirty="0">
                <a:solidFill>
                  <a:srgbClr val="000000"/>
                </a:solidFill>
                <a:latin typeface="Arial"/>
                <a:ea typeface="HY헤드라인M" charset="0"/>
                <a:cs typeface="HY헤드라인M" charset="0"/>
              </a:rPr>
              <a:t>“</a:t>
            </a:r>
            <a:r>
              <a:rPr lang="en-US" altLang="ko-KR" sz="1800" dirty="0">
                <a:solidFill>
                  <a:srgbClr val="000000"/>
                </a:solidFill>
                <a:latin typeface="HY헤드라인M" charset="0"/>
                <a:ea typeface="HY헤드라인M" charset="0"/>
                <a:cs typeface="HY헤드라인M" charset="0"/>
              </a:rPr>
              <a:t>Software Component Descriptions</a:t>
            </a:r>
            <a:r>
              <a:rPr lang="ko-KR" altLang="en-US" sz="1800" dirty="0">
                <a:solidFill>
                  <a:srgbClr val="000000"/>
                </a:solidFill>
                <a:latin typeface="Arial"/>
                <a:ea typeface="HY헤드라인M" charset="0"/>
                <a:cs typeface="HY헤드라인M" charset="0"/>
              </a:rPr>
              <a:t>”</a:t>
            </a:r>
            <a:r>
              <a:rPr lang="en-US" altLang="ko-KR" sz="1800" dirty="0">
                <a:solidFill>
                  <a:srgbClr val="000000"/>
                </a:solidFill>
                <a:latin typeface="HY헤드라인M" charset="0"/>
                <a:ea typeface="HY헤드라인M" charset="0"/>
                <a:cs typeface="HY헤드라인M" charset="0"/>
              </a:rPr>
              <a:t> as input, the </a:t>
            </a:r>
            <a:r>
              <a:rPr lang="ko-KR" altLang="en-US" sz="1800" dirty="0">
                <a:solidFill>
                  <a:srgbClr val="000000"/>
                </a:solidFill>
                <a:latin typeface="Arial"/>
                <a:ea typeface="HY헤드라인M" charset="0"/>
                <a:cs typeface="HY헤드라인M" charset="0"/>
              </a:rPr>
              <a:t>“</a:t>
            </a:r>
            <a:r>
              <a:rPr lang="en-US" altLang="ko-KR" sz="1800" dirty="0">
                <a:solidFill>
                  <a:srgbClr val="000000"/>
                </a:solidFill>
                <a:latin typeface="HY헤드라인M" charset="0"/>
                <a:ea typeface="HY헤드라인M" charset="0"/>
                <a:cs typeface="HY헤드라인M" charset="0"/>
              </a:rPr>
              <a:t>Virtual Functional Bus</a:t>
            </a:r>
            <a:r>
              <a:rPr lang="ko-KR" altLang="en-US" sz="1800" dirty="0">
                <a:solidFill>
                  <a:srgbClr val="000000"/>
                </a:solidFill>
                <a:latin typeface="Arial"/>
                <a:ea typeface="HY헤드라인M" charset="0"/>
                <a:cs typeface="HY헤드라인M" charset="0"/>
              </a:rPr>
              <a:t>”</a:t>
            </a:r>
            <a:r>
              <a:rPr lang="en-US" altLang="ko-KR" sz="1800" dirty="0">
                <a:solidFill>
                  <a:srgbClr val="000000"/>
                </a:solidFill>
                <a:latin typeface="HY헤드라인M" charset="0"/>
                <a:ea typeface="HY헤드라인M" charset="0"/>
                <a:cs typeface="HY헤드라인M" charset="0"/>
              </a:rPr>
              <a:t> validates the interaction of all components and interfaces before software implementation.</a:t>
            </a:r>
          </a:p>
          <a:p>
            <a:pPr>
              <a:spcBef>
                <a:spcPct val="20000"/>
              </a:spcBef>
              <a:buFont typeface="Wingdings" charset="0"/>
              <a:buNone/>
            </a:pPr>
            <a:endParaRPr lang="en-US" altLang="ko-KR" sz="1800" dirty="0">
              <a:solidFill>
                <a:srgbClr val="000000"/>
              </a:solidFill>
              <a:latin typeface="HY헤드라인M" charset="0"/>
              <a:ea typeface="HY헤드라인M" charset="0"/>
              <a:cs typeface="HY헤드라인M" charset="0"/>
            </a:endParaRPr>
          </a:p>
          <a:p>
            <a:pPr>
              <a:spcBef>
                <a:spcPct val="20000"/>
              </a:spcBef>
              <a:buFont typeface="Wingdings" charset="0"/>
              <a:buNone/>
            </a:pPr>
            <a:r>
              <a:rPr lang="en-US" altLang="ko-KR" sz="1800" dirty="0">
                <a:solidFill>
                  <a:srgbClr val="000000"/>
                </a:solidFill>
                <a:latin typeface="HY헤드라인M" charset="0"/>
                <a:ea typeface="HY헤드라인M" charset="0"/>
                <a:cs typeface="HY헤드라인M" charset="0"/>
              </a:rPr>
              <a:t>Mapping of </a:t>
            </a:r>
            <a:r>
              <a:rPr lang="ko-KR" altLang="en-US" sz="1800" dirty="0">
                <a:solidFill>
                  <a:srgbClr val="000000"/>
                </a:solidFill>
                <a:latin typeface="Arial"/>
                <a:ea typeface="HY헤드라인M" charset="0"/>
                <a:cs typeface="HY헤드라인M" charset="0"/>
              </a:rPr>
              <a:t>“</a:t>
            </a:r>
            <a:r>
              <a:rPr lang="en-US" altLang="ko-KR" sz="1800" dirty="0">
                <a:solidFill>
                  <a:srgbClr val="000000"/>
                </a:solidFill>
                <a:latin typeface="HY헤드라인M" charset="0"/>
                <a:ea typeface="HY헤드라인M" charset="0"/>
                <a:cs typeface="HY헤드라인M" charset="0"/>
              </a:rPr>
              <a:t>Software Components</a:t>
            </a:r>
            <a:r>
              <a:rPr lang="ko-KR" altLang="en-US" sz="1800" dirty="0">
                <a:solidFill>
                  <a:srgbClr val="000000"/>
                </a:solidFill>
                <a:latin typeface="Arial"/>
                <a:ea typeface="HY헤드라인M" charset="0"/>
                <a:cs typeface="HY헤드라인M" charset="0"/>
              </a:rPr>
              <a:t>”</a:t>
            </a:r>
            <a:r>
              <a:rPr lang="en-US" altLang="ko-KR" sz="1800" dirty="0">
                <a:solidFill>
                  <a:srgbClr val="000000"/>
                </a:solidFill>
                <a:latin typeface="HY헤드라인M" charset="0"/>
                <a:ea typeface="HY헤드라인M" charset="0"/>
                <a:cs typeface="HY헤드라인M" charset="0"/>
              </a:rPr>
              <a:t> to ECUs and configuration of basic software.</a:t>
            </a:r>
          </a:p>
          <a:p>
            <a:pPr>
              <a:spcBef>
                <a:spcPct val="50000"/>
              </a:spcBef>
              <a:buFont typeface="Wingdings" charset="0"/>
              <a:buNone/>
            </a:pPr>
            <a:endParaRPr lang="en-US" altLang="ko-KR" sz="1800" dirty="0">
              <a:solidFill>
                <a:srgbClr val="000000"/>
              </a:solidFill>
              <a:latin typeface="HY헤드라인M" charset="0"/>
              <a:ea typeface="HY헤드라인M" charset="0"/>
              <a:cs typeface="HY헤드라인M" charset="0"/>
            </a:endParaRPr>
          </a:p>
          <a:p>
            <a:pPr>
              <a:spcBef>
                <a:spcPct val="50000"/>
              </a:spcBef>
              <a:buFont typeface="Wingdings" charset="0"/>
              <a:buNone/>
            </a:pPr>
            <a:r>
              <a:rPr lang="en-US" altLang="ko-KR" sz="1800" dirty="0">
                <a:solidFill>
                  <a:srgbClr val="000000"/>
                </a:solidFill>
                <a:latin typeface="HY헤드라인M" charset="0"/>
                <a:ea typeface="HY헤드라인M" charset="0"/>
                <a:cs typeface="HY헤드라인M" charset="0"/>
              </a:rPr>
              <a:t>The AUTOSAR Methodology supports the generation of an E/E architecture.</a:t>
            </a:r>
          </a:p>
        </p:txBody>
      </p:sp>
    </p:spTree>
    <p:extLst>
      <p:ext uri="{BB962C8B-B14F-4D97-AF65-F5344CB8AC3E}">
        <p14:creationId xmlns:p14="http://schemas.microsoft.com/office/powerpoint/2010/main" val="3043803468"/>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15A3AB78-2351-6D43-A57D-3572583C6E8F}" type="slidenum">
              <a:rPr lang="en-US" altLang="ko-KR"/>
              <a:pPr/>
              <a:t>167</a:t>
            </a:fld>
            <a:endParaRPr lang="en-US" altLang="ko-KR"/>
          </a:p>
        </p:txBody>
      </p:sp>
      <p:sp>
        <p:nvSpPr>
          <p:cNvPr id="205826" name="Rectangle 2"/>
          <p:cNvSpPr>
            <a:spLocks noGrp="1" noChangeArrowheads="1"/>
          </p:cNvSpPr>
          <p:nvPr>
            <p:ph type="title"/>
          </p:nvPr>
        </p:nvSpPr>
        <p:spPr>
          <a:xfrm>
            <a:off x="479473" y="115888"/>
            <a:ext cx="6897640" cy="838200"/>
          </a:xfrm>
        </p:spPr>
        <p:txBody>
          <a:bodyPr/>
          <a:lstStyle/>
          <a:p>
            <a:r>
              <a:rPr lang="en-US" altLang="ko-KR" dirty="0"/>
              <a:t>AUTOSAR from a Technical Point of View</a:t>
            </a:r>
          </a:p>
        </p:txBody>
      </p:sp>
      <p:sp>
        <p:nvSpPr>
          <p:cNvPr id="205827" name="Rectangle 3"/>
          <p:cNvSpPr>
            <a:spLocks noGrp="1" noChangeArrowheads="1"/>
          </p:cNvSpPr>
          <p:nvPr>
            <p:ph type="body" idx="1"/>
          </p:nvPr>
        </p:nvSpPr>
        <p:spPr>
          <a:xfrm>
            <a:off x="89686" y="992048"/>
            <a:ext cx="4536579" cy="4781550"/>
          </a:xfrm>
        </p:spPr>
        <p:txBody>
          <a:bodyPr/>
          <a:lstStyle/>
          <a:p>
            <a:r>
              <a:rPr lang="en-US" altLang="ko-KR" sz="1800" dirty="0"/>
              <a:t> AUTOSAR SW-C (Software Component)</a:t>
            </a:r>
          </a:p>
          <a:p>
            <a:pPr lvl="1"/>
            <a:r>
              <a:rPr lang="en-US" altLang="ko-KR" sz="1800" dirty="0"/>
              <a:t>Application is divided into SW-Cs.</a:t>
            </a:r>
          </a:p>
          <a:p>
            <a:pPr lvl="1"/>
            <a:r>
              <a:rPr lang="en-US" altLang="ko-KR" sz="1800" dirty="0"/>
              <a:t>Software Components consist of </a:t>
            </a:r>
          </a:p>
          <a:p>
            <a:pPr lvl="2"/>
            <a:r>
              <a:rPr lang="en-US" altLang="ko-KR" sz="1600" dirty="0"/>
              <a:t>Ports</a:t>
            </a:r>
          </a:p>
          <a:p>
            <a:pPr lvl="2">
              <a:buFont typeface="Wingdings" charset="0"/>
              <a:buNone/>
            </a:pPr>
            <a:r>
              <a:rPr lang="en-US" altLang="ko-KR" sz="1600" dirty="0"/>
              <a:t>    Interface to other SW-Cs</a:t>
            </a:r>
          </a:p>
          <a:p>
            <a:pPr lvl="2"/>
            <a:r>
              <a:rPr lang="en-US" altLang="ko-KR" sz="1600" dirty="0"/>
              <a:t>Runnable Entities (or </a:t>
            </a:r>
            <a:r>
              <a:rPr lang="en-US" altLang="ko-KR" sz="1600" dirty="0" err="1"/>
              <a:t>Runnables</a:t>
            </a:r>
            <a:r>
              <a:rPr lang="en-US" altLang="ko-KR" sz="1600" dirty="0"/>
              <a:t>)</a:t>
            </a:r>
          </a:p>
          <a:p>
            <a:pPr lvl="2">
              <a:buFont typeface="Wingdings" charset="0"/>
              <a:buNone/>
            </a:pPr>
            <a:r>
              <a:rPr lang="en-US" altLang="ko-KR" sz="1600" dirty="0"/>
              <a:t>    Procedures which contain the actual implementation</a:t>
            </a:r>
          </a:p>
          <a:p>
            <a:pPr lvl="2">
              <a:buFont typeface="Wingdings" charset="0"/>
              <a:buNone/>
            </a:pPr>
            <a:r>
              <a:rPr lang="en-US" altLang="ko-KR" sz="1600" dirty="0"/>
              <a:t>    Triggered cyclically or on event (e.g. data reception)</a:t>
            </a:r>
          </a:p>
          <a:p>
            <a:pPr lvl="2"/>
            <a:r>
              <a:rPr lang="en-US" altLang="ko-KR" sz="1600" dirty="0"/>
              <a:t>Other software components</a:t>
            </a:r>
          </a:p>
          <a:p>
            <a:pPr lvl="2">
              <a:buFont typeface="Wingdings" charset="0"/>
              <a:buNone/>
            </a:pPr>
            <a:r>
              <a:rPr lang="en-US" altLang="ko-KR" sz="1600" dirty="0"/>
              <a:t>    Composite components for hierarchical design</a:t>
            </a:r>
          </a:p>
          <a:p>
            <a:pPr lvl="1"/>
            <a:r>
              <a:rPr lang="en-US" altLang="ko-KR" sz="1800" dirty="0"/>
              <a:t>Three types of SW-C</a:t>
            </a:r>
          </a:p>
          <a:p>
            <a:pPr lvl="2"/>
            <a:r>
              <a:rPr lang="en-US" altLang="ko-KR" sz="1600" dirty="0"/>
              <a:t>Atomic SW-C</a:t>
            </a:r>
          </a:p>
          <a:p>
            <a:pPr lvl="2"/>
            <a:r>
              <a:rPr lang="en-US" altLang="ko-KR" sz="1600" dirty="0"/>
              <a:t>Composite SW-C</a:t>
            </a:r>
          </a:p>
          <a:p>
            <a:pPr lvl="2"/>
            <a:r>
              <a:rPr lang="en-US" altLang="ko-KR" sz="1600" dirty="0"/>
              <a:t>Sensor/Actuator SW-C</a:t>
            </a:r>
          </a:p>
          <a:p>
            <a:pPr lvl="1">
              <a:buFont typeface="Wingdings" charset="0"/>
              <a:buNone/>
            </a:pPr>
            <a:endParaRPr lang="en-US" altLang="ko-KR" sz="1800" dirty="0"/>
          </a:p>
        </p:txBody>
      </p:sp>
      <p:pic>
        <p:nvPicPr>
          <p:cNvPr id="205828" name="Picture 4"/>
          <p:cNvPicPr>
            <a:picLocks noChangeAspect="1" noChangeArrowheads="1"/>
          </p:cNvPicPr>
          <p:nvPr/>
        </p:nvPicPr>
        <p:blipFill>
          <a:blip r:embed="rId2">
            <a:extLst>
              <a:ext uri="{28A0092B-C50C-407E-A947-70E740481C1C}">
                <a14:useLocalDpi xmlns:a14="http://schemas.microsoft.com/office/drawing/2010/main" val="0"/>
              </a:ext>
            </a:extLst>
          </a:blip>
          <a:srcRect l="15755" t="27280" r="14757" b="17247"/>
          <a:stretch>
            <a:fillRect/>
          </a:stretch>
        </p:blipFill>
        <p:spPr bwMode="auto">
          <a:xfrm>
            <a:off x="4418346" y="2267643"/>
            <a:ext cx="4725654" cy="2633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221457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E93E4710-F822-C143-9147-787237D6C722}" type="slidenum">
              <a:rPr lang="en-US" altLang="ko-KR"/>
              <a:pPr/>
              <a:t>168</a:t>
            </a:fld>
            <a:endParaRPr lang="en-US" altLang="ko-KR"/>
          </a:p>
        </p:txBody>
      </p:sp>
      <p:sp>
        <p:nvSpPr>
          <p:cNvPr id="201730" name="Rectangle 2"/>
          <p:cNvSpPr>
            <a:spLocks noGrp="1" noChangeArrowheads="1"/>
          </p:cNvSpPr>
          <p:nvPr>
            <p:ph type="title"/>
          </p:nvPr>
        </p:nvSpPr>
        <p:spPr/>
        <p:txBody>
          <a:bodyPr/>
          <a:lstStyle/>
          <a:p>
            <a:r>
              <a:rPr lang="en-US" altLang="ko-KR"/>
              <a:t>AUTOSAR from a Technical Point of View</a:t>
            </a:r>
          </a:p>
        </p:txBody>
      </p:sp>
      <p:sp>
        <p:nvSpPr>
          <p:cNvPr id="201731" name="Rectangle 3"/>
          <p:cNvSpPr>
            <a:spLocks noGrp="1" noChangeArrowheads="1"/>
          </p:cNvSpPr>
          <p:nvPr>
            <p:ph type="body" idx="1"/>
          </p:nvPr>
        </p:nvSpPr>
        <p:spPr>
          <a:xfrm>
            <a:off x="0" y="1606787"/>
            <a:ext cx="4354131" cy="4548244"/>
          </a:xfrm>
        </p:spPr>
        <p:txBody>
          <a:bodyPr/>
          <a:lstStyle/>
          <a:p>
            <a:r>
              <a:rPr lang="en-US" altLang="ko-KR" sz="2000" dirty="0"/>
              <a:t> RTE (Runtime Environment)</a:t>
            </a:r>
          </a:p>
          <a:p>
            <a:pPr lvl="1"/>
            <a:r>
              <a:rPr lang="en-US" altLang="ko-KR" sz="2000" dirty="0"/>
              <a:t>Implementation of Virtual Functional Bus</a:t>
            </a:r>
          </a:p>
          <a:p>
            <a:pPr lvl="1"/>
            <a:r>
              <a:rPr lang="en-US" altLang="ko-KR" sz="2000" dirty="0"/>
              <a:t> Interface between SW-Cs and Basic Software</a:t>
            </a:r>
          </a:p>
          <a:p>
            <a:pPr lvl="1"/>
            <a:r>
              <a:rPr lang="en-US" altLang="ko-KR" sz="2000" dirty="0"/>
              <a:t> All calls to basic software pass through the RTE</a:t>
            </a:r>
          </a:p>
          <a:p>
            <a:pPr lvl="1"/>
            <a:r>
              <a:rPr lang="en-US" altLang="ko-KR" sz="2000" dirty="0"/>
              <a:t> Communication method :  Send/Receive signals, Client/Server functionality</a:t>
            </a:r>
          </a:p>
          <a:p>
            <a:pPr lvl="1"/>
            <a:r>
              <a:rPr lang="en-US" altLang="ko-KR" sz="2000" dirty="0"/>
              <a:t> Triggering of </a:t>
            </a:r>
            <a:r>
              <a:rPr lang="en-US" altLang="ko-KR" sz="2000" dirty="0" err="1"/>
              <a:t>runnables</a:t>
            </a:r>
            <a:r>
              <a:rPr lang="en-US" altLang="ko-KR" sz="2000" dirty="0"/>
              <a:t> : Cyclically or On event</a:t>
            </a:r>
          </a:p>
          <a:p>
            <a:pPr lvl="1">
              <a:buFont typeface="Wingdings" charset="0"/>
              <a:buNone/>
            </a:pPr>
            <a:endParaRPr lang="en-US" altLang="ko-KR" sz="2000" dirty="0"/>
          </a:p>
          <a:p>
            <a:pPr>
              <a:buFont typeface="Wingdings" charset="0"/>
              <a:buNone/>
            </a:pPr>
            <a:endParaRPr lang="en-US" altLang="ko-KR" sz="2000" dirty="0"/>
          </a:p>
        </p:txBody>
      </p:sp>
      <p:pic>
        <p:nvPicPr>
          <p:cNvPr id="201733" name="Picture 5"/>
          <p:cNvPicPr>
            <a:picLocks noChangeAspect="1" noChangeArrowheads="1"/>
          </p:cNvPicPr>
          <p:nvPr/>
        </p:nvPicPr>
        <p:blipFill>
          <a:blip r:embed="rId2">
            <a:extLst>
              <a:ext uri="{28A0092B-C50C-407E-A947-70E740481C1C}">
                <a14:useLocalDpi xmlns:a14="http://schemas.microsoft.com/office/drawing/2010/main" val="0"/>
              </a:ext>
            </a:extLst>
          </a:blip>
          <a:srcRect l="14439" t="16916" r="4196" b="5991"/>
          <a:stretch>
            <a:fillRect/>
          </a:stretch>
        </p:blipFill>
        <p:spPr bwMode="auto">
          <a:xfrm>
            <a:off x="4318609" y="1914785"/>
            <a:ext cx="4825391" cy="3190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8632082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26646F36-10F3-CC45-AC27-FBC169C88EA4}" type="slidenum">
              <a:rPr lang="en-US" altLang="ko-KR"/>
              <a:pPr/>
              <a:t>169</a:t>
            </a:fld>
            <a:endParaRPr lang="en-US" altLang="ko-KR"/>
          </a:p>
        </p:txBody>
      </p:sp>
      <p:sp>
        <p:nvSpPr>
          <p:cNvPr id="203778" name="Rectangle 2"/>
          <p:cNvSpPr>
            <a:spLocks noGrp="1" noChangeArrowheads="1"/>
          </p:cNvSpPr>
          <p:nvPr>
            <p:ph type="title"/>
          </p:nvPr>
        </p:nvSpPr>
        <p:spPr/>
        <p:txBody>
          <a:bodyPr/>
          <a:lstStyle/>
          <a:p>
            <a:r>
              <a:rPr lang="en-US" altLang="ko-KR"/>
              <a:t>AUTOSAR from a Technical Point of View</a:t>
            </a:r>
          </a:p>
        </p:txBody>
      </p:sp>
      <p:sp>
        <p:nvSpPr>
          <p:cNvPr id="203779" name="Rectangle 3"/>
          <p:cNvSpPr>
            <a:spLocks noGrp="1" noChangeArrowheads="1"/>
          </p:cNvSpPr>
          <p:nvPr>
            <p:ph type="body" idx="1"/>
          </p:nvPr>
        </p:nvSpPr>
        <p:spPr>
          <a:xfrm>
            <a:off x="11944" y="1095713"/>
            <a:ext cx="7772400" cy="4781550"/>
          </a:xfrm>
        </p:spPr>
        <p:txBody>
          <a:bodyPr/>
          <a:lstStyle/>
          <a:p>
            <a:r>
              <a:rPr lang="en-US" altLang="ko-KR" dirty="0"/>
              <a:t> MCAL (Microcontroller Abstraction Layer)</a:t>
            </a:r>
          </a:p>
          <a:p>
            <a:pPr lvl="1"/>
            <a:r>
              <a:rPr lang="en-US" altLang="ko-KR" dirty="0"/>
              <a:t>MCAL is the lowest software layer of the Basic Software</a:t>
            </a:r>
          </a:p>
          <a:p>
            <a:pPr lvl="1"/>
            <a:r>
              <a:rPr lang="en-US" altLang="ko-KR" dirty="0"/>
              <a:t>It contains internal drivers, which are software modules with direct access to the microcontroller internal peripherals and memory mapped microcontroller external devices</a:t>
            </a:r>
          </a:p>
          <a:p>
            <a:pPr lvl="1"/>
            <a:r>
              <a:rPr lang="en-US" altLang="ko-KR" dirty="0"/>
              <a:t>Make higher software layers independent of microcontroller</a:t>
            </a:r>
          </a:p>
          <a:p>
            <a:pPr lvl="1"/>
            <a:endParaRPr lang="en-US" altLang="ko-KR" dirty="0"/>
          </a:p>
          <a:p>
            <a:pPr lvl="1"/>
            <a:endParaRPr lang="en-US" altLang="ko-KR" dirty="0"/>
          </a:p>
        </p:txBody>
      </p:sp>
      <p:pic>
        <p:nvPicPr>
          <p:cNvPr id="203780" name="Picture 4"/>
          <p:cNvPicPr>
            <a:picLocks noChangeAspect="1" noChangeArrowheads="1"/>
          </p:cNvPicPr>
          <p:nvPr/>
        </p:nvPicPr>
        <p:blipFill>
          <a:blip r:embed="rId2">
            <a:extLst>
              <a:ext uri="{28A0092B-C50C-407E-A947-70E740481C1C}">
                <a14:useLocalDpi xmlns:a14="http://schemas.microsoft.com/office/drawing/2010/main" val="0"/>
              </a:ext>
            </a:extLst>
          </a:blip>
          <a:srcRect l="9837" t="58975" r="49480" b="7173"/>
          <a:stretch>
            <a:fillRect/>
          </a:stretch>
        </p:blipFill>
        <p:spPr bwMode="auto">
          <a:xfrm>
            <a:off x="4530658" y="3592950"/>
            <a:ext cx="4464050" cy="259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124471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smtClean="0">
                <a:latin typeface="Verdana" charset="0"/>
              </a:rPr>
              <a:t>Evaluating Modeling Approaches (cont</a:t>
            </a:r>
            <a:r>
              <a:rPr lang="ja-JP" altLang="en-US" smtClean="0">
                <a:latin typeface="Verdana" charset="0"/>
              </a:rPr>
              <a:t>’</a:t>
            </a:r>
            <a:r>
              <a:rPr lang="en-US" smtClean="0">
                <a:latin typeface="Verdana" charset="0"/>
              </a:rPr>
              <a:t>d)</a:t>
            </a:r>
          </a:p>
        </p:txBody>
      </p:sp>
      <p:sp>
        <p:nvSpPr>
          <p:cNvPr id="59395" name="Rectangle 3"/>
          <p:cNvSpPr>
            <a:spLocks noGrp="1" noChangeArrowheads="1"/>
          </p:cNvSpPr>
          <p:nvPr>
            <p:ph idx="1"/>
          </p:nvPr>
        </p:nvSpPr>
        <p:spPr>
          <a:xfrm>
            <a:off x="685800" y="1752600"/>
            <a:ext cx="7772400" cy="4419600"/>
          </a:xfrm>
        </p:spPr>
        <p:txBody>
          <a:bodyPr rtlCol="0">
            <a:normAutofit/>
          </a:bodyPr>
          <a:lstStyle/>
          <a:p>
            <a:pPr eaLnBrk="1" fontAlgn="auto" hangingPunct="1">
              <a:spcAft>
                <a:spcPts val="0"/>
              </a:spcAft>
              <a:buFont typeface="Arial"/>
              <a:buChar char="•"/>
              <a:defRPr/>
            </a:pPr>
            <a:r>
              <a:rPr lang="en-US" smtClean="0">
                <a:latin typeface="Tahoma" charset="0"/>
              </a:rPr>
              <a:t>Ambiguity</a:t>
            </a:r>
          </a:p>
          <a:p>
            <a:pPr lvl="1" eaLnBrk="1" fontAlgn="auto" hangingPunct="1">
              <a:spcAft>
                <a:spcPts val="0"/>
              </a:spcAft>
              <a:buFont typeface="Arial"/>
              <a:buChar char="–"/>
              <a:defRPr/>
            </a:pPr>
            <a:r>
              <a:rPr lang="en-US" smtClean="0">
                <a:latin typeface="Tahoma" charset="0"/>
              </a:rPr>
              <a:t>How does the approach help you to avoid (or embrace) ambiguity?</a:t>
            </a:r>
          </a:p>
          <a:p>
            <a:pPr eaLnBrk="1" fontAlgn="auto" hangingPunct="1">
              <a:spcAft>
                <a:spcPts val="0"/>
              </a:spcAft>
              <a:buFont typeface="Arial"/>
              <a:buChar char="•"/>
              <a:defRPr/>
            </a:pPr>
            <a:r>
              <a:rPr lang="en-US" smtClean="0">
                <a:latin typeface="Tahoma" charset="0"/>
              </a:rPr>
              <a:t>Accuracy</a:t>
            </a:r>
          </a:p>
          <a:p>
            <a:pPr lvl="1" eaLnBrk="1" fontAlgn="auto" hangingPunct="1">
              <a:spcAft>
                <a:spcPts val="0"/>
              </a:spcAft>
              <a:buFont typeface="Arial"/>
              <a:buChar char="–"/>
              <a:defRPr/>
            </a:pPr>
            <a:r>
              <a:rPr lang="en-US" smtClean="0">
                <a:latin typeface="Tahoma" charset="0"/>
              </a:rPr>
              <a:t>How does the approach help you to assess the correctness of models?</a:t>
            </a:r>
          </a:p>
          <a:p>
            <a:pPr eaLnBrk="1" fontAlgn="auto" hangingPunct="1">
              <a:spcAft>
                <a:spcPts val="0"/>
              </a:spcAft>
              <a:buFont typeface="Arial"/>
              <a:buChar char="•"/>
              <a:defRPr/>
            </a:pPr>
            <a:r>
              <a:rPr lang="en-US" smtClean="0">
                <a:latin typeface="Tahoma" charset="0"/>
              </a:rPr>
              <a:t>Precision</a:t>
            </a:r>
          </a:p>
          <a:p>
            <a:pPr lvl="1" eaLnBrk="1" fontAlgn="auto" hangingPunct="1">
              <a:spcAft>
                <a:spcPts val="0"/>
              </a:spcAft>
              <a:buFont typeface="Arial"/>
              <a:buChar char="–"/>
              <a:defRPr/>
            </a:pPr>
            <a:r>
              <a:rPr lang="en-US" smtClean="0">
                <a:latin typeface="Tahoma" charset="0"/>
              </a:rPr>
              <a:t>At what level of detail can various aspects of the architecture be modeled?</a:t>
            </a:r>
          </a:p>
        </p:txBody>
      </p:sp>
      <p:sp>
        <p:nvSpPr>
          <p:cNvPr id="53252" name="Slide Number Placeholder 4"/>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fld id="{BCF5D3C1-84AA-6C40-B04A-5ED5E6A6BF11}" type="slidenum">
              <a:rPr lang="en-US" sz="1200">
                <a:latin typeface="Arial Black" charset="0"/>
              </a:rPr>
              <a:pPr>
                <a:defRPr/>
              </a:pPr>
              <a:t>17</a:t>
            </a:fld>
            <a:endParaRPr lang="en-US" sz="1200">
              <a:latin typeface="Arial Black" charset="0"/>
            </a:endParaRPr>
          </a:p>
        </p:txBody>
      </p:sp>
    </p:spTree>
    <p:extLst>
      <p:ext uri="{BB962C8B-B14F-4D97-AF65-F5344CB8AC3E}">
        <p14:creationId xmlns:p14="http://schemas.microsoft.com/office/powerpoint/2010/main" val="3306517162"/>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14C5B60B-7CF3-9F43-99D5-4537A5D6F4ED}" type="slidenum">
              <a:rPr lang="en-US" altLang="ko-KR"/>
              <a:pPr/>
              <a:t>170</a:t>
            </a:fld>
            <a:endParaRPr lang="en-US" altLang="ko-KR"/>
          </a:p>
        </p:txBody>
      </p:sp>
      <p:sp>
        <p:nvSpPr>
          <p:cNvPr id="207874" name="Rectangle 2"/>
          <p:cNvSpPr>
            <a:spLocks noGrp="1" noChangeArrowheads="1"/>
          </p:cNvSpPr>
          <p:nvPr>
            <p:ph type="title"/>
          </p:nvPr>
        </p:nvSpPr>
        <p:spPr/>
        <p:txBody>
          <a:bodyPr/>
          <a:lstStyle/>
          <a:p>
            <a:r>
              <a:rPr lang="en-US" altLang="ko-KR"/>
              <a:t>AUTOSAR from a Technical Point of View</a:t>
            </a:r>
          </a:p>
        </p:txBody>
      </p:sp>
      <p:sp>
        <p:nvSpPr>
          <p:cNvPr id="207875" name="Rectangle 3"/>
          <p:cNvSpPr>
            <a:spLocks noGrp="1" noChangeArrowheads="1"/>
          </p:cNvSpPr>
          <p:nvPr>
            <p:ph type="body" idx="1"/>
          </p:nvPr>
        </p:nvSpPr>
        <p:spPr>
          <a:xfrm>
            <a:off x="0" y="1095713"/>
            <a:ext cx="7772400" cy="4781550"/>
          </a:xfrm>
        </p:spPr>
        <p:txBody>
          <a:bodyPr/>
          <a:lstStyle/>
          <a:p>
            <a:r>
              <a:rPr lang="en-US" altLang="ko-KR" dirty="0"/>
              <a:t> EAL (ECU Abstraction Layer)</a:t>
            </a:r>
          </a:p>
          <a:p>
            <a:pPr lvl="1"/>
            <a:r>
              <a:rPr lang="en-US" altLang="ko-KR" dirty="0"/>
              <a:t>The EAL interfaces the drivers of the MACL</a:t>
            </a:r>
          </a:p>
          <a:p>
            <a:pPr lvl="1"/>
            <a:r>
              <a:rPr lang="en-US" altLang="ko-KR" dirty="0"/>
              <a:t>It also contains drivers for external devices</a:t>
            </a:r>
          </a:p>
          <a:p>
            <a:pPr lvl="1"/>
            <a:r>
              <a:rPr lang="en-US" altLang="ko-KR" dirty="0"/>
              <a:t>It offers an API for access to peripherals and divides regardless of their location and their connection to the microcontroller (port pins, type of interface)</a:t>
            </a:r>
          </a:p>
          <a:p>
            <a:pPr lvl="1"/>
            <a:r>
              <a:rPr lang="en-US" altLang="ko-KR" dirty="0"/>
              <a:t>Make higher software layers independent of ECU hardware layout</a:t>
            </a:r>
          </a:p>
          <a:p>
            <a:pPr lvl="1"/>
            <a:endParaRPr lang="en-US" altLang="ko-KR" dirty="0"/>
          </a:p>
        </p:txBody>
      </p:sp>
      <p:pic>
        <p:nvPicPr>
          <p:cNvPr id="207877" name="Picture 5"/>
          <p:cNvPicPr>
            <a:picLocks noChangeAspect="1" noChangeArrowheads="1"/>
          </p:cNvPicPr>
          <p:nvPr/>
        </p:nvPicPr>
        <p:blipFill>
          <a:blip r:embed="rId2">
            <a:extLst>
              <a:ext uri="{28A0092B-C50C-407E-A947-70E740481C1C}">
                <a14:useLocalDpi xmlns:a14="http://schemas.microsoft.com/office/drawing/2010/main" val="0"/>
              </a:ext>
            </a:extLst>
          </a:blip>
          <a:srcRect l="9837" t="59225" r="50203" b="6923"/>
          <a:stretch>
            <a:fillRect/>
          </a:stretch>
        </p:blipFill>
        <p:spPr bwMode="auto">
          <a:xfrm rot="-21600000">
            <a:off x="4941545" y="3758151"/>
            <a:ext cx="4202455" cy="248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24237047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4CF1DDE0-F070-2347-B47A-8DA436A4ED0A}" type="slidenum">
              <a:rPr lang="en-US" altLang="ko-KR"/>
              <a:pPr/>
              <a:t>171</a:t>
            </a:fld>
            <a:endParaRPr lang="en-US" altLang="ko-KR"/>
          </a:p>
        </p:txBody>
      </p:sp>
      <p:sp>
        <p:nvSpPr>
          <p:cNvPr id="208898" name="Rectangle 2"/>
          <p:cNvSpPr>
            <a:spLocks noGrp="1" noChangeArrowheads="1"/>
          </p:cNvSpPr>
          <p:nvPr>
            <p:ph type="title"/>
          </p:nvPr>
        </p:nvSpPr>
        <p:spPr/>
        <p:txBody>
          <a:bodyPr/>
          <a:lstStyle/>
          <a:p>
            <a:r>
              <a:rPr lang="en-US" altLang="ko-KR"/>
              <a:t>AUTOSAR from a Technical Point of View</a:t>
            </a:r>
          </a:p>
        </p:txBody>
      </p:sp>
      <p:sp>
        <p:nvSpPr>
          <p:cNvPr id="208899" name="Rectangle 3"/>
          <p:cNvSpPr>
            <a:spLocks noGrp="1" noChangeArrowheads="1"/>
          </p:cNvSpPr>
          <p:nvPr>
            <p:ph type="body" idx="1"/>
          </p:nvPr>
        </p:nvSpPr>
        <p:spPr>
          <a:xfrm>
            <a:off x="1" y="1043880"/>
            <a:ext cx="4768810" cy="4781550"/>
          </a:xfrm>
        </p:spPr>
        <p:txBody>
          <a:bodyPr/>
          <a:lstStyle/>
          <a:p>
            <a:r>
              <a:rPr lang="en-US" altLang="ko-KR" sz="2000" dirty="0"/>
              <a:t> Services Layer</a:t>
            </a:r>
          </a:p>
          <a:p>
            <a:pPr lvl="1"/>
            <a:r>
              <a:rPr lang="en-US" altLang="ko-KR" sz="2000" dirty="0"/>
              <a:t>Services Layer is the highest layer of the Basic software which also applies for its relevance for the application software</a:t>
            </a:r>
          </a:p>
          <a:p>
            <a:pPr lvl="1"/>
            <a:r>
              <a:rPr lang="en-US" altLang="ko-KR" sz="2000" dirty="0"/>
              <a:t>The Services layer offers</a:t>
            </a:r>
          </a:p>
          <a:p>
            <a:pPr lvl="2"/>
            <a:r>
              <a:rPr lang="en-US" altLang="ko-KR" sz="1800" dirty="0"/>
              <a:t>Operating system functionality</a:t>
            </a:r>
          </a:p>
          <a:p>
            <a:pPr lvl="2"/>
            <a:r>
              <a:rPr lang="en-US" altLang="ko-KR" sz="1800" dirty="0"/>
              <a:t>Vehicle network communication and management services</a:t>
            </a:r>
          </a:p>
          <a:p>
            <a:pPr lvl="2"/>
            <a:r>
              <a:rPr lang="en-US" altLang="ko-KR" sz="1800" dirty="0"/>
              <a:t>Memory services (NVRAM management)</a:t>
            </a:r>
          </a:p>
          <a:p>
            <a:pPr lvl="2"/>
            <a:r>
              <a:rPr lang="en-US" altLang="ko-KR" sz="1800" dirty="0"/>
              <a:t>Diagnostic services</a:t>
            </a:r>
          </a:p>
          <a:p>
            <a:pPr lvl="2"/>
            <a:r>
              <a:rPr lang="en-US" altLang="ko-KR" sz="1800" dirty="0"/>
              <a:t>ECU state management</a:t>
            </a:r>
          </a:p>
          <a:p>
            <a:pPr lvl="1"/>
            <a:r>
              <a:rPr lang="en-US" altLang="ko-KR" sz="2000" dirty="0"/>
              <a:t>Provide basic services for application and Basic Software modules</a:t>
            </a:r>
          </a:p>
          <a:p>
            <a:pPr lvl="2"/>
            <a:endParaRPr lang="en-US" altLang="ko-KR" sz="1800" dirty="0"/>
          </a:p>
          <a:p>
            <a:pPr lvl="1"/>
            <a:endParaRPr lang="en-US" altLang="ko-KR" sz="2000" dirty="0"/>
          </a:p>
        </p:txBody>
      </p:sp>
      <p:pic>
        <p:nvPicPr>
          <p:cNvPr id="208901" name="Picture 5"/>
          <p:cNvPicPr>
            <a:picLocks noChangeAspect="1" noChangeArrowheads="1"/>
          </p:cNvPicPr>
          <p:nvPr/>
        </p:nvPicPr>
        <p:blipFill>
          <a:blip r:embed="rId2">
            <a:extLst>
              <a:ext uri="{28A0092B-C50C-407E-A947-70E740481C1C}">
                <a14:useLocalDpi xmlns:a14="http://schemas.microsoft.com/office/drawing/2010/main" val="0"/>
              </a:ext>
            </a:extLst>
          </a:blip>
          <a:srcRect l="10500" t="60445" r="49481" b="7191"/>
          <a:stretch>
            <a:fillRect/>
          </a:stretch>
        </p:blipFill>
        <p:spPr bwMode="auto">
          <a:xfrm>
            <a:off x="4752975" y="3480118"/>
            <a:ext cx="4391025" cy="247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39098782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454778E7-A5A9-6246-9EBA-427A78AB050C}" type="slidenum">
              <a:rPr lang="en-US" altLang="ko-KR"/>
              <a:pPr/>
              <a:t>172</a:t>
            </a:fld>
            <a:endParaRPr lang="en-US" altLang="ko-KR"/>
          </a:p>
        </p:txBody>
      </p:sp>
      <p:sp>
        <p:nvSpPr>
          <p:cNvPr id="209922" name="Rectangle 2"/>
          <p:cNvSpPr>
            <a:spLocks noGrp="1" noChangeArrowheads="1"/>
          </p:cNvSpPr>
          <p:nvPr>
            <p:ph type="title"/>
          </p:nvPr>
        </p:nvSpPr>
        <p:spPr/>
        <p:txBody>
          <a:bodyPr/>
          <a:lstStyle/>
          <a:p>
            <a:r>
              <a:rPr lang="en-US" altLang="ko-KR"/>
              <a:t>Example AUTOSAR System : Lighting System</a:t>
            </a:r>
          </a:p>
        </p:txBody>
      </p:sp>
      <p:sp>
        <p:nvSpPr>
          <p:cNvPr id="209923" name="Rectangle 3"/>
          <p:cNvSpPr>
            <a:spLocks noGrp="1" noChangeArrowheads="1"/>
          </p:cNvSpPr>
          <p:nvPr>
            <p:ph type="body" idx="1"/>
          </p:nvPr>
        </p:nvSpPr>
        <p:spPr/>
        <p:txBody>
          <a:bodyPr/>
          <a:lstStyle/>
          <a:p>
            <a:r>
              <a:rPr lang="en-US" altLang="ko-KR"/>
              <a:t>Software Component View</a:t>
            </a:r>
          </a:p>
        </p:txBody>
      </p:sp>
      <p:pic>
        <p:nvPicPr>
          <p:cNvPr id="209924" name="Picture 4"/>
          <p:cNvPicPr>
            <a:picLocks noChangeAspect="1" noChangeArrowheads="1"/>
          </p:cNvPicPr>
          <p:nvPr/>
        </p:nvPicPr>
        <p:blipFill>
          <a:blip r:embed="rId2">
            <a:extLst>
              <a:ext uri="{28A0092B-C50C-407E-A947-70E740481C1C}">
                <a14:useLocalDpi xmlns:a14="http://schemas.microsoft.com/office/drawing/2010/main" val="0"/>
              </a:ext>
            </a:extLst>
          </a:blip>
          <a:srcRect l="14815" t="27280" r="12659" b="19031"/>
          <a:stretch>
            <a:fillRect/>
          </a:stretch>
        </p:blipFill>
        <p:spPr bwMode="auto">
          <a:xfrm>
            <a:off x="492125" y="1906588"/>
            <a:ext cx="7958138" cy="411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5177175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877D375B-8FCD-9D4A-9727-724D8011B0B7}" type="slidenum">
              <a:rPr lang="en-US" altLang="ko-KR"/>
              <a:pPr/>
              <a:t>173</a:t>
            </a:fld>
            <a:endParaRPr lang="en-US" altLang="ko-KR"/>
          </a:p>
        </p:txBody>
      </p:sp>
      <p:sp>
        <p:nvSpPr>
          <p:cNvPr id="210946" name="Rectangle 2"/>
          <p:cNvSpPr>
            <a:spLocks noGrp="1" noChangeArrowheads="1"/>
          </p:cNvSpPr>
          <p:nvPr>
            <p:ph type="title"/>
          </p:nvPr>
        </p:nvSpPr>
        <p:spPr/>
        <p:txBody>
          <a:bodyPr/>
          <a:lstStyle/>
          <a:p>
            <a:r>
              <a:rPr lang="en-US" altLang="ko-KR"/>
              <a:t>Example AUTOSAR System : Lighting System</a:t>
            </a:r>
          </a:p>
        </p:txBody>
      </p:sp>
      <p:sp>
        <p:nvSpPr>
          <p:cNvPr id="210947" name="Rectangle 3"/>
          <p:cNvSpPr>
            <a:spLocks noGrp="1" noChangeArrowheads="1"/>
          </p:cNvSpPr>
          <p:nvPr>
            <p:ph type="body" idx="1"/>
          </p:nvPr>
        </p:nvSpPr>
        <p:spPr/>
        <p:txBody>
          <a:bodyPr/>
          <a:lstStyle/>
          <a:p>
            <a:r>
              <a:rPr lang="en-US" altLang="ko-KR"/>
              <a:t>Virtual Functional Bus View</a:t>
            </a:r>
          </a:p>
        </p:txBody>
      </p:sp>
      <p:pic>
        <p:nvPicPr>
          <p:cNvPr id="210949" name="Picture 5"/>
          <p:cNvPicPr>
            <a:picLocks noChangeAspect="1" noChangeArrowheads="1"/>
          </p:cNvPicPr>
          <p:nvPr/>
        </p:nvPicPr>
        <p:blipFill>
          <a:blip r:embed="rId2">
            <a:extLst>
              <a:ext uri="{28A0092B-C50C-407E-A947-70E740481C1C}">
                <a14:useLocalDpi xmlns:a14="http://schemas.microsoft.com/office/drawing/2010/main" val="0"/>
              </a:ext>
            </a:extLst>
          </a:blip>
          <a:srcRect l="15741" t="26534" r="12761" b="30971"/>
          <a:stretch>
            <a:fillRect/>
          </a:stretch>
        </p:blipFill>
        <p:spPr bwMode="auto">
          <a:xfrm>
            <a:off x="625475" y="1798638"/>
            <a:ext cx="7845425" cy="325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75602860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413C68D3-716D-7E41-A36A-F6FE89DC875F}" type="slidenum">
              <a:rPr lang="en-US" altLang="ko-KR"/>
              <a:pPr/>
              <a:t>174</a:t>
            </a:fld>
            <a:endParaRPr lang="en-US" altLang="ko-KR"/>
          </a:p>
        </p:txBody>
      </p:sp>
      <p:sp>
        <p:nvSpPr>
          <p:cNvPr id="211970" name="Rectangle 2"/>
          <p:cNvSpPr>
            <a:spLocks noGrp="1" noChangeArrowheads="1"/>
          </p:cNvSpPr>
          <p:nvPr>
            <p:ph type="title"/>
          </p:nvPr>
        </p:nvSpPr>
        <p:spPr/>
        <p:txBody>
          <a:bodyPr/>
          <a:lstStyle/>
          <a:p>
            <a:r>
              <a:rPr lang="en-US" altLang="ko-KR"/>
              <a:t>Example AUTOSAR System : Lighting System</a:t>
            </a:r>
          </a:p>
        </p:txBody>
      </p:sp>
      <p:sp>
        <p:nvSpPr>
          <p:cNvPr id="211971" name="Rectangle 3"/>
          <p:cNvSpPr>
            <a:spLocks noGrp="1" noChangeArrowheads="1"/>
          </p:cNvSpPr>
          <p:nvPr>
            <p:ph type="body" idx="1"/>
          </p:nvPr>
        </p:nvSpPr>
        <p:spPr/>
        <p:txBody>
          <a:bodyPr/>
          <a:lstStyle/>
          <a:p>
            <a:r>
              <a:rPr lang="en-US" altLang="ko-KR"/>
              <a:t>Mapped System</a:t>
            </a:r>
          </a:p>
        </p:txBody>
      </p:sp>
      <p:pic>
        <p:nvPicPr>
          <p:cNvPr id="211973" name="Picture 5"/>
          <p:cNvPicPr>
            <a:picLocks noChangeAspect="1" noChangeArrowheads="1"/>
          </p:cNvPicPr>
          <p:nvPr/>
        </p:nvPicPr>
        <p:blipFill>
          <a:blip r:embed="rId2">
            <a:extLst>
              <a:ext uri="{28A0092B-C50C-407E-A947-70E740481C1C}">
                <a14:useLocalDpi xmlns:a14="http://schemas.microsoft.com/office/drawing/2010/main" val="0"/>
              </a:ext>
            </a:extLst>
          </a:blip>
          <a:srcRect l="14915" t="27280" r="9361" b="11484"/>
          <a:stretch>
            <a:fillRect/>
          </a:stretch>
        </p:blipFill>
        <p:spPr bwMode="auto">
          <a:xfrm>
            <a:off x="882484" y="1947798"/>
            <a:ext cx="7501820" cy="4233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6243247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734BDC34-6D9B-174C-99A1-9F2DC62CA1E1}" type="slidenum">
              <a:rPr lang="en-US" altLang="ko-KR"/>
              <a:pPr/>
              <a:t>175</a:t>
            </a:fld>
            <a:endParaRPr lang="en-US" altLang="ko-KR"/>
          </a:p>
        </p:txBody>
      </p:sp>
      <p:sp>
        <p:nvSpPr>
          <p:cNvPr id="212994" name="Rectangle 2"/>
          <p:cNvSpPr>
            <a:spLocks noGrp="1" noChangeArrowheads="1"/>
          </p:cNvSpPr>
          <p:nvPr>
            <p:ph type="title"/>
          </p:nvPr>
        </p:nvSpPr>
        <p:spPr/>
        <p:txBody>
          <a:bodyPr/>
          <a:lstStyle/>
          <a:p>
            <a:r>
              <a:rPr lang="en-US" altLang="ko-KR"/>
              <a:t>Example AUTOSAR System : Lighting System</a:t>
            </a:r>
          </a:p>
        </p:txBody>
      </p:sp>
      <p:sp>
        <p:nvSpPr>
          <p:cNvPr id="212995" name="Rectangle 3"/>
          <p:cNvSpPr>
            <a:spLocks noGrp="1" noChangeArrowheads="1"/>
          </p:cNvSpPr>
          <p:nvPr>
            <p:ph type="body" idx="1"/>
          </p:nvPr>
        </p:nvSpPr>
        <p:spPr/>
        <p:txBody>
          <a:bodyPr/>
          <a:lstStyle/>
          <a:p>
            <a:r>
              <a:rPr lang="en-US" altLang="ko-KR"/>
              <a:t>Basic Software Architecture</a:t>
            </a:r>
          </a:p>
        </p:txBody>
      </p:sp>
      <p:pic>
        <p:nvPicPr>
          <p:cNvPr id="212997" name="Picture 5"/>
          <p:cNvPicPr>
            <a:picLocks noChangeAspect="1" noChangeArrowheads="1"/>
          </p:cNvPicPr>
          <p:nvPr/>
        </p:nvPicPr>
        <p:blipFill>
          <a:blip r:embed="rId2">
            <a:extLst>
              <a:ext uri="{28A0092B-C50C-407E-A947-70E740481C1C}">
                <a14:useLocalDpi xmlns:a14="http://schemas.microsoft.com/office/drawing/2010/main" val="0"/>
              </a:ext>
            </a:extLst>
          </a:blip>
          <a:srcRect l="15538" t="27260" r="54413" b="15173"/>
          <a:stretch>
            <a:fillRect/>
          </a:stretch>
        </p:blipFill>
        <p:spPr bwMode="auto">
          <a:xfrm>
            <a:off x="130175" y="1787525"/>
            <a:ext cx="3297238" cy="440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12998" name="Picture 6"/>
          <p:cNvPicPr>
            <a:picLocks noChangeAspect="1" noChangeArrowheads="1"/>
          </p:cNvPicPr>
          <p:nvPr/>
        </p:nvPicPr>
        <p:blipFill>
          <a:blip r:embed="rId3">
            <a:extLst>
              <a:ext uri="{28A0092B-C50C-407E-A947-70E740481C1C}">
                <a14:useLocalDpi xmlns:a14="http://schemas.microsoft.com/office/drawing/2010/main" val="0"/>
              </a:ext>
            </a:extLst>
          </a:blip>
          <a:srcRect l="11415" t="26202" r="9361" b="17392"/>
          <a:stretch>
            <a:fillRect/>
          </a:stretch>
        </p:blipFill>
        <p:spPr bwMode="auto">
          <a:xfrm>
            <a:off x="3333750" y="1865313"/>
            <a:ext cx="5657850"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76499896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r>
              <a:rPr lang="en-US" dirty="0" smtClean="0"/>
              <a:t>Other ADLs </a:t>
            </a:r>
            <a:r>
              <a:rPr lang="en-US" dirty="0"/>
              <a:t>… </a:t>
            </a:r>
          </a:p>
        </p:txBody>
      </p:sp>
      <p:sp>
        <p:nvSpPr>
          <p:cNvPr id="458755" name="Rectangle 3"/>
          <p:cNvSpPr>
            <a:spLocks noGrp="1" noChangeArrowheads="1"/>
          </p:cNvSpPr>
          <p:nvPr>
            <p:ph type="body" idx="1"/>
          </p:nvPr>
        </p:nvSpPr>
        <p:spPr/>
        <p:txBody>
          <a:bodyPr/>
          <a:lstStyle/>
          <a:p>
            <a:r>
              <a:rPr lang="en-US"/>
              <a:t>MetaH </a:t>
            </a:r>
          </a:p>
          <a:p>
            <a:pPr lvl="1"/>
            <a:r>
              <a:rPr lang="en-US"/>
              <a:t>Developed by Honeywell, a domain specific ADL aimed at guidance, navigation, and control applications with ControlH</a:t>
            </a:r>
          </a:p>
          <a:p>
            <a:pPr lvl="1"/>
            <a:r>
              <a:rPr lang="en-US"/>
              <a:t>Sophisticated tool support available</a:t>
            </a:r>
          </a:p>
          <a:p>
            <a:r>
              <a:rPr lang="en-US"/>
              <a:t>C2 SADL </a:t>
            </a:r>
          </a:p>
          <a:p>
            <a:pPr lvl="1"/>
            <a:r>
              <a:rPr lang="en-US"/>
              <a:t>Developed by Taylor/Medvidovic (UCI), style specific ADL, emphasis on dynamism</a:t>
            </a:r>
          </a:p>
          <a:p>
            <a:pPr lvl="1"/>
            <a:r>
              <a:rPr lang="en-US"/>
              <a:t>Still in prototype stage</a:t>
            </a:r>
          </a:p>
          <a:p>
            <a:r>
              <a:rPr lang="en-US"/>
              <a:t>SADL </a:t>
            </a:r>
          </a:p>
          <a:p>
            <a:pPr lvl="1"/>
            <a:r>
              <a:rPr lang="en-US"/>
              <a:t>Developed by Moriconi and Riemenschneider (SRI), emphasis on refinement mappings</a:t>
            </a:r>
          </a:p>
        </p:txBody>
      </p:sp>
    </p:spTree>
    <p:extLst>
      <p:ext uri="{BB962C8B-B14F-4D97-AF65-F5344CB8AC3E}">
        <p14:creationId xmlns:p14="http://schemas.microsoft.com/office/powerpoint/2010/main" val="385164836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80" name="Rectangle 4"/>
          <p:cNvSpPr>
            <a:spLocks noGrp="1" noChangeArrowheads="1"/>
          </p:cNvSpPr>
          <p:nvPr>
            <p:ph type="title"/>
          </p:nvPr>
        </p:nvSpPr>
        <p:spPr/>
        <p:txBody>
          <a:bodyPr/>
          <a:lstStyle/>
          <a:p>
            <a:r>
              <a:rPr lang="en-US"/>
              <a:t>UML as an ADL</a:t>
            </a:r>
          </a:p>
        </p:txBody>
      </p:sp>
      <p:sp>
        <p:nvSpPr>
          <p:cNvPr id="459781" name="Rectangle 5"/>
          <p:cNvSpPr>
            <a:spLocks noGrp="1" noChangeArrowheads="1"/>
          </p:cNvSpPr>
          <p:nvPr>
            <p:ph type="body" idx="1"/>
          </p:nvPr>
        </p:nvSpPr>
        <p:spPr/>
        <p:txBody>
          <a:bodyPr/>
          <a:lstStyle/>
          <a:p>
            <a:r>
              <a:rPr lang="en-US"/>
              <a:t>The Positive</a:t>
            </a:r>
          </a:p>
          <a:p>
            <a:pPr lvl="1"/>
            <a:r>
              <a:rPr lang="en-US"/>
              <a:t>lowers entry barrier, mainstreams modeling, tools</a:t>
            </a:r>
          </a:p>
          <a:p>
            <a:r>
              <a:rPr lang="en-US"/>
              <a:t>Shortcomings of UML as an ADL</a:t>
            </a:r>
          </a:p>
          <a:p>
            <a:pPr lvl="1"/>
            <a:r>
              <a:rPr lang="en-US"/>
              <a:t>Weakly integrated models with inadequate semantics for (automated) analysis</a:t>
            </a:r>
          </a:p>
          <a:p>
            <a:pPr lvl="1"/>
            <a:r>
              <a:rPr lang="en-US"/>
              <a:t>Connectors are not first class objects</a:t>
            </a:r>
          </a:p>
          <a:p>
            <a:pPr lvl="1"/>
            <a:r>
              <a:rPr lang="en-US"/>
              <a:t>Visual notation with little generation support, hidden and ambiguous relationships between views, both too much and too little</a:t>
            </a:r>
          </a:p>
          <a:p>
            <a:pPr lvl="2"/>
            <a:endParaRPr lang="en-US"/>
          </a:p>
        </p:txBody>
      </p:sp>
    </p:spTree>
    <p:extLst>
      <p:ext uri="{BB962C8B-B14F-4D97-AF65-F5344CB8AC3E}">
        <p14:creationId xmlns:p14="http://schemas.microsoft.com/office/powerpoint/2010/main" val="26108354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050"/>
          <p:cNvSpPr>
            <a:spLocks noGrp="1" noChangeArrowheads="1"/>
          </p:cNvSpPr>
          <p:nvPr>
            <p:ph type="title"/>
          </p:nvPr>
        </p:nvSpPr>
        <p:spPr>
          <a:xfrm>
            <a:off x="0" y="115888"/>
            <a:ext cx="7930739" cy="838200"/>
          </a:xfrm>
        </p:spPr>
        <p:txBody>
          <a:bodyPr/>
          <a:lstStyle/>
          <a:p>
            <a:r>
              <a:rPr lang="en-US" dirty="0" smtClean="0"/>
              <a:t>In Summary: Approaches </a:t>
            </a:r>
            <a:r>
              <a:rPr lang="en-US" dirty="0"/>
              <a:t>to </a:t>
            </a:r>
            <a:r>
              <a:rPr lang="en-US" dirty="0" smtClean="0"/>
              <a:t>Architecture Description</a:t>
            </a:r>
            <a:endParaRPr lang="en-US" dirty="0"/>
          </a:p>
        </p:txBody>
      </p:sp>
      <p:sp>
        <p:nvSpPr>
          <p:cNvPr id="445443" name="Rectangle 2051"/>
          <p:cNvSpPr>
            <a:spLocks noGrp="1" noChangeArrowheads="1"/>
          </p:cNvSpPr>
          <p:nvPr>
            <p:ph type="body" sz="half" idx="1"/>
          </p:nvPr>
        </p:nvSpPr>
        <p:spPr>
          <a:xfrm>
            <a:off x="400702" y="1238250"/>
            <a:ext cx="3810000" cy="4781550"/>
          </a:xfrm>
        </p:spPr>
        <p:txBody>
          <a:bodyPr/>
          <a:lstStyle/>
          <a:p>
            <a:pPr>
              <a:spcBef>
                <a:spcPct val="90000"/>
              </a:spcBef>
              <a:buFont typeface="Monotype Sorts" charset="0"/>
              <a:buNone/>
            </a:pPr>
            <a:r>
              <a:rPr lang="en-US" sz="1600" b="1" dirty="0">
                <a:solidFill>
                  <a:srgbClr val="000000"/>
                </a:solidFill>
                <a:effectLst/>
              </a:rPr>
              <a:t>Academic Approach</a:t>
            </a:r>
            <a:endParaRPr lang="en-US" sz="1600" b="1" dirty="0">
              <a:solidFill>
                <a:srgbClr val="000000"/>
              </a:solidFill>
            </a:endParaRPr>
          </a:p>
          <a:p>
            <a:pPr>
              <a:spcBef>
                <a:spcPct val="90000"/>
              </a:spcBef>
            </a:pPr>
            <a:r>
              <a:rPr lang="en-US" sz="1600" dirty="0"/>
              <a:t>focus on analytic evaluation of architectural models</a:t>
            </a:r>
          </a:p>
          <a:p>
            <a:pPr>
              <a:spcBef>
                <a:spcPct val="90000"/>
              </a:spcBef>
            </a:pPr>
            <a:r>
              <a:rPr lang="en-US" sz="1600" dirty="0"/>
              <a:t>individual models</a:t>
            </a:r>
          </a:p>
          <a:p>
            <a:pPr>
              <a:spcBef>
                <a:spcPct val="90000"/>
              </a:spcBef>
            </a:pPr>
            <a:r>
              <a:rPr lang="en-US" sz="1600" dirty="0"/>
              <a:t>rigorous modeling notations</a:t>
            </a:r>
          </a:p>
          <a:p>
            <a:pPr>
              <a:spcBef>
                <a:spcPct val="90000"/>
              </a:spcBef>
            </a:pPr>
            <a:r>
              <a:rPr lang="en-US" sz="1600" dirty="0"/>
              <a:t>powerful analysis techniques</a:t>
            </a:r>
          </a:p>
          <a:p>
            <a:pPr>
              <a:spcBef>
                <a:spcPct val="90000"/>
              </a:spcBef>
            </a:pPr>
            <a:r>
              <a:rPr lang="en-US" sz="1600" dirty="0"/>
              <a:t>depth over breadth</a:t>
            </a:r>
          </a:p>
          <a:p>
            <a:pPr>
              <a:spcBef>
                <a:spcPct val="90000"/>
              </a:spcBef>
            </a:pPr>
            <a:r>
              <a:rPr lang="en-US" sz="1600" dirty="0"/>
              <a:t>special-purpose solutions</a:t>
            </a:r>
          </a:p>
        </p:txBody>
      </p:sp>
      <p:sp>
        <p:nvSpPr>
          <p:cNvPr id="445444" name="Rectangle 2052"/>
          <p:cNvSpPr>
            <a:spLocks noGrp="1" noChangeArrowheads="1"/>
          </p:cNvSpPr>
          <p:nvPr>
            <p:ph type="body" sz="half" idx="2"/>
          </p:nvPr>
        </p:nvSpPr>
        <p:spPr>
          <a:xfrm>
            <a:off x="4920339" y="1238250"/>
            <a:ext cx="3810000" cy="4781550"/>
          </a:xfrm>
        </p:spPr>
        <p:txBody>
          <a:bodyPr/>
          <a:lstStyle/>
          <a:p>
            <a:pPr>
              <a:spcBef>
                <a:spcPct val="90000"/>
              </a:spcBef>
              <a:buFont typeface="Monotype Sorts" charset="0"/>
              <a:buNone/>
            </a:pPr>
            <a:r>
              <a:rPr lang="en-US" sz="1600" b="1" dirty="0">
                <a:solidFill>
                  <a:schemeClr val="tx1"/>
                </a:solidFill>
                <a:effectLst/>
              </a:rPr>
              <a:t>Industrial Approach</a:t>
            </a:r>
            <a:endParaRPr lang="en-US" sz="1600" b="1" dirty="0">
              <a:solidFill>
                <a:schemeClr val="tx1"/>
              </a:solidFill>
            </a:endParaRPr>
          </a:p>
          <a:p>
            <a:pPr>
              <a:spcBef>
                <a:spcPct val="90000"/>
              </a:spcBef>
            </a:pPr>
            <a:r>
              <a:rPr lang="en-US" sz="1600" dirty="0"/>
              <a:t>focus on wide range of development issues</a:t>
            </a:r>
            <a:br>
              <a:rPr lang="en-US" sz="1600" dirty="0"/>
            </a:br>
            <a:endParaRPr lang="en-US" sz="1600" dirty="0"/>
          </a:p>
          <a:p>
            <a:pPr>
              <a:spcBef>
                <a:spcPct val="90000"/>
              </a:spcBef>
            </a:pPr>
            <a:r>
              <a:rPr lang="en-US" sz="1600" dirty="0"/>
              <a:t>families of models</a:t>
            </a:r>
          </a:p>
          <a:p>
            <a:pPr>
              <a:spcBef>
                <a:spcPct val="90000"/>
              </a:spcBef>
            </a:pPr>
            <a:r>
              <a:rPr lang="en-US" sz="1600" dirty="0"/>
              <a:t>practicality over rigor</a:t>
            </a:r>
            <a:br>
              <a:rPr lang="en-US" sz="1600" dirty="0"/>
            </a:br>
            <a:endParaRPr lang="en-US" sz="1600" dirty="0"/>
          </a:p>
          <a:p>
            <a:pPr>
              <a:spcBef>
                <a:spcPct val="90000"/>
              </a:spcBef>
            </a:pPr>
            <a:r>
              <a:rPr lang="en-US" sz="1600" dirty="0"/>
              <a:t>architecture as the </a:t>
            </a:r>
            <a:r>
              <a:rPr lang="ja-JP" altLang="en-US" sz="1600" dirty="0">
                <a:latin typeface="Arial"/>
              </a:rPr>
              <a:t>“</a:t>
            </a:r>
            <a:r>
              <a:rPr lang="en-US" sz="1600" dirty="0"/>
              <a:t>big picture</a:t>
            </a:r>
            <a:r>
              <a:rPr lang="ja-JP" altLang="en-US" sz="1600" dirty="0">
                <a:latin typeface="Arial"/>
              </a:rPr>
              <a:t>”</a:t>
            </a:r>
            <a:r>
              <a:rPr lang="en-US" sz="1600" dirty="0"/>
              <a:t> in development</a:t>
            </a:r>
          </a:p>
          <a:p>
            <a:pPr>
              <a:spcBef>
                <a:spcPct val="90000"/>
              </a:spcBef>
            </a:pPr>
            <a:r>
              <a:rPr lang="en-US" sz="1600" dirty="0"/>
              <a:t>breadth over depth</a:t>
            </a:r>
          </a:p>
          <a:p>
            <a:pPr>
              <a:spcBef>
                <a:spcPct val="90000"/>
              </a:spcBef>
            </a:pPr>
            <a:r>
              <a:rPr lang="en-US" sz="1600" dirty="0"/>
              <a:t>general-purpose solutions</a:t>
            </a:r>
          </a:p>
        </p:txBody>
      </p:sp>
      <p:sp>
        <p:nvSpPr>
          <p:cNvPr id="445445" name="Text Box 2053"/>
          <p:cNvSpPr txBox="1">
            <a:spLocks noChangeArrowheads="1"/>
          </p:cNvSpPr>
          <p:nvPr/>
        </p:nvSpPr>
        <p:spPr bwMode="auto">
          <a:xfrm>
            <a:off x="4491365" y="6380421"/>
            <a:ext cx="3275882" cy="369332"/>
          </a:xfrm>
          <a:prstGeom prst="rect">
            <a:avLst/>
          </a:prstGeom>
          <a:noFill/>
          <a:ln>
            <a:noFill/>
          </a:ln>
          <a:effectLst>
            <a:outerShdw blurRad="63500" dist="38099" dir="2700000" algn="ctr" rotWithShape="0">
              <a:schemeClr val="bg1">
                <a:alpha val="74998"/>
              </a:schemeClr>
            </a:outerShdw>
          </a:effectLst>
          <a:extLst>
            <a:ext uri="{909E8E84-426E-40dd-AFC4-6F175D3DCCD1}">
              <a14:hiddenFill xmlns:a14="http://schemas.microsoft.com/office/drawing/2010/main">
                <a:gradFill rotWithShape="0">
                  <a:gsLst>
                    <a:gs pos="0">
                      <a:srgbClr val="00FF00"/>
                    </a:gs>
                    <a:gs pos="100000">
                      <a:srgbClr val="009900"/>
                    </a:gs>
                  </a:gsLst>
                  <a:path path="shape">
                    <a:fillToRect l="50000" t="50000" r="50000" b="50000"/>
                  </a:path>
                </a:gradFill>
              </a14:hiddenFill>
            </a:ext>
            <a:ext uri="{91240B29-F687-4f45-9708-019B960494DF}">
              <a14:hiddenLine xmlns:a14="http://schemas.microsoft.com/office/drawing/2010/main" w="12700">
                <a:solidFill>
                  <a:schemeClr val="bg1"/>
                </a:solidFill>
                <a:miter lim="800000"/>
                <a:headEnd type="none" w="sm" len="sm"/>
                <a:tailEnd/>
              </a14:hiddenLine>
            </a:ext>
          </a:extLst>
        </p:spPr>
        <p:txBody>
          <a:bodyPr wrap="none" anchor="ctr">
            <a:spAutoFit/>
          </a:bodyPr>
          <a:lstStyle/>
          <a:p>
            <a:r>
              <a:rPr lang="en-US" sz="1800" b="1" dirty="0"/>
              <a:t>Source: N. </a:t>
            </a:r>
            <a:r>
              <a:rPr lang="en-US" sz="1800" b="1" dirty="0" err="1"/>
              <a:t>Medvidovic</a:t>
            </a:r>
            <a:r>
              <a:rPr lang="en-US" sz="1800" b="1" dirty="0"/>
              <a:t>, USC</a:t>
            </a:r>
          </a:p>
        </p:txBody>
      </p:sp>
      <p:pic>
        <p:nvPicPr>
          <p:cNvPr id="445446" name="Picture 2054" descr="Londbrd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426" y="827088"/>
            <a:ext cx="1300162" cy="90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253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p:txBody>
          <a:bodyPr/>
          <a:lstStyle/>
          <a:p>
            <a:r>
              <a:rPr lang="en-US"/>
              <a:t>Conclusions</a:t>
            </a:r>
          </a:p>
        </p:txBody>
      </p:sp>
      <p:sp>
        <p:nvSpPr>
          <p:cNvPr id="510979" name="Rectangle 3"/>
          <p:cNvSpPr>
            <a:spLocks noGrp="1" noChangeArrowheads="1"/>
          </p:cNvSpPr>
          <p:nvPr>
            <p:ph type="body" idx="1"/>
          </p:nvPr>
        </p:nvSpPr>
        <p:spPr/>
        <p:txBody>
          <a:bodyPr/>
          <a:lstStyle/>
          <a:p>
            <a:r>
              <a:rPr lang="en-US" dirty="0"/>
              <a:t>There is a rich body of research to draw </a:t>
            </a:r>
            <a:r>
              <a:rPr lang="en-US" dirty="0" smtClean="0"/>
              <a:t>upon... Old but still active!</a:t>
            </a:r>
          </a:p>
          <a:p>
            <a:pPr marL="0" indent="0">
              <a:buNone/>
            </a:pPr>
            <a:endParaRPr lang="en-US" dirty="0"/>
          </a:p>
          <a:p>
            <a:r>
              <a:rPr lang="en-US" dirty="0"/>
              <a:t>Much has been learned about representing and analyzing </a:t>
            </a:r>
            <a:r>
              <a:rPr lang="en-US" dirty="0" smtClean="0"/>
              <a:t>architectures</a:t>
            </a:r>
          </a:p>
          <a:p>
            <a:pPr marL="0" indent="0">
              <a:buNone/>
            </a:pPr>
            <a:endParaRPr lang="en-US" dirty="0"/>
          </a:p>
          <a:p>
            <a:r>
              <a:rPr lang="en-US" dirty="0"/>
              <a:t>Effort is needed now to bring together the common knowledge and put it into practice</a:t>
            </a:r>
          </a:p>
        </p:txBody>
      </p:sp>
    </p:spTree>
    <p:extLst>
      <p:ext uri="{BB962C8B-B14F-4D97-AF65-F5344CB8AC3E}">
        <p14:creationId xmlns:p14="http://schemas.microsoft.com/office/powerpoint/2010/main" val="162126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smtClean="0">
                <a:latin typeface="Verdana" charset="0"/>
              </a:rPr>
              <a:t>Evaluating Modeling Approaches (cont</a:t>
            </a:r>
            <a:r>
              <a:rPr lang="ja-JP" altLang="en-US" smtClean="0">
                <a:latin typeface="Verdana" charset="0"/>
              </a:rPr>
              <a:t>’</a:t>
            </a:r>
            <a:r>
              <a:rPr lang="en-US" smtClean="0">
                <a:latin typeface="Verdana" charset="0"/>
              </a:rPr>
              <a:t>d)</a:t>
            </a:r>
          </a:p>
        </p:txBody>
      </p:sp>
      <p:sp>
        <p:nvSpPr>
          <p:cNvPr id="55299" name="Rectangle 3"/>
          <p:cNvSpPr>
            <a:spLocks noGrp="1" noChangeArrowheads="1"/>
          </p:cNvSpPr>
          <p:nvPr>
            <p:ph idx="1"/>
          </p:nvPr>
        </p:nvSpPr>
        <p:spPr>
          <a:xfrm>
            <a:off x="685800" y="1981200"/>
            <a:ext cx="7772400" cy="4191000"/>
          </a:xfrm>
        </p:spPr>
        <p:txBody>
          <a:bodyPr/>
          <a:lstStyle/>
          <a:p>
            <a:pPr eaLnBrk="1" hangingPunct="1">
              <a:defRPr/>
            </a:pPr>
            <a:r>
              <a:rPr lang="en-US">
                <a:latin typeface="Tahoma" charset="0"/>
              </a:rPr>
              <a:t>Viewpoints</a:t>
            </a:r>
          </a:p>
          <a:p>
            <a:pPr lvl="1" eaLnBrk="1" hangingPunct="1">
              <a:defRPr/>
            </a:pPr>
            <a:r>
              <a:rPr lang="en-US">
                <a:latin typeface="Tahoma" charset="0"/>
              </a:rPr>
              <a:t>Which viewpoints are supported by the approach?</a:t>
            </a:r>
          </a:p>
          <a:p>
            <a:pPr eaLnBrk="1" hangingPunct="1">
              <a:defRPr/>
            </a:pPr>
            <a:r>
              <a:rPr lang="en-US">
                <a:latin typeface="Tahoma" charset="0"/>
              </a:rPr>
              <a:t>Viewpoint Consistency</a:t>
            </a:r>
          </a:p>
          <a:p>
            <a:pPr lvl="1" eaLnBrk="1" hangingPunct="1">
              <a:defRPr/>
            </a:pPr>
            <a:r>
              <a:rPr lang="en-US">
                <a:latin typeface="Tahoma" charset="0"/>
              </a:rPr>
              <a:t>How does the approach help you assess or maintain consistency among different views?</a:t>
            </a:r>
          </a:p>
        </p:txBody>
      </p:sp>
      <p:sp>
        <p:nvSpPr>
          <p:cNvPr id="55300" name="Slide Number Placeholder 4"/>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fld id="{1E6FB35E-2378-9F4B-85F3-2715AC33873B}" type="slidenum">
              <a:rPr lang="en-US" sz="1200">
                <a:latin typeface="Arial Black" charset="0"/>
              </a:rPr>
              <a:pPr>
                <a:defRPr/>
              </a:pPr>
              <a:t>18</a:t>
            </a:fld>
            <a:endParaRPr lang="en-US" sz="1200">
              <a:latin typeface="Arial Black" charset="0"/>
            </a:endParaRPr>
          </a:p>
        </p:txBody>
      </p:sp>
    </p:spTree>
    <p:extLst>
      <p:ext uri="{BB962C8B-B14F-4D97-AF65-F5344CB8AC3E}">
        <p14:creationId xmlns:p14="http://schemas.microsoft.com/office/powerpoint/2010/main" val="817906344"/>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Don’t Forget!</a:t>
            </a:r>
            <a:endParaRPr lang="en-CA" dirty="0"/>
          </a:p>
        </p:txBody>
      </p:sp>
      <p:sp>
        <p:nvSpPr>
          <p:cNvPr id="3" name="Content Placeholder 2"/>
          <p:cNvSpPr>
            <a:spLocks noGrp="1"/>
          </p:cNvSpPr>
          <p:nvPr>
            <p:ph idx="1"/>
          </p:nvPr>
        </p:nvSpPr>
        <p:spPr/>
        <p:txBody>
          <a:bodyPr/>
          <a:lstStyle/>
          <a:p>
            <a:r>
              <a:rPr lang="en-CA" dirty="0" smtClean="0"/>
              <a:t>On Nov. 9</a:t>
            </a:r>
            <a:r>
              <a:rPr lang="en-CA" baseline="30000" dirty="0" smtClean="0"/>
              <a:t>th</a:t>
            </a:r>
            <a:r>
              <a:rPr lang="en-CA" dirty="0" smtClean="0"/>
              <a:t> we will have our 1</a:t>
            </a:r>
            <a:r>
              <a:rPr lang="en-CA" baseline="30000" dirty="0" smtClean="0"/>
              <a:t>st</a:t>
            </a:r>
            <a:r>
              <a:rPr lang="en-CA" dirty="0" smtClean="0"/>
              <a:t> project revision!</a:t>
            </a:r>
          </a:p>
          <a:p>
            <a:r>
              <a:rPr lang="en-CA" dirty="0" smtClean="0"/>
              <a:t>Prepare a presentation:</a:t>
            </a:r>
          </a:p>
          <a:p>
            <a:pPr lvl="1"/>
            <a:r>
              <a:rPr lang="en-CA" dirty="0" smtClean="0"/>
              <a:t>20 </a:t>
            </a:r>
            <a:r>
              <a:rPr lang="en-CA" dirty="0" err="1" smtClean="0"/>
              <a:t>mins</a:t>
            </a:r>
            <a:r>
              <a:rPr lang="en-CA" dirty="0" smtClean="0"/>
              <a:t> + questions</a:t>
            </a:r>
          </a:p>
          <a:p>
            <a:pPr lvl="1"/>
            <a:r>
              <a:rPr lang="en-CA" dirty="0" smtClean="0"/>
              <a:t>You will HAVE TO expose, at least:</a:t>
            </a:r>
          </a:p>
          <a:p>
            <a:pPr lvl="2"/>
            <a:r>
              <a:rPr lang="en-CA" dirty="0">
                <a:solidFill>
                  <a:srgbClr val="000000"/>
                </a:solidFill>
                <a:latin typeface="Calibri"/>
                <a:ea typeface="Calibri"/>
                <a:cs typeface="Calibri"/>
              </a:rPr>
              <a:t> (a) the architecture and organisational structure of the community and product; </a:t>
            </a:r>
            <a:endParaRPr lang="en-CA" dirty="0" smtClean="0">
              <a:solidFill>
                <a:srgbClr val="000000"/>
              </a:solidFill>
              <a:latin typeface="Calibri"/>
              <a:ea typeface="Calibri"/>
              <a:cs typeface="Calibri"/>
            </a:endParaRPr>
          </a:p>
          <a:p>
            <a:pPr lvl="2"/>
            <a:r>
              <a:rPr lang="en-CA" dirty="0" smtClean="0">
                <a:solidFill>
                  <a:srgbClr val="000000"/>
                </a:solidFill>
                <a:latin typeface="Calibri"/>
                <a:ea typeface="Calibri"/>
                <a:cs typeface="Calibri"/>
              </a:rPr>
              <a:t>(</a:t>
            </a:r>
            <a:r>
              <a:rPr lang="en-CA" dirty="0">
                <a:solidFill>
                  <a:srgbClr val="000000"/>
                </a:solidFill>
                <a:latin typeface="Calibri"/>
                <a:ea typeface="Calibri"/>
                <a:cs typeface="Calibri"/>
              </a:rPr>
              <a:t>b) the properties and visible features of the architecture; </a:t>
            </a:r>
            <a:endParaRPr lang="en-CA" dirty="0" smtClean="0">
              <a:solidFill>
                <a:srgbClr val="000000"/>
              </a:solidFill>
              <a:latin typeface="Calibri"/>
              <a:ea typeface="Calibri"/>
              <a:cs typeface="Calibri"/>
            </a:endParaRPr>
          </a:p>
          <a:p>
            <a:pPr lvl="2"/>
            <a:r>
              <a:rPr lang="en-CA" dirty="0" smtClean="0">
                <a:solidFill>
                  <a:srgbClr val="000000"/>
                </a:solidFill>
                <a:latin typeface="Calibri"/>
                <a:ea typeface="Calibri"/>
                <a:cs typeface="Calibri"/>
              </a:rPr>
              <a:t>(</a:t>
            </a:r>
            <a:r>
              <a:rPr lang="en-CA" dirty="0">
                <a:solidFill>
                  <a:srgbClr val="000000"/>
                </a:solidFill>
                <a:latin typeface="Calibri"/>
                <a:ea typeface="Calibri"/>
                <a:cs typeface="Calibri"/>
              </a:rPr>
              <a:t>c) the limitations and shortcomings of that product, how to install/interact with it</a:t>
            </a:r>
            <a:r>
              <a:rPr lang="en-CA" dirty="0" smtClean="0">
                <a:solidFill>
                  <a:srgbClr val="000000"/>
                </a:solidFill>
                <a:latin typeface="Calibri"/>
                <a:ea typeface="Calibri"/>
                <a:cs typeface="Calibri"/>
              </a:rPr>
              <a:t>;</a:t>
            </a:r>
          </a:p>
          <a:p>
            <a:pPr lvl="2"/>
            <a:endParaRPr lang="en-CA" dirty="0">
              <a:solidFill>
                <a:srgbClr val="000000"/>
              </a:solidFill>
              <a:latin typeface="Calibri"/>
              <a:ea typeface="Calibri"/>
              <a:cs typeface="Calibri"/>
            </a:endParaRPr>
          </a:p>
          <a:p>
            <a:pPr lvl="1"/>
            <a:r>
              <a:rPr lang="en-CA" dirty="0" smtClean="0">
                <a:solidFill>
                  <a:srgbClr val="000000"/>
                </a:solidFill>
                <a:latin typeface="Calibri"/>
                <a:ea typeface="Calibri"/>
                <a:cs typeface="Calibri"/>
              </a:rPr>
              <a:t>You MAY want to use the concepts and notations we used up to this point;</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180</a:t>
            </a:fld>
            <a:endParaRPr lang="it-IT" altLang="en-US"/>
          </a:p>
        </p:txBody>
      </p:sp>
    </p:spTree>
    <p:extLst>
      <p:ext uri="{BB962C8B-B14F-4D97-AF65-F5344CB8AC3E}">
        <p14:creationId xmlns:p14="http://schemas.microsoft.com/office/powerpoint/2010/main" val="41937574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a:t>For More Information</a:t>
            </a:r>
          </a:p>
        </p:txBody>
      </p:sp>
      <p:sp>
        <p:nvSpPr>
          <p:cNvPr id="515075" name="Rectangle 3"/>
          <p:cNvSpPr>
            <a:spLocks noGrp="1" noChangeArrowheads="1"/>
          </p:cNvSpPr>
          <p:nvPr>
            <p:ph type="body" idx="1"/>
          </p:nvPr>
        </p:nvSpPr>
        <p:spPr>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nSpc>
                <a:spcPct val="90000"/>
              </a:lnSpc>
            </a:pPr>
            <a:r>
              <a:rPr lang="en-US" sz="1800"/>
              <a:t>ACME: </a:t>
            </a:r>
            <a:r>
              <a:rPr lang="en-US" sz="1800">
                <a:effectLst/>
                <a:hlinkClick r:id="rId3"/>
              </a:rPr>
              <a:t>http://www.cs.cmu.edu/~acme</a:t>
            </a:r>
            <a:endParaRPr lang="en-US" sz="1800">
              <a:effectLst/>
            </a:endParaRPr>
          </a:p>
          <a:p>
            <a:pPr>
              <a:lnSpc>
                <a:spcPct val="90000"/>
              </a:lnSpc>
            </a:pPr>
            <a:r>
              <a:rPr lang="en-US" sz="1800"/>
              <a:t>Rapide:</a:t>
            </a:r>
            <a:r>
              <a:rPr lang="en-US" sz="1800">
                <a:effectLst/>
              </a:rPr>
              <a:t> </a:t>
            </a:r>
            <a:r>
              <a:rPr lang="en-US" sz="1800">
                <a:effectLst/>
                <a:hlinkClick r:id="rId4"/>
              </a:rPr>
              <a:t>http://pavg.stanford.edu/rapide/</a:t>
            </a:r>
            <a:endParaRPr lang="en-US" sz="1800">
              <a:effectLst/>
            </a:endParaRPr>
          </a:p>
          <a:p>
            <a:pPr>
              <a:lnSpc>
                <a:spcPct val="90000"/>
              </a:lnSpc>
            </a:pPr>
            <a:r>
              <a:rPr lang="en-US" sz="1800"/>
              <a:t>Wright:</a:t>
            </a:r>
            <a:r>
              <a:rPr lang="en-US" sz="1800">
                <a:effectLst/>
              </a:rPr>
              <a:t> </a:t>
            </a:r>
            <a:r>
              <a:rPr lang="en-US" sz="1800">
                <a:effectLst/>
                <a:hlinkClick r:id="rId5"/>
              </a:rPr>
              <a:t>http://www.cs.cmu.edu/afs/cs/project/able/www/wright/index.html</a:t>
            </a:r>
            <a:endParaRPr lang="en-US" sz="1800">
              <a:effectLst/>
            </a:endParaRPr>
          </a:p>
          <a:p>
            <a:pPr>
              <a:lnSpc>
                <a:spcPct val="90000"/>
              </a:lnSpc>
            </a:pPr>
            <a:r>
              <a:rPr lang="en-US" sz="1800"/>
              <a:t>Aesop:</a:t>
            </a:r>
            <a:r>
              <a:rPr lang="en-US" sz="1800">
                <a:effectLst/>
              </a:rPr>
              <a:t> </a:t>
            </a:r>
            <a:r>
              <a:rPr lang="en-US" sz="1800">
                <a:effectLst/>
                <a:hlinkClick r:id="rId6"/>
              </a:rPr>
              <a:t>http://www.cs.cmu.edu/afs/cs/project/able/www/aesop/aesop_home.html</a:t>
            </a:r>
            <a:endParaRPr lang="en-US" sz="1800">
              <a:effectLst/>
            </a:endParaRPr>
          </a:p>
          <a:p>
            <a:pPr>
              <a:lnSpc>
                <a:spcPct val="90000"/>
              </a:lnSpc>
            </a:pPr>
            <a:r>
              <a:rPr lang="en-US" sz="1800"/>
              <a:t>Unicon: </a:t>
            </a:r>
            <a:r>
              <a:rPr lang="en-US" sz="1800">
                <a:effectLst/>
                <a:hlinkClick r:id="rId7"/>
              </a:rPr>
              <a:t>http://www.cs.cmu.edu/afs/cs/project/vit/www/unicon/index.html</a:t>
            </a:r>
            <a:endParaRPr lang="en-US" sz="1800">
              <a:effectLst/>
            </a:endParaRPr>
          </a:p>
          <a:p>
            <a:pPr>
              <a:lnSpc>
                <a:spcPct val="90000"/>
              </a:lnSpc>
            </a:pPr>
            <a:r>
              <a:rPr lang="en-US" sz="1800"/>
              <a:t>C2 SADL:</a:t>
            </a:r>
            <a:r>
              <a:rPr lang="en-US" sz="1800">
                <a:effectLst/>
              </a:rPr>
              <a:t> </a:t>
            </a:r>
            <a:r>
              <a:rPr lang="en-US" sz="1800">
                <a:effectLst/>
                <a:hlinkClick r:id="rId8"/>
              </a:rPr>
              <a:t>http://www.ics.uci.edu/pub/arch/</a:t>
            </a:r>
            <a:endParaRPr lang="en-US" sz="1800">
              <a:effectLst/>
            </a:endParaRPr>
          </a:p>
          <a:p>
            <a:pPr>
              <a:lnSpc>
                <a:spcPct val="90000"/>
              </a:lnSpc>
            </a:pPr>
            <a:r>
              <a:rPr lang="en-US" sz="1800"/>
              <a:t>SSEP: </a:t>
            </a:r>
            <a:r>
              <a:rPr lang="en-US" sz="1800">
                <a:effectLst/>
                <a:hlinkClick r:id="rId9"/>
              </a:rPr>
              <a:t>http://www.mcc.com/projects/ssepp</a:t>
            </a:r>
            <a:r>
              <a:rPr lang="en-US" sz="1800"/>
              <a:t> </a:t>
            </a:r>
          </a:p>
          <a:p>
            <a:pPr>
              <a:lnSpc>
                <a:spcPct val="90000"/>
              </a:lnSpc>
            </a:pPr>
            <a:r>
              <a:rPr lang="en-US" sz="1800"/>
              <a:t>ADML: </a:t>
            </a:r>
            <a:r>
              <a:rPr lang="en-US" sz="1800">
                <a:effectLst/>
                <a:hlinkClick r:id="rId10"/>
              </a:rPr>
              <a:t>http://www.mcc.com/projects/ssepp/adml</a:t>
            </a:r>
            <a:endParaRPr lang="en-US" sz="1800">
              <a:effectLst/>
            </a:endParaRPr>
          </a:p>
          <a:p>
            <a:pPr>
              <a:lnSpc>
                <a:spcPct val="90000"/>
              </a:lnSpc>
            </a:pPr>
            <a:endParaRPr lang="en-US" sz="1800">
              <a:effectLst/>
            </a:endParaRPr>
          </a:p>
          <a:p>
            <a:pPr>
              <a:lnSpc>
                <a:spcPct val="90000"/>
              </a:lnSpc>
              <a:buFont typeface="Monotype Sorts" charset="0"/>
              <a:buNone/>
            </a:pPr>
            <a:endParaRPr lang="en-US" sz="1800">
              <a:effectLst/>
            </a:endParaRPr>
          </a:p>
          <a:p>
            <a:pPr>
              <a:lnSpc>
                <a:spcPct val="90000"/>
              </a:lnSpc>
              <a:buFont typeface="Monotype Sorts" charset="0"/>
              <a:buNone/>
            </a:pPr>
            <a:r>
              <a:rPr lang="en-US" sz="1800">
                <a:effectLst/>
              </a:rPr>
              <a:t>	</a:t>
            </a:r>
            <a:r>
              <a:rPr lang="en-US" sz="1800"/>
              <a:t>A possibly more current version of this presentation can be found at: </a:t>
            </a:r>
            <a:r>
              <a:rPr lang="en-US" sz="1800">
                <a:effectLst/>
                <a:hlinkClick r:id="rId11"/>
              </a:rPr>
              <a:t>http://www.mcc.com/projects/ssepp/adml/tog</a:t>
            </a:r>
            <a:endParaRPr lang="en-US" sz="1800">
              <a:effectLst/>
            </a:endParaRPr>
          </a:p>
        </p:txBody>
      </p:sp>
    </p:spTree>
    <p:extLst>
      <p:ext uri="{BB962C8B-B14F-4D97-AF65-F5344CB8AC3E}">
        <p14:creationId xmlns:p14="http://schemas.microsoft.com/office/powerpoint/2010/main" val="3212988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a:noFill/>
          <a:ln/>
          <a:extLst>
            <a:ext uri="{91240B29-F687-4f45-9708-019B960494DF}">
              <a14:hiddenLine xmlns:a14="http://schemas.microsoft.com/office/drawing/2010/main" w="76200">
                <a:solidFill>
                  <a:schemeClr val="tx1"/>
                </a:solidFill>
                <a:miter lim="800000"/>
                <a:headEnd/>
                <a:tailEnd/>
              </a14:hiddenLine>
            </a:ext>
          </a:extLst>
        </p:spPr>
        <p:txBody>
          <a:bodyPr lIns="0" tIns="0" rIns="0" bIns="0" anchor="b"/>
          <a:lstStyle/>
          <a:p>
            <a:pPr defTabSz="793750"/>
            <a:r>
              <a:rPr lang="en-US"/>
              <a:t>References (Architecture)</a:t>
            </a:r>
          </a:p>
        </p:txBody>
      </p:sp>
      <p:sp>
        <p:nvSpPr>
          <p:cNvPr id="224259" name="Rectangle 3"/>
          <p:cNvSpPr>
            <a:spLocks noGrp="1" noChangeArrowheads="1"/>
          </p:cNvSpPr>
          <p:nvPr>
            <p:ph type="body" idx="1"/>
          </p:nvPr>
        </p:nvSpPr>
        <p:spPr>
          <a:xfrm>
            <a:off x="457200" y="1181100"/>
            <a:ext cx="8382000" cy="4351961"/>
          </a:xfrm>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spAutoFit/>
          </a:bodyPr>
          <a:lstStyle/>
          <a:p>
            <a:pPr marL="404813" indent="-404813" defTabSz="793750"/>
            <a:r>
              <a:rPr lang="en-US" sz="1900" dirty="0"/>
              <a:t>Len Bass, Paul Clements &amp; Rick </a:t>
            </a:r>
            <a:r>
              <a:rPr lang="en-US" sz="1900" dirty="0" err="1"/>
              <a:t>Kazman</a:t>
            </a:r>
            <a:r>
              <a:rPr lang="en-US" sz="1900" dirty="0"/>
              <a:t>, </a:t>
            </a:r>
            <a:r>
              <a:rPr lang="en-US" sz="1900" i="1" dirty="0"/>
              <a:t>Software Architecture in Practice</a:t>
            </a:r>
            <a:r>
              <a:rPr lang="en-US" sz="1900" dirty="0"/>
              <a:t>, Addison-Wesley, 1998.</a:t>
            </a:r>
          </a:p>
          <a:p>
            <a:pPr marL="404813" indent="-404813" defTabSz="793750"/>
            <a:r>
              <a:rPr lang="en-US" sz="1900" dirty="0"/>
              <a:t>Frank </a:t>
            </a:r>
            <a:r>
              <a:rPr lang="en-US" sz="1900" dirty="0" err="1"/>
              <a:t>Buschmann</a:t>
            </a:r>
            <a:r>
              <a:rPr lang="en-US" sz="1900" dirty="0"/>
              <a:t>, </a:t>
            </a:r>
            <a:r>
              <a:rPr lang="en-US" sz="1900" dirty="0" err="1"/>
              <a:t>Régine</a:t>
            </a:r>
            <a:r>
              <a:rPr lang="en-US" sz="1900" dirty="0"/>
              <a:t> </a:t>
            </a:r>
            <a:r>
              <a:rPr lang="en-US" sz="1900" dirty="0" err="1"/>
              <a:t>Meunier</a:t>
            </a:r>
            <a:r>
              <a:rPr lang="en-US" sz="1900" dirty="0"/>
              <a:t>, Hans Rohnert, Peter </a:t>
            </a:r>
            <a:r>
              <a:rPr lang="en-US" sz="1900" dirty="0" err="1"/>
              <a:t>Sommerlad</a:t>
            </a:r>
            <a:r>
              <a:rPr lang="en-US" sz="1900" dirty="0"/>
              <a:t>, and Michael Stahl, </a:t>
            </a:r>
            <a:r>
              <a:rPr lang="en-US" sz="1900" i="1" dirty="0"/>
              <a:t>Pattern-Oriented Software Architecture - A System of Patterns</a:t>
            </a:r>
            <a:r>
              <a:rPr lang="en-US" sz="1900" dirty="0"/>
              <a:t>,  Wiley and Sons, 1996.</a:t>
            </a:r>
          </a:p>
          <a:p>
            <a:pPr marL="404813" indent="-404813" defTabSz="793750"/>
            <a:r>
              <a:rPr lang="en-US" sz="1900" dirty="0"/>
              <a:t>Christine </a:t>
            </a:r>
            <a:r>
              <a:rPr lang="en-US" sz="1900" dirty="0" err="1"/>
              <a:t>Hofmeister</a:t>
            </a:r>
            <a:r>
              <a:rPr lang="en-US" sz="1900" dirty="0"/>
              <a:t>, Robert Nord, </a:t>
            </a:r>
            <a:r>
              <a:rPr lang="en-US" sz="1900" dirty="0" err="1"/>
              <a:t>Dilip</a:t>
            </a:r>
            <a:r>
              <a:rPr lang="en-US" sz="1900" dirty="0"/>
              <a:t> </a:t>
            </a:r>
            <a:r>
              <a:rPr lang="en-US" sz="1900" dirty="0" err="1"/>
              <a:t>Soni</a:t>
            </a:r>
            <a:r>
              <a:rPr lang="en-US" sz="1900" dirty="0"/>
              <a:t>, </a:t>
            </a:r>
            <a:r>
              <a:rPr lang="en-US" sz="1900" i="1" dirty="0"/>
              <a:t>Applied Software Architecture</a:t>
            </a:r>
            <a:r>
              <a:rPr lang="en-US" sz="1900" dirty="0"/>
              <a:t>, Addison-Wesley 1999.</a:t>
            </a:r>
          </a:p>
          <a:p>
            <a:pPr marL="404813" indent="-404813" defTabSz="793750"/>
            <a:r>
              <a:rPr lang="en-US" sz="1900" dirty="0"/>
              <a:t>Eric Gamma, John </a:t>
            </a:r>
            <a:r>
              <a:rPr lang="en-US" sz="1900" dirty="0" err="1"/>
              <a:t>Vlissides</a:t>
            </a:r>
            <a:r>
              <a:rPr lang="en-US" sz="1900" dirty="0"/>
              <a:t>, Richard Helm, Ralph Johnson, </a:t>
            </a:r>
            <a:r>
              <a:rPr lang="en-US" sz="1900" i="1" dirty="0"/>
              <a:t>Design Patterns</a:t>
            </a:r>
            <a:r>
              <a:rPr lang="en-US" sz="1900" dirty="0"/>
              <a:t>, Addison-Wesley 1995.</a:t>
            </a:r>
          </a:p>
          <a:p>
            <a:pPr marL="404813" indent="-404813" defTabSz="793750"/>
            <a:r>
              <a:rPr lang="en-US" sz="1900" dirty="0"/>
              <a:t>Philippe </a:t>
            </a:r>
            <a:r>
              <a:rPr lang="en-US" sz="1900" dirty="0" err="1"/>
              <a:t>Kruchten</a:t>
            </a:r>
            <a:r>
              <a:rPr lang="en-US" sz="1900" dirty="0"/>
              <a:t>, </a:t>
            </a:r>
            <a:r>
              <a:rPr lang="ja-JP" altLang="en-US" sz="1900" dirty="0">
                <a:latin typeface="Arial"/>
              </a:rPr>
              <a:t>“</a:t>
            </a:r>
            <a:r>
              <a:rPr lang="en-US" sz="1900" dirty="0"/>
              <a:t>The 4+1 View Model of Architecture,</a:t>
            </a:r>
            <a:r>
              <a:rPr lang="ja-JP" altLang="en-US" sz="1900" dirty="0">
                <a:latin typeface="Arial"/>
              </a:rPr>
              <a:t>”</a:t>
            </a:r>
            <a:r>
              <a:rPr lang="en-US" sz="1900" dirty="0"/>
              <a:t> </a:t>
            </a:r>
            <a:r>
              <a:rPr lang="en-US" sz="1900" i="1" dirty="0"/>
              <a:t>IEEE Software</a:t>
            </a:r>
            <a:r>
              <a:rPr lang="en-US" sz="1900" dirty="0"/>
              <a:t>,  12  (6), November 1995, IEEE.    </a:t>
            </a:r>
          </a:p>
          <a:p>
            <a:pPr marL="912813" lvl="1" indent="-354013" defTabSz="793750"/>
            <a:r>
              <a:rPr lang="en-US" sz="1400" dirty="0"/>
              <a:t>http://</a:t>
            </a:r>
            <a:r>
              <a:rPr lang="en-US" sz="1400" dirty="0" err="1"/>
              <a:t>www.rational.com</a:t>
            </a:r>
            <a:r>
              <a:rPr lang="en-US" sz="1400" dirty="0"/>
              <a:t>/support/</a:t>
            </a:r>
            <a:r>
              <a:rPr lang="en-US" sz="1400" dirty="0" err="1"/>
              <a:t>techpapers</a:t>
            </a:r>
            <a:r>
              <a:rPr lang="en-US" sz="1400" dirty="0"/>
              <a:t>/</a:t>
            </a:r>
            <a:r>
              <a:rPr lang="en-US" sz="1400" dirty="0" err="1"/>
              <a:t>ieee</a:t>
            </a:r>
            <a:r>
              <a:rPr lang="en-US" sz="1400" dirty="0"/>
              <a:t>/</a:t>
            </a:r>
            <a:endParaRPr lang="en-US" sz="1000" dirty="0"/>
          </a:p>
          <a:p>
            <a:pPr marL="404813" indent="-404813" defTabSz="793750"/>
            <a:r>
              <a:rPr lang="en-US" sz="1900" dirty="0" err="1"/>
              <a:t>Eberhardt</a:t>
            </a:r>
            <a:r>
              <a:rPr lang="en-US" sz="1900" dirty="0"/>
              <a:t> </a:t>
            </a:r>
            <a:r>
              <a:rPr lang="en-US" sz="1900" dirty="0" err="1"/>
              <a:t>Rechtin</a:t>
            </a:r>
            <a:r>
              <a:rPr lang="en-US" sz="1900" dirty="0"/>
              <a:t>, </a:t>
            </a:r>
            <a:r>
              <a:rPr lang="en-US" sz="1900" i="1" dirty="0"/>
              <a:t>Systems Architecting: Creating and Building Complex Systems, </a:t>
            </a:r>
            <a:r>
              <a:rPr lang="en-US" sz="1900" dirty="0"/>
              <a:t>Englewood Cliffs NJ, Prentice-Hall, 1991. </a:t>
            </a:r>
          </a:p>
        </p:txBody>
      </p:sp>
    </p:spTree>
    <p:extLst>
      <p:ext uri="{BB962C8B-B14F-4D97-AF65-F5344CB8AC3E}">
        <p14:creationId xmlns:p14="http://schemas.microsoft.com/office/powerpoint/2010/main" val="18330788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p:txBody>
          <a:bodyPr/>
          <a:lstStyle/>
          <a:p>
            <a:r>
              <a:rPr lang="en-US"/>
              <a:t>References (Architecture)</a:t>
            </a:r>
          </a:p>
        </p:txBody>
      </p:sp>
      <p:sp>
        <p:nvSpPr>
          <p:cNvPr id="433155" name="Rectangle 3"/>
          <p:cNvSpPr>
            <a:spLocks noGrp="1" noChangeArrowheads="1"/>
          </p:cNvSpPr>
          <p:nvPr>
            <p:ph type="body" idx="1"/>
          </p:nvPr>
        </p:nvSpPr>
        <p:spPr/>
        <p:txBody>
          <a:bodyPr/>
          <a:lstStyle/>
          <a:p>
            <a:r>
              <a:rPr lang="en-US" sz="1900" dirty="0" err="1"/>
              <a:t>Eberhardt</a:t>
            </a:r>
            <a:r>
              <a:rPr lang="en-US" sz="1900" dirty="0"/>
              <a:t> </a:t>
            </a:r>
            <a:r>
              <a:rPr lang="en-US" sz="1900" dirty="0" err="1"/>
              <a:t>Rechtin</a:t>
            </a:r>
            <a:r>
              <a:rPr lang="en-US" sz="1900" dirty="0"/>
              <a:t> &amp; Mark Maier, </a:t>
            </a:r>
            <a:r>
              <a:rPr lang="en-US" sz="1900" i="1" dirty="0"/>
              <a:t>The Art of System Architecting</a:t>
            </a:r>
            <a:r>
              <a:rPr lang="en-US" sz="1900" dirty="0"/>
              <a:t>, CRC Press, 1997.</a:t>
            </a:r>
          </a:p>
          <a:p>
            <a:pPr>
              <a:spcBef>
                <a:spcPts val="1200"/>
              </a:spcBef>
              <a:spcAft>
                <a:spcPts val="300"/>
              </a:spcAft>
            </a:pPr>
            <a:r>
              <a:rPr lang="en-US" sz="1800" i="1" dirty="0"/>
              <a:t>Recommended Practice for Architectural Description</a:t>
            </a:r>
            <a:r>
              <a:rPr lang="en-US" sz="1800" dirty="0"/>
              <a:t>, Draft 2.0 of IEEE P1471, May 1998</a:t>
            </a:r>
          </a:p>
          <a:p>
            <a:pPr lvl="1">
              <a:spcBef>
                <a:spcPts val="1200"/>
              </a:spcBef>
              <a:spcAft>
                <a:spcPts val="300"/>
              </a:spcAft>
            </a:pPr>
            <a:r>
              <a:rPr lang="en-US" sz="1400" dirty="0"/>
              <a:t>http://</a:t>
            </a:r>
            <a:r>
              <a:rPr lang="en-US" sz="1400" dirty="0" err="1"/>
              <a:t>www.pithecanthropus.com</a:t>
            </a:r>
            <a:r>
              <a:rPr lang="en-US" sz="1400" dirty="0"/>
              <a:t>/~</a:t>
            </a:r>
            <a:r>
              <a:rPr lang="en-US" sz="1400" dirty="0" err="1"/>
              <a:t>awg</a:t>
            </a:r>
            <a:r>
              <a:rPr lang="en-US" sz="1400" dirty="0"/>
              <a:t>/</a:t>
            </a:r>
          </a:p>
          <a:p>
            <a:r>
              <a:rPr lang="en-US" sz="1900" dirty="0"/>
              <a:t>Mary Shaw, and David </a:t>
            </a:r>
            <a:r>
              <a:rPr lang="en-US" sz="1900" dirty="0" err="1"/>
              <a:t>Garlan</a:t>
            </a:r>
            <a:r>
              <a:rPr lang="en-US" sz="1900" dirty="0"/>
              <a:t>, </a:t>
            </a:r>
            <a:r>
              <a:rPr lang="en-US" sz="1900" i="1" dirty="0"/>
              <a:t>Software Architecture—Perspectives on an Emerging Discipline, </a:t>
            </a:r>
            <a:r>
              <a:rPr lang="en-US" sz="1900" dirty="0"/>
              <a:t>Upper Saddle River, NJ, Prentice-Hall, 1996.</a:t>
            </a:r>
          </a:p>
          <a:p>
            <a:r>
              <a:rPr lang="en-US" sz="1900" dirty="0"/>
              <a:t>Bernard I. Witt, F. Terry Baker, and Everett W. Merritt, </a:t>
            </a:r>
            <a:r>
              <a:rPr lang="en-US" sz="1900" i="1" dirty="0"/>
              <a:t>Software Architecture and Design—Principles, Models, and Methods</a:t>
            </a:r>
            <a:r>
              <a:rPr lang="en-US" sz="1900" dirty="0"/>
              <a:t>, New York NY, Van </a:t>
            </a:r>
            <a:r>
              <a:rPr lang="en-US" sz="1900" dirty="0" err="1"/>
              <a:t>Nostrand</a:t>
            </a:r>
            <a:r>
              <a:rPr lang="en-US" sz="1900" dirty="0"/>
              <a:t> Reinhold, 1995.</a:t>
            </a:r>
          </a:p>
          <a:p>
            <a:pPr>
              <a:spcBef>
                <a:spcPts val="1200"/>
              </a:spcBef>
              <a:spcAft>
                <a:spcPts val="300"/>
              </a:spcAft>
            </a:pPr>
            <a:r>
              <a:rPr lang="en-US" sz="1900" dirty="0"/>
              <a:t>The World-wide Institute of Software Architects</a:t>
            </a:r>
          </a:p>
          <a:p>
            <a:pPr lvl="1">
              <a:spcBef>
                <a:spcPts val="1200"/>
              </a:spcBef>
              <a:spcAft>
                <a:spcPts val="300"/>
              </a:spcAft>
            </a:pPr>
            <a:r>
              <a:rPr lang="en-US" sz="1400" dirty="0"/>
              <a:t>http://</a:t>
            </a:r>
            <a:r>
              <a:rPr lang="en-US" sz="1400" dirty="0" err="1"/>
              <a:t>www.wwisa.org</a:t>
            </a:r>
            <a:endParaRPr lang="en-US" sz="1400" dirty="0"/>
          </a:p>
        </p:txBody>
      </p:sp>
    </p:spTree>
    <p:extLst>
      <p:ext uri="{BB962C8B-B14F-4D97-AF65-F5344CB8AC3E}">
        <p14:creationId xmlns:p14="http://schemas.microsoft.com/office/powerpoint/2010/main" val="928315529"/>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p:txBody>
          <a:bodyPr/>
          <a:lstStyle/>
          <a:p>
            <a:r>
              <a:rPr lang="en-US" dirty="0"/>
              <a:t>References (</a:t>
            </a:r>
            <a:r>
              <a:rPr lang="en-US" dirty="0" smtClean="0"/>
              <a:t>UML4Arch)</a:t>
            </a:r>
            <a:endParaRPr lang="en-US" dirty="0"/>
          </a:p>
        </p:txBody>
      </p:sp>
      <p:sp>
        <p:nvSpPr>
          <p:cNvPr id="434179" name="Rectangle 3"/>
          <p:cNvSpPr>
            <a:spLocks noGrp="1" noChangeArrowheads="1"/>
          </p:cNvSpPr>
          <p:nvPr>
            <p:ph type="body" idx="1"/>
          </p:nvPr>
        </p:nvSpPr>
        <p:spPr/>
        <p:txBody>
          <a:bodyPr/>
          <a:lstStyle/>
          <a:p>
            <a:r>
              <a:rPr lang="en-US" sz="1900" dirty="0"/>
              <a:t>Grady </a:t>
            </a:r>
            <a:r>
              <a:rPr lang="en-US" sz="1900" dirty="0" err="1"/>
              <a:t>Booch</a:t>
            </a:r>
            <a:r>
              <a:rPr lang="en-US" sz="1900" dirty="0"/>
              <a:t>, James </a:t>
            </a:r>
            <a:r>
              <a:rPr lang="en-US" sz="1900" dirty="0" err="1"/>
              <a:t>Rumbaugh</a:t>
            </a:r>
            <a:r>
              <a:rPr lang="en-US" sz="1900" dirty="0"/>
              <a:t>, </a:t>
            </a:r>
            <a:r>
              <a:rPr lang="en-US" sz="1900" dirty="0" err="1"/>
              <a:t>Ivar</a:t>
            </a:r>
            <a:r>
              <a:rPr lang="en-US" sz="1900" dirty="0"/>
              <a:t> Jacobson, </a:t>
            </a:r>
            <a:r>
              <a:rPr lang="en-US" sz="1900" i="1" dirty="0"/>
              <a:t>The Unified Modeling Language User Guide</a:t>
            </a:r>
            <a:r>
              <a:rPr lang="en-US" sz="1900" dirty="0"/>
              <a:t>, Addison-Wesley, 1999.</a:t>
            </a:r>
          </a:p>
        </p:txBody>
      </p:sp>
    </p:spTree>
    <p:extLst>
      <p:ext uri="{BB962C8B-B14F-4D97-AF65-F5344CB8AC3E}">
        <p14:creationId xmlns:p14="http://schemas.microsoft.com/office/powerpoint/2010/main" val="2245908384"/>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eaLnBrk="1" hangingPunct="1">
              <a:defRPr/>
            </a:pPr>
            <a:r>
              <a:rPr lang="en-US" dirty="0" smtClean="0"/>
              <a:t>10 min break?</a:t>
            </a:r>
            <a:endParaRPr lang="en-US" dirty="0"/>
          </a:p>
        </p:txBody>
      </p:sp>
      <p:sp>
        <p:nvSpPr>
          <p:cNvPr id="4" name="Slide Number Placeholder 3"/>
          <p:cNvSpPr>
            <a:spLocks noGrp="1"/>
          </p:cNvSpPr>
          <p:nvPr>
            <p:ph type="sldNum" sz="quarter" idx="12"/>
          </p:nvPr>
        </p:nvSpPr>
        <p:spPr/>
        <p:txBody>
          <a:bodyPr/>
          <a:lstStyle/>
          <a:p>
            <a:pPr>
              <a:defRPr/>
            </a:pPr>
            <a:fld id="{6126D37B-75B6-B94E-8C71-168B9F0C31AB}" type="slidenum">
              <a:rPr lang="en-US" smtClean="0"/>
              <a:pPr>
                <a:defRPr/>
              </a:pPr>
              <a:t>185</a:t>
            </a:fld>
            <a:endParaRPr lang="en-US"/>
          </a:p>
        </p:txBody>
      </p:sp>
      <p:pic>
        <p:nvPicPr>
          <p:cNvPr id="2" name="Picture 1"/>
          <p:cNvPicPr>
            <a:picLocks noChangeAspect="1"/>
          </p:cNvPicPr>
          <p:nvPr/>
        </p:nvPicPr>
        <p:blipFill>
          <a:blip r:embed="rId2"/>
          <a:stretch>
            <a:fillRect/>
          </a:stretch>
        </p:blipFill>
        <p:spPr>
          <a:xfrm>
            <a:off x="220298" y="2604550"/>
            <a:ext cx="4002113" cy="2658547"/>
          </a:xfrm>
          <a:prstGeom prst="rect">
            <a:avLst/>
          </a:prstGeom>
        </p:spPr>
      </p:pic>
      <p:pic>
        <p:nvPicPr>
          <p:cNvPr id="5" name="Picture 4"/>
          <p:cNvPicPr>
            <a:picLocks noChangeAspect="1"/>
          </p:cNvPicPr>
          <p:nvPr/>
        </p:nvPicPr>
        <p:blipFill>
          <a:blip r:embed="rId3"/>
          <a:stretch>
            <a:fillRect/>
          </a:stretch>
        </p:blipFill>
        <p:spPr>
          <a:xfrm>
            <a:off x="4611259" y="1129329"/>
            <a:ext cx="4389891" cy="2136077"/>
          </a:xfrm>
          <a:prstGeom prst="rect">
            <a:avLst/>
          </a:prstGeom>
        </p:spPr>
      </p:pic>
      <p:pic>
        <p:nvPicPr>
          <p:cNvPr id="6" name="Picture 5"/>
          <p:cNvPicPr>
            <a:picLocks noChangeAspect="1"/>
          </p:cNvPicPr>
          <p:nvPr/>
        </p:nvPicPr>
        <p:blipFill>
          <a:blip r:embed="rId4"/>
          <a:stretch>
            <a:fillRect/>
          </a:stretch>
        </p:blipFill>
        <p:spPr>
          <a:xfrm>
            <a:off x="4315255" y="3796682"/>
            <a:ext cx="3938432" cy="2334416"/>
          </a:xfrm>
          <a:prstGeom prst="rect">
            <a:avLst/>
          </a:prstGeom>
        </p:spPr>
      </p:pic>
    </p:spTree>
    <p:extLst>
      <p:ext uri="{BB962C8B-B14F-4D97-AF65-F5344CB8AC3E}">
        <p14:creationId xmlns:p14="http://schemas.microsoft.com/office/powerpoint/2010/main" val="392817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eaLnBrk="1" hangingPunct="1">
              <a:defRPr/>
            </a:pPr>
            <a:r>
              <a:rPr lang="en-US">
                <a:latin typeface="Calibri" charset="0"/>
              </a:rPr>
              <a:t>Kruchten’s 4+1 view model</a:t>
            </a:r>
          </a:p>
        </p:txBody>
      </p:sp>
      <p:sp>
        <p:nvSpPr>
          <p:cNvPr id="910339" name="Rectangle 3"/>
          <p:cNvSpPr>
            <a:spLocks noChangeArrowheads="1"/>
          </p:cNvSpPr>
          <p:nvPr/>
        </p:nvSpPr>
        <p:spPr bwMode="auto">
          <a:xfrm>
            <a:off x="3224213" y="2309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a:p>
        </p:txBody>
      </p:sp>
      <p:graphicFrame>
        <p:nvGraphicFramePr>
          <p:cNvPr id="57349" name="Object 4"/>
          <p:cNvGraphicFramePr>
            <a:graphicFrameLocks noChangeAspect="1"/>
          </p:cNvGraphicFramePr>
          <p:nvPr/>
        </p:nvGraphicFramePr>
        <p:xfrm>
          <a:off x="2133600" y="1847850"/>
          <a:ext cx="4953000" cy="4111625"/>
        </p:xfrm>
        <a:graphic>
          <a:graphicData uri="http://schemas.openxmlformats.org/presentationml/2006/ole">
            <mc:AlternateContent xmlns:mc="http://schemas.openxmlformats.org/markup-compatibility/2006">
              <mc:Choice xmlns:v="urn:schemas-microsoft-com:vml" Requires="v">
                <p:oleObj spid="_x0000_s3108" name="Picture" r:id="rId4" imgW="3573640" imgH="2975235" progId="Word.Picture.8">
                  <p:embed/>
                </p:oleObj>
              </mc:Choice>
              <mc:Fallback>
                <p:oleObj name="Picture" r:id="rId4" imgW="3573640" imgH="2975235"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1847850"/>
                        <a:ext cx="4953000"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3881749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5888"/>
            <a:ext cx="6691313" cy="838200"/>
          </a:xfrm>
        </p:spPr>
        <p:txBody>
          <a:bodyPr/>
          <a:lstStyle/>
          <a:p>
            <a:pPr>
              <a:defRPr/>
            </a:pPr>
            <a:r>
              <a:rPr lang="en-US" altLang="en-US">
                <a:ea typeface="ＭＳ Ｐゴシック" charset="-128"/>
              </a:rPr>
              <a:t>Software Design Description (SDD)</a:t>
            </a:r>
          </a:p>
        </p:txBody>
      </p:sp>
      <p:sp>
        <p:nvSpPr>
          <p:cNvPr id="134146" name="Content Placeholder 2"/>
          <p:cNvSpPr>
            <a:spLocks noGrp="1"/>
          </p:cNvSpPr>
          <p:nvPr>
            <p:ph idx="1"/>
          </p:nvPr>
        </p:nvSpPr>
        <p:spPr>
          <a:xfrm>
            <a:off x="685800" y="1327548"/>
            <a:ext cx="7772400" cy="4781550"/>
          </a:xfrm>
        </p:spPr>
        <p:txBody>
          <a:bodyPr/>
          <a:lstStyle/>
          <a:p>
            <a:r>
              <a:rPr lang="en-US" altLang="en-US" sz="2000" dirty="0">
                <a:ea typeface="ＭＳ Ｐゴシック" charset="-128"/>
              </a:rPr>
              <a:t>The IEEE Standard for Information Technology—Systems Design—Software Design Descriptions</a:t>
            </a:r>
          </a:p>
          <a:p>
            <a:pPr lvl="1"/>
            <a:r>
              <a:rPr lang="en-US" altLang="en-US" sz="2000" dirty="0">
                <a:ea typeface="ＭＳ Ｐゴシック" charset="-128"/>
              </a:rPr>
              <a:t>“Describes software designs and establishes the information content and organization of a software design description.”</a:t>
            </a:r>
          </a:p>
          <a:p>
            <a:pPr lvl="1"/>
            <a:r>
              <a:rPr lang="en-US" altLang="en-US" sz="2000" dirty="0">
                <a:ea typeface="ＭＳ Ｐゴシック" charset="-128"/>
              </a:rPr>
              <a:t>“An SDD is a representation of a software design to be used for recording design information and communicating that design information to key design stakeholders.</a:t>
            </a:r>
            <a:r>
              <a:rPr lang="en-US" altLang="en-US" sz="2000" dirty="0" smtClean="0">
                <a:ea typeface="ＭＳ Ｐゴシック" charset="-128"/>
              </a:rPr>
              <a:t>”</a:t>
            </a:r>
          </a:p>
          <a:p>
            <a:pPr marL="457200" lvl="1" indent="0">
              <a:buNone/>
            </a:pPr>
            <a:endParaRPr lang="en-US" altLang="en-US" sz="2000" dirty="0">
              <a:ea typeface="ＭＳ Ｐゴシック" charset="-128"/>
            </a:endParaRPr>
          </a:p>
          <a:p>
            <a:r>
              <a:rPr lang="en-US" altLang="en-US" sz="2000" dirty="0">
                <a:ea typeface="ＭＳ Ｐゴシック" charset="-128"/>
              </a:rPr>
              <a:t>The IEEE Standard for Systems and software engineering — Architecture description</a:t>
            </a:r>
          </a:p>
          <a:p>
            <a:pPr lvl="1"/>
            <a:r>
              <a:rPr lang="en-US" altLang="en-US" sz="2000" dirty="0">
                <a:ea typeface="ＭＳ Ｐゴシック" charset="-128"/>
              </a:rPr>
              <a:t>Is aligned with the previous one and</a:t>
            </a:r>
          </a:p>
          <a:p>
            <a:pPr lvl="1"/>
            <a:r>
              <a:rPr lang="en-US" altLang="en-US" sz="2000" dirty="0">
                <a:ea typeface="ＭＳ Ｐゴシック" charset="-128"/>
              </a:rPr>
              <a:t>Specifies “the manner in which architectural descriptions of systems are organized and expressed”</a:t>
            </a:r>
          </a:p>
        </p:txBody>
      </p:sp>
      <p:sp>
        <p:nvSpPr>
          <p:cNvPr id="4" name="Footer Placeholder 3"/>
          <p:cNvSpPr>
            <a:spLocks noGrp="1"/>
          </p:cNvSpPr>
          <p:nvPr>
            <p:ph type="ftr" sz="quarter" idx="11"/>
          </p:nvPr>
        </p:nvSpPr>
        <p:spPr>
          <a:xfrm>
            <a:off x="685800" y="6350000"/>
            <a:ext cx="2895600" cy="365125"/>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it-IT" altLang="en-US" sz="1200" smtClean="0">
                <a:solidFill>
                  <a:srgbClr val="003366"/>
                </a:solidFill>
                <a:latin typeface="Trebuchet MS" charset="0"/>
              </a:rPr>
              <a:t>Design and software </a:t>
            </a:r>
            <a:r>
              <a:rPr lang="it-IT" altLang="en-US" sz="1200" dirty="0" err="1" smtClean="0">
                <a:solidFill>
                  <a:srgbClr val="003366"/>
                </a:solidFill>
                <a:latin typeface="Trebuchet MS" charset="0"/>
              </a:rPr>
              <a:t>architecture</a:t>
            </a:r>
            <a:endParaRPr lang="it-IT" altLang="en-US" sz="1200" dirty="0" smtClean="0">
              <a:solidFill>
                <a:srgbClr val="003366"/>
              </a:solidFill>
              <a:latin typeface="Trebuchet MS" charset="0"/>
            </a:endParaRPr>
          </a:p>
        </p:txBody>
      </p:sp>
      <p:sp>
        <p:nvSpPr>
          <p:cNvPr id="5" name="Slide Number Placeholder 4"/>
          <p:cNvSpPr>
            <a:spLocks noGrp="1"/>
          </p:cNvSpPr>
          <p:nvPr>
            <p:ph type="sldNum" sz="quarter" idx="12"/>
          </p:nvPr>
        </p:nvSpPr>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fld id="{E46B82E8-D766-B244-B359-BA05B21153A0}" type="slidenum">
              <a:rPr lang="it-IT" altLang="en-US" sz="1200" smtClean="0">
                <a:solidFill>
                  <a:srgbClr val="003366"/>
                </a:solidFill>
                <a:latin typeface="Trebuchet MS" charset="0"/>
              </a:rPr>
              <a:pPr>
                <a:defRPr/>
              </a:pPr>
              <a:t>2</a:t>
            </a:fld>
            <a:endParaRPr lang="it-IT" altLang="en-US" sz="1200" smtClean="0">
              <a:solidFill>
                <a:srgbClr val="003366"/>
              </a:solidFill>
              <a:latin typeface="Trebuchet MS" charset="0"/>
            </a:endParaRPr>
          </a:p>
        </p:txBody>
      </p:sp>
      <p:sp>
        <p:nvSpPr>
          <p:cNvPr id="3" name="TextBox 2"/>
          <p:cNvSpPr txBox="1"/>
          <p:nvPr/>
        </p:nvSpPr>
        <p:spPr>
          <a:xfrm>
            <a:off x="-406400" y="5892800"/>
            <a:ext cx="914400" cy="914400"/>
          </a:xfrm>
          <a:prstGeom prst="rect">
            <a:avLst/>
          </a:prstGeom>
        </p:spPr>
        <p:txBody>
          <a:bodyPr vert="horz" wrap="none" lIns="91440" tIns="45720" rIns="91440" bIns="45720" rtlCol="0">
            <a:normAutofit/>
          </a:bodyPr>
          <a:lstStyle/>
          <a:p>
            <a:pPr algn="r"/>
            <a:endParaRPr lang="en-US" sz="1400" dirty="0" smtClean="0"/>
          </a:p>
        </p:txBody>
      </p:sp>
    </p:spTree>
    <p:extLst>
      <p:ext uri="{BB962C8B-B14F-4D97-AF65-F5344CB8AC3E}">
        <p14:creationId xmlns:p14="http://schemas.microsoft.com/office/powerpoint/2010/main" val="366412527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p:txBody>
          <a:bodyPr/>
          <a:lstStyle/>
          <a:p>
            <a:pPr eaLnBrk="1" hangingPunct="1">
              <a:defRPr/>
            </a:pPr>
            <a:r>
              <a:rPr lang="en-US">
                <a:latin typeface="Calibri" charset="0"/>
              </a:rPr>
              <a:t>4 + 1: Logical Viewpoint </a:t>
            </a:r>
          </a:p>
        </p:txBody>
      </p:sp>
      <p:sp>
        <p:nvSpPr>
          <p:cNvPr id="59396" name="Rectangle 3"/>
          <p:cNvSpPr>
            <a:spLocks noGrp="1" noChangeArrowheads="1"/>
          </p:cNvSpPr>
          <p:nvPr>
            <p:ph idx="1"/>
          </p:nvPr>
        </p:nvSpPr>
        <p:spPr/>
        <p:txBody>
          <a:bodyPr/>
          <a:lstStyle/>
          <a:p>
            <a:pPr eaLnBrk="1" hangingPunct="1">
              <a:defRPr/>
            </a:pPr>
            <a:endParaRPr lang="en-US">
              <a:latin typeface="Calibri" charset="0"/>
            </a:endParaRPr>
          </a:p>
          <a:p>
            <a:pPr eaLnBrk="1" hangingPunct="1">
              <a:defRPr/>
            </a:pPr>
            <a:r>
              <a:rPr lang="en-US">
                <a:latin typeface="Calibri" charset="0"/>
              </a:rPr>
              <a:t>The logical viewpoint supports the functional requirements, i.e., the services the system should provide to its end users.</a:t>
            </a:r>
          </a:p>
          <a:p>
            <a:pPr eaLnBrk="1" hangingPunct="1">
              <a:defRPr/>
            </a:pPr>
            <a:endParaRPr lang="en-US">
              <a:latin typeface="Calibri" charset="0"/>
            </a:endParaRPr>
          </a:p>
          <a:p>
            <a:pPr eaLnBrk="1" hangingPunct="1">
              <a:defRPr/>
            </a:pPr>
            <a:r>
              <a:rPr lang="en-US">
                <a:latin typeface="Calibri" charset="0"/>
              </a:rPr>
              <a:t>Typically, it shows the key abstractions (e.g., classes and interactions amongst them).</a:t>
            </a:r>
          </a:p>
          <a:p>
            <a:pPr eaLnBrk="1" hangingPunct="1">
              <a:defRPr/>
            </a:pPr>
            <a:endParaRPr lang="en-US">
              <a:latin typeface="Calibri" charset="0"/>
            </a:endParaRPr>
          </a:p>
        </p:txBody>
      </p:sp>
    </p:spTree>
    <p:extLst>
      <p:ext uri="{BB962C8B-B14F-4D97-AF65-F5344CB8AC3E}">
        <p14:creationId xmlns:p14="http://schemas.microsoft.com/office/powerpoint/2010/main" val="69438946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lstStyle/>
          <a:p>
            <a:pPr eaLnBrk="1" hangingPunct="1">
              <a:defRPr/>
            </a:pPr>
            <a:r>
              <a:rPr lang="en-US">
                <a:latin typeface="Calibri" charset="0"/>
              </a:rPr>
              <a:t>4 + 1: Process Viewpoint</a:t>
            </a:r>
          </a:p>
        </p:txBody>
      </p:sp>
      <p:sp>
        <p:nvSpPr>
          <p:cNvPr id="61444" name="Rectangle 3"/>
          <p:cNvSpPr>
            <a:spLocks noGrp="1" noChangeArrowheads="1"/>
          </p:cNvSpPr>
          <p:nvPr>
            <p:ph idx="1"/>
          </p:nvPr>
        </p:nvSpPr>
        <p:spPr/>
        <p:txBody>
          <a:bodyPr/>
          <a:lstStyle/>
          <a:p>
            <a:pPr marL="0" indent="0" eaLnBrk="1" hangingPunct="1">
              <a:buNone/>
              <a:defRPr/>
            </a:pPr>
            <a:endParaRPr lang="en-US" dirty="0">
              <a:latin typeface="Calibri" charset="0"/>
            </a:endParaRPr>
          </a:p>
          <a:p>
            <a:pPr eaLnBrk="1" hangingPunct="1">
              <a:defRPr/>
            </a:pPr>
            <a:r>
              <a:rPr lang="en-US" dirty="0">
                <a:latin typeface="Calibri" charset="0"/>
              </a:rPr>
              <a:t>Addresses concurrent aspects at runtime (tasks, threads, processes and their interactions)</a:t>
            </a:r>
          </a:p>
          <a:p>
            <a:pPr eaLnBrk="1" hangingPunct="1">
              <a:defRPr/>
            </a:pPr>
            <a:endParaRPr lang="en-US" dirty="0">
              <a:latin typeface="Calibri" charset="0"/>
            </a:endParaRPr>
          </a:p>
          <a:p>
            <a:pPr eaLnBrk="1" hangingPunct="1">
              <a:defRPr/>
            </a:pPr>
            <a:r>
              <a:rPr lang="en-US" dirty="0">
                <a:latin typeface="Calibri" charset="0"/>
              </a:rPr>
              <a:t>It takes into account some nonfunctional requirements, such as performance, system availability, concurrency and distribution, system integrity, and fault-tolerance.</a:t>
            </a:r>
          </a:p>
          <a:p>
            <a:pPr eaLnBrk="1" hangingPunct="1">
              <a:defRPr/>
            </a:pPr>
            <a:endParaRPr lang="en-US" dirty="0">
              <a:latin typeface="Calibri" charset="0"/>
            </a:endParaRPr>
          </a:p>
        </p:txBody>
      </p:sp>
    </p:spTree>
    <p:extLst>
      <p:ext uri="{BB962C8B-B14F-4D97-AF65-F5344CB8AC3E}">
        <p14:creationId xmlns:p14="http://schemas.microsoft.com/office/powerpoint/2010/main" val="282152292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defRPr/>
            </a:pPr>
            <a:r>
              <a:rPr lang="en-US">
                <a:latin typeface="Calibri" charset="0"/>
              </a:rPr>
              <a:t>4 + 1: Deployment Viewpoint</a:t>
            </a:r>
          </a:p>
        </p:txBody>
      </p:sp>
      <p:sp>
        <p:nvSpPr>
          <p:cNvPr id="63492" name="Rectangle 3"/>
          <p:cNvSpPr>
            <a:spLocks noGrp="1" noChangeArrowheads="1"/>
          </p:cNvSpPr>
          <p:nvPr>
            <p:ph idx="1"/>
          </p:nvPr>
        </p:nvSpPr>
        <p:spPr/>
        <p:txBody>
          <a:bodyPr/>
          <a:lstStyle/>
          <a:p>
            <a:pPr eaLnBrk="1" hangingPunct="1">
              <a:lnSpc>
                <a:spcPct val="90000"/>
              </a:lnSpc>
              <a:defRPr/>
            </a:pPr>
            <a:endParaRPr lang="en-US" sz="2000">
              <a:latin typeface="Calibri" charset="0"/>
            </a:endParaRPr>
          </a:p>
          <a:p>
            <a:pPr eaLnBrk="1" hangingPunct="1">
              <a:lnSpc>
                <a:spcPct val="90000"/>
              </a:lnSpc>
              <a:defRPr/>
            </a:pPr>
            <a:r>
              <a:rPr lang="en-US">
                <a:latin typeface="Calibri" charset="0"/>
              </a:rPr>
              <a:t>The deployment viewpoint defines how the various elements identified in the logical, process, and implementation viewpoints-networks, processes, tasks, and objects-must be mapped onto the various nodes. </a:t>
            </a:r>
          </a:p>
          <a:p>
            <a:pPr eaLnBrk="1" hangingPunct="1">
              <a:lnSpc>
                <a:spcPct val="90000"/>
              </a:lnSpc>
              <a:defRPr/>
            </a:pPr>
            <a:endParaRPr lang="en-US">
              <a:latin typeface="Calibri" charset="0"/>
            </a:endParaRPr>
          </a:p>
          <a:p>
            <a:pPr eaLnBrk="1" hangingPunct="1">
              <a:lnSpc>
                <a:spcPct val="90000"/>
              </a:lnSpc>
              <a:defRPr/>
            </a:pPr>
            <a:r>
              <a:rPr lang="en-US">
                <a:latin typeface="Calibri" charset="0"/>
              </a:rPr>
              <a:t>It takes into account the system's nonfunctional requirements such as system availability, reliability (fault-tolerance), performance (throughput), and scalability.</a:t>
            </a:r>
          </a:p>
        </p:txBody>
      </p:sp>
    </p:spTree>
    <p:extLst>
      <p:ext uri="{BB962C8B-B14F-4D97-AF65-F5344CB8AC3E}">
        <p14:creationId xmlns:p14="http://schemas.microsoft.com/office/powerpoint/2010/main" val="343351425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pPr eaLnBrk="1" hangingPunct="1">
              <a:defRPr/>
            </a:pPr>
            <a:r>
              <a:rPr lang="en-US">
                <a:latin typeface="Calibri" charset="0"/>
              </a:rPr>
              <a:t>4 + 1: Implementation Viewpoint</a:t>
            </a:r>
          </a:p>
        </p:txBody>
      </p:sp>
      <p:sp>
        <p:nvSpPr>
          <p:cNvPr id="65540" name="Rectangle 3"/>
          <p:cNvSpPr>
            <a:spLocks noGrp="1" noChangeArrowheads="1"/>
          </p:cNvSpPr>
          <p:nvPr>
            <p:ph idx="1"/>
          </p:nvPr>
        </p:nvSpPr>
        <p:spPr/>
        <p:txBody>
          <a:bodyPr/>
          <a:lstStyle/>
          <a:p>
            <a:pPr eaLnBrk="1" hangingPunct="1">
              <a:defRPr/>
            </a:pPr>
            <a:endParaRPr lang="en-US">
              <a:latin typeface="Calibri" charset="0"/>
            </a:endParaRPr>
          </a:p>
          <a:p>
            <a:pPr eaLnBrk="1" hangingPunct="1">
              <a:defRPr/>
            </a:pPr>
            <a:r>
              <a:rPr lang="en-US">
                <a:latin typeface="Calibri" charset="0"/>
              </a:rPr>
              <a:t>The imlementation viewpoint focuses on the organization of the actual software modules in the software-development environment.</a:t>
            </a:r>
          </a:p>
          <a:p>
            <a:pPr eaLnBrk="1" hangingPunct="1">
              <a:defRPr/>
            </a:pPr>
            <a:endParaRPr lang="en-US">
              <a:latin typeface="Calibri" charset="0"/>
            </a:endParaRPr>
          </a:p>
          <a:p>
            <a:pPr eaLnBrk="1" hangingPunct="1">
              <a:defRPr/>
            </a:pPr>
            <a:r>
              <a:rPr lang="en-US">
                <a:latin typeface="Calibri" charset="0"/>
              </a:rPr>
              <a:t>The software is packaged in small chunks-program libraries or subsystems-that can be developed by one or more developers.</a:t>
            </a:r>
          </a:p>
        </p:txBody>
      </p:sp>
    </p:spTree>
    <p:extLst>
      <p:ext uri="{BB962C8B-B14F-4D97-AF65-F5344CB8AC3E}">
        <p14:creationId xmlns:p14="http://schemas.microsoft.com/office/powerpoint/2010/main" val="375792842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p:txBody>
          <a:bodyPr/>
          <a:lstStyle/>
          <a:p>
            <a:pPr eaLnBrk="1" hangingPunct="1">
              <a:defRPr/>
            </a:pPr>
            <a:r>
              <a:rPr lang="en-US" sz="4000" dirty="0">
                <a:latin typeface="Calibri" charset="0"/>
              </a:rPr>
              <a:t>4 + 1: Scenario Viewpoint</a:t>
            </a:r>
          </a:p>
        </p:txBody>
      </p:sp>
      <p:sp>
        <p:nvSpPr>
          <p:cNvPr id="67588" name="Rectangle 3"/>
          <p:cNvSpPr>
            <a:spLocks noGrp="1" noChangeArrowheads="1"/>
          </p:cNvSpPr>
          <p:nvPr>
            <p:ph idx="1"/>
          </p:nvPr>
        </p:nvSpPr>
        <p:spPr/>
        <p:txBody>
          <a:bodyPr/>
          <a:lstStyle/>
          <a:p>
            <a:pPr eaLnBrk="1" hangingPunct="1">
              <a:lnSpc>
                <a:spcPct val="90000"/>
              </a:lnSpc>
              <a:defRPr/>
            </a:pPr>
            <a:r>
              <a:rPr lang="en-US" sz="2800" dirty="0">
                <a:latin typeface="Calibri" charset="0"/>
              </a:rPr>
              <a:t>The scenario viewpoint consists of a small subset of important scenarios (e.g., use cases) to show that the elements of the four viewpoints work together seamlessly.</a:t>
            </a:r>
          </a:p>
          <a:p>
            <a:pPr eaLnBrk="1" hangingPunct="1">
              <a:lnSpc>
                <a:spcPct val="90000"/>
              </a:lnSpc>
              <a:defRPr/>
            </a:pPr>
            <a:endParaRPr lang="en-US" sz="2800" dirty="0">
              <a:latin typeface="Calibri" charset="0"/>
            </a:endParaRPr>
          </a:p>
          <a:p>
            <a:pPr eaLnBrk="1" hangingPunct="1">
              <a:lnSpc>
                <a:spcPct val="90000"/>
              </a:lnSpc>
              <a:defRPr/>
            </a:pPr>
            <a:r>
              <a:rPr lang="en-US" sz="2800" dirty="0">
                <a:latin typeface="Calibri" charset="0"/>
              </a:rPr>
              <a:t>This viewpoint is redundant with the other ones (hence the "+1"), but it plays two critical roles:</a:t>
            </a:r>
          </a:p>
          <a:p>
            <a:pPr lvl="1" eaLnBrk="1" hangingPunct="1">
              <a:lnSpc>
                <a:spcPct val="90000"/>
              </a:lnSpc>
              <a:defRPr/>
            </a:pPr>
            <a:r>
              <a:rPr lang="en-US" sz="1600" dirty="0">
                <a:latin typeface="Calibri" charset="0"/>
              </a:rPr>
              <a:t>it acts as a driver to help designers discover architectural elements during the architecture design; </a:t>
            </a:r>
          </a:p>
          <a:p>
            <a:pPr lvl="1" eaLnBrk="1" hangingPunct="1">
              <a:lnSpc>
                <a:spcPct val="90000"/>
              </a:lnSpc>
              <a:defRPr/>
            </a:pPr>
            <a:r>
              <a:rPr lang="en-US" sz="1600" dirty="0">
                <a:latin typeface="Calibri" charset="0"/>
              </a:rPr>
              <a:t>it validates and illustrates the architecture design, both on paper and as the starting point for the tests of an architectural prototype.</a:t>
            </a:r>
          </a:p>
        </p:txBody>
      </p:sp>
    </p:spTree>
    <p:extLst>
      <p:ext uri="{BB962C8B-B14F-4D97-AF65-F5344CB8AC3E}">
        <p14:creationId xmlns:p14="http://schemas.microsoft.com/office/powerpoint/2010/main" val="2424733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lstStyle/>
          <a:p>
            <a:pPr eaLnBrk="1" hangingPunct="1">
              <a:defRPr/>
            </a:pPr>
            <a:r>
              <a:rPr lang="en-US" sz="2800" dirty="0">
                <a:latin typeface="Calibri" charset="0"/>
              </a:rPr>
              <a:t>Architectural views from Bass et al</a:t>
            </a:r>
            <a:br>
              <a:rPr lang="en-US" sz="2800" dirty="0">
                <a:latin typeface="Calibri" charset="0"/>
              </a:rPr>
            </a:br>
            <a:r>
              <a:rPr lang="en-US" sz="2800" dirty="0">
                <a:latin typeface="Calibri" charset="0"/>
              </a:rPr>
              <a:t>(view = representation of a structure)</a:t>
            </a:r>
          </a:p>
        </p:txBody>
      </p:sp>
      <p:sp>
        <p:nvSpPr>
          <p:cNvPr id="69636" name="Rectangle 3"/>
          <p:cNvSpPr>
            <a:spLocks noGrp="1" noChangeArrowheads="1"/>
          </p:cNvSpPr>
          <p:nvPr>
            <p:ph idx="1"/>
          </p:nvPr>
        </p:nvSpPr>
        <p:spPr/>
        <p:txBody>
          <a:bodyPr/>
          <a:lstStyle/>
          <a:p>
            <a:pPr eaLnBrk="1" hangingPunct="1">
              <a:defRPr/>
            </a:pPr>
            <a:r>
              <a:rPr lang="en-US">
                <a:latin typeface="Calibri" charset="0"/>
              </a:rPr>
              <a:t>Module views</a:t>
            </a:r>
          </a:p>
          <a:p>
            <a:pPr lvl="1" eaLnBrk="1" hangingPunct="1">
              <a:defRPr/>
            </a:pPr>
            <a:r>
              <a:rPr lang="en-US" sz="1800">
                <a:latin typeface="Calibri" charset="0"/>
              </a:rPr>
              <a:t>Module is unit of implementation</a:t>
            </a:r>
          </a:p>
          <a:p>
            <a:pPr lvl="1" eaLnBrk="1" hangingPunct="1">
              <a:defRPr/>
            </a:pPr>
            <a:r>
              <a:rPr lang="en-US" sz="1800">
                <a:latin typeface="Calibri" charset="0"/>
              </a:rPr>
              <a:t>Decomposition, uses, layered, class</a:t>
            </a:r>
          </a:p>
          <a:p>
            <a:pPr eaLnBrk="1" hangingPunct="1">
              <a:defRPr/>
            </a:pPr>
            <a:r>
              <a:rPr lang="en-US">
                <a:latin typeface="Calibri" charset="0"/>
              </a:rPr>
              <a:t>Component and connector (C &amp; C) views</a:t>
            </a:r>
          </a:p>
          <a:p>
            <a:pPr lvl="1" eaLnBrk="1" hangingPunct="1">
              <a:defRPr/>
            </a:pPr>
            <a:r>
              <a:rPr lang="en-US" sz="1800">
                <a:latin typeface="Calibri" charset="0"/>
              </a:rPr>
              <a:t>These are runtime elements</a:t>
            </a:r>
          </a:p>
          <a:p>
            <a:pPr lvl="1" eaLnBrk="1" hangingPunct="1">
              <a:defRPr/>
            </a:pPr>
            <a:r>
              <a:rPr lang="en-US" sz="1800">
                <a:latin typeface="Calibri" charset="0"/>
              </a:rPr>
              <a:t>Process (communication), concurrency, shared data (repository), client-server</a:t>
            </a:r>
          </a:p>
          <a:p>
            <a:pPr eaLnBrk="1" hangingPunct="1">
              <a:defRPr/>
            </a:pPr>
            <a:r>
              <a:rPr lang="en-US">
                <a:latin typeface="Calibri" charset="0"/>
              </a:rPr>
              <a:t>Allocation views</a:t>
            </a:r>
          </a:p>
          <a:p>
            <a:pPr lvl="1" eaLnBrk="1" hangingPunct="1">
              <a:defRPr/>
            </a:pPr>
            <a:r>
              <a:rPr lang="en-US" sz="1800">
                <a:latin typeface="Calibri" charset="0"/>
              </a:rPr>
              <a:t>Relationship between software elements and environment</a:t>
            </a:r>
          </a:p>
          <a:p>
            <a:pPr lvl="1" eaLnBrk="1" hangingPunct="1">
              <a:defRPr/>
            </a:pPr>
            <a:r>
              <a:rPr lang="en-US" sz="1800">
                <a:latin typeface="Calibri" charset="0"/>
              </a:rPr>
              <a:t>Work assignment, deployment, implementation</a:t>
            </a:r>
          </a:p>
        </p:txBody>
      </p:sp>
    </p:spTree>
    <p:extLst>
      <p:ext uri="{BB962C8B-B14F-4D97-AF65-F5344CB8AC3E}">
        <p14:creationId xmlns:p14="http://schemas.microsoft.com/office/powerpoint/2010/main" val="17391160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p:txBody>
          <a:bodyPr/>
          <a:lstStyle/>
          <a:p>
            <a:pPr eaLnBrk="1" hangingPunct="1">
              <a:defRPr/>
            </a:pPr>
            <a:r>
              <a:rPr lang="en-US">
                <a:latin typeface="Calibri" charset="0"/>
              </a:rPr>
              <a:t>Module views</a:t>
            </a:r>
          </a:p>
        </p:txBody>
      </p:sp>
      <p:sp>
        <p:nvSpPr>
          <p:cNvPr id="71684" name="Rectangle 3"/>
          <p:cNvSpPr>
            <a:spLocks noGrp="1" noChangeArrowheads="1"/>
          </p:cNvSpPr>
          <p:nvPr>
            <p:ph idx="1"/>
          </p:nvPr>
        </p:nvSpPr>
        <p:spPr/>
        <p:txBody>
          <a:bodyPr/>
          <a:lstStyle/>
          <a:p>
            <a:pPr eaLnBrk="1" hangingPunct="1">
              <a:defRPr/>
            </a:pPr>
            <a:r>
              <a:rPr lang="en-US">
                <a:latin typeface="Calibri" charset="0"/>
              </a:rPr>
              <a:t>Decomposition: units are related by “is a submodule of”, larger modules are composed of smaller ones</a:t>
            </a:r>
          </a:p>
          <a:p>
            <a:pPr eaLnBrk="1" hangingPunct="1">
              <a:defRPr/>
            </a:pPr>
            <a:r>
              <a:rPr lang="en-US">
                <a:latin typeface="Calibri" charset="0"/>
              </a:rPr>
              <a:t>Uses: relation is “uses” (calls, passes information to, etc). Important for modifiability</a:t>
            </a:r>
          </a:p>
          <a:p>
            <a:pPr eaLnBrk="1" hangingPunct="1">
              <a:defRPr/>
            </a:pPr>
            <a:r>
              <a:rPr lang="en-US">
                <a:latin typeface="Calibri" charset="0"/>
              </a:rPr>
              <a:t>Layered is special case of uses, layer </a:t>
            </a:r>
            <a:r>
              <a:rPr lang="en-US" i="1">
                <a:latin typeface="Calibri" charset="0"/>
              </a:rPr>
              <a:t>n</a:t>
            </a:r>
            <a:r>
              <a:rPr lang="en-US">
                <a:latin typeface="Calibri" charset="0"/>
              </a:rPr>
              <a:t> can only use modules from layers &lt;</a:t>
            </a:r>
            <a:r>
              <a:rPr lang="en-US" i="1">
                <a:latin typeface="Calibri" charset="0"/>
              </a:rPr>
              <a:t>n</a:t>
            </a:r>
          </a:p>
          <a:p>
            <a:pPr eaLnBrk="1" hangingPunct="1">
              <a:defRPr/>
            </a:pPr>
            <a:r>
              <a:rPr lang="en-US">
                <a:latin typeface="Calibri" charset="0"/>
              </a:rPr>
              <a:t>Class: generalization, relation “inherits from”</a:t>
            </a:r>
          </a:p>
        </p:txBody>
      </p:sp>
    </p:spTree>
    <p:extLst>
      <p:ext uri="{BB962C8B-B14F-4D97-AF65-F5344CB8AC3E}">
        <p14:creationId xmlns:p14="http://schemas.microsoft.com/office/powerpoint/2010/main" val="384223448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p:txBody>
          <a:bodyPr/>
          <a:lstStyle/>
          <a:p>
            <a:pPr eaLnBrk="1" hangingPunct="1">
              <a:defRPr/>
            </a:pPr>
            <a:r>
              <a:rPr lang="en-US">
                <a:latin typeface="Calibri" charset="0"/>
              </a:rPr>
              <a:t>Component and connector views</a:t>
            </a:r>
          </a:p>
        </p:txBody>
      </p:sp>
      <p:sp>
        <p:nvSpPr>
          <p:cNvPr id="73732" name="Rectangle 3"/>
          <p:cNvSpPr>
            <a:spLocks noGrp="1" noChangeArrowheads="1"/>
          </p:cNvSpPr>
          <p:nvPr>
            <p:ph idx="1"/>
          </p:nvPr>
        </p:nvSpPr>
        <p:spPr/>
        <p:txBody>
          <a:bodyPr/>
          <a:lstStyle/>
          <a:p>
            <a:pPr eaLnBrk="1" hangingPunct="1">
              <a:defRPr/>
            </a:pPr>
            <a:r>
              <a:rPr lang="en-US">
                <a:latin typeface="Calibri" charset="0"/>
              </a:rPr>
              <a:t>Process: units are processes, connected by communication or synchronization</a:t>
            </a:r>
          </a:p>
          <a:p>
            <a:pPr eaLnBrk="1" hangingPunct="1">
              <a:defRPr/>
            </a:pPr>
            <a:r>
              <a:rPr lang="en-US">
                <a:latin typeface="Calibri" charset="0"/>
              </a:rPr>
              <a:t>Concurrency: to determine opportunities for parallelism (connector = logical thread)</a:t>
            </a:r>
          </a:p>
          <a:p>
            <a:pPr eaLnBrk="1" hangingPunct="1">
              <a:defRPr/>
            </a:pPr>
            <a:r>
              <a:rPr lang="en-US">
                <a:latin typeface="Calibri" charset="0"/>
              </a:rPr>
              <a:t>Shared data: shows how data is produced and consumed</a:t>
            </a:r>
          </a:p>
          <a:p>
            <a:pPr eaLnBrk="1" hangingPunct="1">
              <a:defRPr/>
            </a:pPr>
            <a:r>
              <a:rPr lang="en-US">
                <a:latin typeface="Calibri" charset="0"/>
              </a:rPr>
              <a:t>Client-server: cooperating clients and servers</a:t>
            </a:r>
          </a:p>
        </p:txBody>
      </p:sp>
    </p:spTree>
    <p:extLst>
      <p:ext uri="{BB962C8B-B14F-4D97-AF65-F5344CB8AC3E}">
        <p14:creationId xmlns:p14="http://schemas.microsoft.com/office/powerpoint/2010/main" val="15967979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lstStyle/>
          <a:p>
            <a:pPr eaLnBrk="1" hangingPunct="1">
              <a:defRPr/>
            </a:pPr>
            <a:r>
              <a:rPr lang="en-US">
                <a:latin typeface="Calibri" charset="0"/>
              </a:rPr>
              <a:t>Allocation views</a:t>
            </a:r>
          </a:p>
        </p:txBody>
      </p:sp>
      <p:sp>
        <p:nvSpPr>
          <p:cNvPr id="75780" name="Rectangle 3"/>
          <p:cNvSpPr>
            <a:spLocks noGrp="1" noChangeArrowheads="1"/>
          </p:cNvSpPr>
          <p:nvPr>
            <p:ph idx="1"/>
          </p:nvPr>
        </p:nvSpPr>
        <p:spPr/>
        <p:txBody>
          <a:bodyPr/>
          <a:lstStyle/>
          <a:p>
            <a:pPr eaLnBrk="1" hangingPunct="1">
              <a:defRPr/>
            </a:pPr>
            <a:r>
              <a:rPr lang="en-US">
                <a:latin typeface="Calibri" charset="0"/>
              </a:rPr>
              <a:t>Deployment: how software is assigned to hardware elements</a:t>
            </a:r>
          </a:p>
          <a:p>
            <a:pPr eaLnBrk="1" hangingPunct="1">
              <a:defRPr/>
            </a:pPr>
            <a:r>
              <a:rPr lang="en-US">
                <a:latin typeface="Calibri" charset="0"/>
              </a:rPr>
              <a:t>Implementation: how software is mapped onto file structures</a:t>
            </a:r>
          </a:p>
          <a:p>
            <a:pPr eaLnBrk="1" hangingPunct="1">
              <a:defRPr/>
            </a:pPr>
            <a:r>
              <a:rPr lang="en-US">
                <a:latin typeface="Calibri" charset="0"/>
              </a:rPr>
              <a:t>Work assignment: who is doing what</a:t>
            </a:r>
          </a:p>
        </p:txBody>
      </p:sp>
    </p:spTree>
    <p:extLst>
      <p:ext uri="{BB962C8B-B14F-4D97-AF65-F5344CB8AC3E}">
        <p14:creationId xmlns:p14="http://schemas.microsoft.com/office/powerpoint/2010/main" val="368945735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p:cNvSpPr>
            <a:spLocks noGrp="1" noChangeArrowheads="1"/>
          </p:cNvSpPr>
          <p:nvPr>
            <p:ph type="title"/>
          </p:nvPr>
        </p:nvSpPr>
        <p:spPr/>
        <p:txBody>
          <a:bodyPr/>
          <a:lstStyle/>
          <a:p>
            <a:pPr eaLnBrk="1" hangingPunct="1">
              <a:defRPr/>
            </a:pPr>
            <a:r>
              <a:rPr lang="en-US">
                <a:latin typeface="Calibri" charset="0"/>
              </a:rPr>
              <a:t>How to decide on which viewpoints</a:t>
            </a:r>
          </a:p>
        </p:txBody>
      </p:sp>
      <p:sp>
        <p:nvSpPr>
          <p:cNvPr id="77828" name="Rectangle 3"/>
          <p:cNvSpPr>
            <a:spLocks noGrp="1" noChangeArrowheads="1"/>
          </p:cNvSpPr>
          <p:nvPr>
            <p:ph idx="1"/>
          </p:nvPr>
        </p:nvSpPr>
        <p:spPr/>
        <p:txBody>
          <a:bodyPr/>
          <a:lstStyle/>
          <a:p>
            <a:pPr eaLnBrk="1" hangingPunct="1">
              <a:defRPr/>
            </a:pPr>
            <a:endParaRPr lang="en-US">
              <a:latin typeface="Calibri" charset="0"/>
            </a:endParaRPr>
          </a:p>
          <a:p>
            <a:pPr eaLnBrk="1" hangingPunct="1">
              <a:defRPr/>
            </a:pPr>
            <a:r>
              <a:rPr lang="en-US">
                <a:latin typeface="Calibri" charset="0"/>
              </a:rPr>
              <a:t>What are the stakeholders and their concerns?</a:t>
            </a:r>
          </a:p>
          <a:p>
            <a:pPr eaLnBrk="1" hangingPunct="1">
              <a:defRPr/>
            </a:pPr>
            <a:endParaRPr lang="en-US">
              <a:latin typeface="Calibri" charset="0"/>
            </a:endParaRPr>
          </a:p>
          <a:p>
            <a:pPr eaLnBrk="1" hangingPunct="1">
              <a:defRPr/>
            </a:pPr>
            <a:r>
              <a:rPr lang="en-US">
                <a:latin typeface="Calibri" charset="0"/>
              </a:rPr>
              <a:t>Which viewpoints address these concerns?</a:t>
            </a:r>
          </a:p>
          <a:p>
            <a:pPr eaLnBrk="1" hangingPunct="1">
              <a:defRPr/>
            </a:pPr>
            <a:endParaRPr lang="en-US">
              <a:latin typeface="Calibri" charset="0"/>
            </a:endParaRPr>
          </a:p>
          <a:p>
            <a:pPr eaLnBrk="1" hangingPunct="1">
              <a:defRPr/>
            </a:pPr>
            <a:r>
              <a:rPr lang="en-US">
                <a:latin typeface="Calibri" charset="0"/>
              </a:rPr>
              <a:t>Prioritize and possibly combine viewpoints</a:t>
            </a:r>
          </a:p>
        </p:txBody>
      </p:sp>
    </p:spTree>
    <p:extLst>
      <p:ext uri="{BB962C8B-B14F-4D97-AF65-F5344CB8AC3E}">
        <p14:creationId xmlns:p14="http://schemas.microsoft.com/office/powerpoint/2010/main" val="128777642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115888"/>
            <a:ext cx="6665913" cy="838200"/>
          </a:xfrm>
        </p:spPr>
        <p:txBody>
          <a:bodyPr/>
          <a:lstStyle/>
          <a:p>
            <a:pPr>
              <a:defRPr/>
            </a:pPr>
            <a:r>
              <a:rPr lang="en-US" altLang="en-US">
                <a:ea typeface="ＭＳ Ｐゴシック" charset="-128"/>
              </a:rPr>
              <a:t>The key concepts of a SDD according to the IEEE standard (1)</a:t>
            </a:r>
          </a:p>
        </p:txBody>
      </p:sp>
      <p:sp>
        <p:nvSpPr>
          <p:cNvPr id="4" name="Footer Placeholder 3"/>
          <p:cNvSpPr>
            <a:spLocks noGrp="1"/>
          </p:cNvSpPr>
          <p:nvPr>
            <p:ph type="ftr" sz="quarter" idx="11"/>
          </p:nvPr>
        </p:nvSpPr>
        <p:spPr>
          <a:xfrm>
            <a:off x="711200" y="6337300"/>
            <a:ext cx="2895600" cy="365125"/>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it-IT" altLang="en-US" sz="1200" smtClean="0">
                <a:solidFill>
                  <a:srgbClr val="003366"/>
                </a:solidFill>
                <a:latin typeface="Trebuchet MS" charset="0"/>
              </a:rPr>
              <a:t>Design and software </a:t>
            </a:r>
            <a:r>
              <a:rPr lang="it-IT" altLang="en-US" sz="1200" dirty="0" err="1" smtClean="0">
                <a:solidFill>
                  <a:srgbClr val="003366"/>
                </a:solidFill>
                <a:latin typeface="Trebuchet MS" charset="0"/>
              </a:rPr>
              <a:t>architecture</a:t>
            </a:r>
            <a:endParaRPr lang="it-IT" altLang="en-US" sz="1200" dirty="0" smtClean="0">
              <a:solidFill>
                <a:srgbClr val="003366"/>
              </a:solidFill>
              <a:latin typeface="Trebuchet MS" charset="0"/>
            </a:endParaRPr>
          </a:p>
        </p:txBody>
      </p:sp>
      <p:sp>
        <p:nvSpPr>
          <p:cNvPr id="5" name="Slide Number Placeholder 4"/>
          <p:cNvSpPr>
            <a:spLocks noGrp="1"/>
          </p:cNvSpPr>
          <p:nvPr>
            <p:ph type="sldNum" sz="quarter" idx="12"/>
          </p:nvPr>
        </p:nvSpPr>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fld id="{6FE93975-C748-F64A-8B3E-97152BA75C78}" type="slidenum">
              <a:rPr lang="it-IT" altLang="en-US" sz="1200" smtClean="0">
                <a:solidFill>
                  <a:srgbClr val="003366"/>
                </a:solidFill>
                <a:latin typeface="Trebuchet MS" charset="0"/>
              </a:rPr>
              <a:pPr>
                <a:defRPr/>
              </a:pPr>
              <a:t>3</a:t>
            </a:fld>
            <a:endParaRPr lang="it-IT" altLang="en-US" sz="1200" smtClean="0">
              <a:solidFill>
                <a:srgbClr val="003366"/>
              </a:solidFill>
              <a:latin typeface="Trebuchet MS" charset="0"/>
            </a:endParaRPr>
          </a:p>
        </p:txBody>
      </p:sp>
      <p:pic>
        <p:nvPicPr>
          <p:cNvPr id="135172"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4938" y="1150938"/>
            <a:ext cx="6878637" cy="494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047345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ChangeArrowheads="1"/>
          </p:cNvSpPr>
          <p:nvPr>
            <p:ph type="title"/>
          </p:nvPr>
        </p:nvSpPr>
        <p:spPr/>
        <p:txBody>
          <a:bodyPr/>
          <a:lstStyle/>
          <a:p>
            <a:pPr eaLnBrk="1" hangingPunct="1">
              <a:defRPr/>
            </a:pPr>
            <a:r>
              <a:rPr lang="en-US">
                <a:latin typeface="Calibri" charset="0"/>
              </a:rPr>
              <a:t>Decision visualization</a:t>
            </a:r>
          </a:p>
        </p:txBody>
      </p:sp>
      <p:pic>
        <p:nvPicPr>
          <p:cNvPr id="945155" name="Picture 3" descr="Snow-cholera-map"/>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18532" b="18532"/>
          <a:stretch>
            <a:fillRect/>
          </a:stretch>
        </p:blipFill>
        <p:spPr>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371154625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3"/>
          <p:cNvSpPr>
            <a:spLocks noGrp="1" noChangeArrowheads="1"/>
          </p:cNvSpPr>
          <p:nvPr>
            <p:ph type="title"/>
          </p:nvPr>
        </p:nvSpPr>
        <p:spPr>
          <a:xfrm>
            <a:off x="1969478" y="191335"/>
            <a:ext cx="4699406" cy="438904"/>
          </a:xfrm>
        </p:spPr>
        <p:txBody>
          <a:bodyPr/>
          <a:lstStyle/>
          <a:p>
            <a:pPr eaLnBrk="1" hangingPunct="1">
              <a:defRPr/>
            </a:pPr>
            <a:r>
              <a:rPr lang="en-US" dirty="0">
                <a:latin typeface="Calibri" charset="0"/>
              </a:rPr>
              <a:t>Business viewpoint</a:t>
            </a:r>
          </a:p>
        </p:txBody>
      </p:sp>
      <p:pic>
        <p:nvPicPr>
          <p:cNvPr id="2" name="Picture 2" descr="business vie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302" y="713798"/>
            <a:ext cx="4902142" cy="593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424646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p:txBody>
          <a:bodyPr/>
          <a:lstStyle/>
          <a:p>
            <a:pPr eaLnBrk="1" hangingPunct="1">
              <a:defRPr/>
            </a:pPr>
            <a:r>
              <a:rPr lang="en-US">
                <a:latin typeface="Calibri" charset="0"/>
              </a:rPr>
              <a:t>A caveat on quality</a:t>
            </a:r>
          </a:p>
        </p:txBody>
      </p:sp>
      <p:sp>
        <p:nvSpPr>
          <p:cNvPr id="83972" name="Rectangle 3"/>
          <p:cNvSpPr>
            <a:spLocks noGrp="1" noChangeArrowheads="1"/>
          </p:cNvSpPr>
          <p:nvPr>
            <p:ph idx="1"/>
          </p:nvPr>
        </p:nvSpPr>
        <p:spPr/>
        <p:txBody>
          <a:bodyPr/>
          <a:lstStyle/>
          <a:p>
            <a:pPr eaLnBrk="1" hangingPunct="1">
              <a:buFont typeface="Wingdings" charset="0"/>
              <a:buNone/>
              <a:defRPr/>
            </a:pPr>
            <a:endParaRPr lang="en-US">
              <a:latin typeface="Calibri" charset="0"/>
            </a:endParaRPr>
          </a:p>
          <a:p>
            <a:pPr eaLnBrk="1" hangingPunct="1">
              <a:defRPr/>
            </a:pPr>
            <a:r>
              <a:rPr lang="en-US">
                <a:latin typeface="Calibri" charset="0"/>
              </a:rPr>
              <a:t>A view can be used to assess one or more quality attributes</a:t>
            </a:r>
          </a:p>
          <a:p>
            <a:pPr eaLnBrk="1" hangingPunct="1">
              <a:defRPr/>
            </a:pPr>
            <a:r>
              <a:rPr lang="en-US">
                <a:latin typeface="Calibri" charset="0"/>
              </a:rPr>
              <a:t>E.g., some type of module view can be used to assess modifiability</a:t>
            </a:r>
          </a:p>
          <a:p>
            <a:pPr eaLnBrk="1" hangingPunct="1">
              <a:defRPr/>
            </a:pPr>
            <a:r>
              <a:rPr lang="en-US">
                <a:latin typeface="Calibri" charset="0"/>
              </a:rPr>
              <a:t>It should then expose the design decisions that affect this quality attribute</a:t>
            </a:r>
          </a:p>
        </p:txBody>
      </p:sp>
    </p:spTree>
    <p:extLst>
      <p:ext uri="{BB962C8B-B14F-4D97-AF65-F5344CB8AC3E}">
        <p14:creationId xmlns:p14="http://schemas.microsoft.com/office/powerpoint/2010/main" val="204303868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ctrTitle"/>
          </p:nvPr>
        </p:nvSpPr>
        <p:spPr/>
        <p:txBody>
          <a:bodyPr/>
          <a:lstStyle/>
          <a:p>
            <a:pPr eaLnBrk="1" hangingPunct="1">
              <a:defRPr/>
            </a:pPr>
            <a:r>
              <a:rPr lang="en-US" sz="3600" dirty="0">
                <a:latin typeface="Calibri" charset="0"/>
              </a:rPr>
              <a:t>Yet Another Set of Views/Viewpoints: </a:t>
            </a:r>
            <a:r>
              <a:rPr lang="en-US" sz="3600" dirty="0" err="1">
                <a:latin typeface="Calibri" charset="0"/>
              </a:rPr>
              <a:t>DoD</a:t>
            </a:r>
            <a:r>
              <a:rPr lang="en-US" sz="3600" dirty="0">
                <a:latin typeface="Calibri" charset="0"/>
              </a:rPr>
              <a:t> Architecture Framework </a:t>
            </a:r>
            <a:r>
              <a:rPr lang="en-US" sz="3600" dirty="0" err="1">
                <a:latin typeface="Calibri" charset="0"/>
              </a:rPr>
              <a:t>DoDAF</a:t>
            </a:r>
            <a:endParaRPr lang="it-IT" sz="3600" dirty="0">
              <a:latin typeface="Calibri" charset="0"/>
            </a:endParaRPr>
          </a:p>
        </p:txBody>
      </p:sp>
      <p:grpSp>
        <p:nvGrpSpPr>
          <p:cNvPr id="86018" name="Group 4"/>
          <p:cNvGrpSpPr>
            <a:grpSpLocks noChangeAspect="1"/>
          </p:cNvGrpSpPr>
          <p:nvPr/>
        </p:nvGrpSpPr>
        <p:grpSpPr bwMode="auto">
          <a:xfrm>
            <a:off x="3845049" y="3567944"/>
            <a:ext cx="1809750" cy="1473200"/>
            <a:chOff x="432" y="2544"/>
            <a:chExt cx="1756" cy="1429"/>
          </a:xfrm>
        </p:grpSpPr>
        <p:sp>
          <p:nvSpPr>
            <p:cNvPr id="86019" name="Freeform 5"/>
            <p:cNvSpPr>
              <a:spLocks noChangeAspect="1"/>
            </p:cNvSpPr>
            <p:nvPr/>
          </p:nvSpPr>
          <p:spPr bwMode="auto">
            <a:xfrm>
              <a:off x="439" y="2544"/>
              <a:ext cx="869" cy="1423"/>
            </a:xfrm>
            <a:custGeom>
              <a:avLst/>
              <a:gdLst>
                <a:gd name="T0" fmla="*/ 0 w 1737"/>
                <a:gd name="T1" fmla="*/ 356 h 2846"/>
                <a:gd name="T2" fmla="*/ 218 w 1737"/>
                <a:gd name="T3" fmla="*/ 0 h 2846"/>
                <a:gd name="T4" fmla="*/ 217 w 1737"/>
                <a:gd name="T5" fmla="*/ 235 h 2846"/>
                <a:gd name="T6" fmla="*/ 172 w 1737"/>
                <a:gd name="T7" fmla="*/ 261 h 2846"/>
                <a:gd name="T8" fmla="*/ 4 w 1737"/>
                <a:gd name="T9" fmla="*/ 354 h 2846"/>
                <a:gd name="T10" fmla="*/ 0 w 1737"/>
                <a:gd name="T11" fmla="*/ 356 h 28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37" h="2846">
                  <a:moveTo>
                    <a:pt x="0" y="2846"/>
                  </a:moveTo>
                  <a:lnTo>
                    <a:pt x="1737" y="0"/>
                  </a:lnTo>
                  <a:lnTo>
                    <a:pt x="1729" y="1879"/>
                  </a:lnTo>
                  <a:lnTo>
                    <a:pt x="1370" y="2084"/>
                  </a:lnTo>
                  <a:lnTo>
                    <a:pt x="27" y="2830"/>
                  </a:lnTo>
                  <a:lnTo>
                    <a:pt x="0" y="284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20" name="Freeform 6"/>
            <p:cNvSpPr>
              <a:spLocks noChangeAspect="1"/>
            </p:cNvSpPr>
            <p:nvPr/>
          </p:nvSpPr>
          <p:spPr bwMode="auto">
            <a:xfrm>
              <a:off x="1308" y="2544"/>
              <a:ext cx="871" cy="1423"/>
            </a:xfrm>
            <a:custGeom>
              <a:avLst/>
              <a:gdLst>
                <a:gd name="T0" fmla="*/ 218 w 1741"/>
                <a:gd name="T1" fmla="*/ 356 h 2846"/>
                <a:gd name="T2" fmla="*/ 0 w 1741"/>
                <a:gd name="T3" fmla="*/ 0 h 2846"/>
                <a:gd name="T4" fmla="*/ 0 w 1741"/>
                <a:gd name="T5" fmla="*/ 235 h 2846"/>
                <a:gd name="T6" fmla="*/ 46 w 1741"/>
                <a:gd name="T7" fmla="*/ 261 h 2846"/>
                <a:gd name="T8" fmla="*/ 215 w 1741"/>
                <a:gd name="T9" fmla="*/ 354 h 2846"/>
                <a:gd name="T10" fmla="*/ 218 w 1741"/>
                <a:gd name="T11" fmla="*/ 356 h 28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41" h="2846">
                  <a:moveTo>
                    <a:pt x="1741" y="2846"/>
                  </a:moveTo>
                  <a:lnTo>
                    <a:pt x="0" y="0"/>
                  </a:lnTo>
                  <a:lnTo>
                    <a:pt x="0" y="1873"/>
                  </a:lnTo>
                  <a:lnTo>
                    <a:pt x="363" y="2084"/>
                  </a:lnTo>
                  <a:lnTo>
                    <a:pt x="1716" y="2830"/>
                  </a:lnTo>
                  <a:lnTo>
                    <a:pt x="1741" y="2846"/>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21" name="Freeform 7"/>
            <p:cNvSpPr>
              <a:spLocks noChangeAspect="1"/>
            </p:cNvSpPr>
            <p:nvPr/>
          </p:nvSpPr>
          <p:spPr bwMode="auto">
            <a:xfrm>
              <a:off x="432" y="3461"/>
              <a:ext cx="1756" cy="512"/>
            </a:xfrm>
            <a:custGeom>
              <a:avLst/>
              <a:gdLst>
                <a:gd name="T0" fmla="*/ 439 w 3512"/>
                <a:gd name="T1" fmla="*/ 129 h 1022"/>
                <a:gd name="T2" fmla="*/ 0 w 3512"/>
                <a:gd name="T3" fmla="*/ 129 h 1022"/>
                <a:gd name="T4" fmla="*/ 218 w 3512"/>
                <a:gd name="T5" fmla="*/ 0 h 1022"/>
                <a:gd name="T6" fmla="*/ 232 w 3512"/>
                <a:gd name="T7" fmla="*/ 7 h 1022"/>
                <a:gd name="T8" fmla="*/ 437 w 3512"/>
                <a:gd name="T9" fmla="*/ 126 h 1022"/>
                <a:gd name="T10" fmla="*/ 439 w 3512"/>
                <a:gd name="T11" fmla="*/ 129 h 10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12" h="1022">
                  <a:moveTo>
                    <a:pt x="3512" y="1022"/>
                  </a:moveTo>
                  <a:lnTo>
                    <a:pt x="0" y="1022"/>
                  </a:lnTo>
                  <a:lnTo>
                    <a:pt x="1741" y="0"/>
                  </a:lnTo>
                  <a:lnTo>
                    <a:pt x="1851" y="55"/>
                  </a:lnTo>
                  <a:lnTo>
                    <a:pt x="3491" y="1007"/>
                  </a:lnTo>
                  <a:lnTo>
                    <a:pt x="3512" y="102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022" name="Rectangle 8"/>
            <p:cNvSpPr>
              <a:spLocks noChangeAspect="1" noChangeArrowheads="1"/>
            </p:cNvSpPr>
            <p:nvPr/>
          </p:nvSpPr>
          <p:spPr bwMode="auto">
            <a:xfrm>
              <a:off x="1000" y="3709"/>
              <a:ext cx="63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6023" name="Rectangle 9"/>
            <p:cNvSpPr>
              <a:spLocks noChangeAspect="1" noChangeArrowheads="1"/>
            </p:cNvSpPr>
            <p:nvPr/>
          </p:nvSpPr>
          <p:spPr bwMode="auto">
            <a:xfrm>
              <a:off x="1035" y="3735"/>
              <a:ext cx="42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6024" name="Rectangle 10"/>
            <p:cNvSpPr>
              <a:spLocks noChangeAspect="1" noChangeArrowheads="1"/>
            </p:cNvSpPr>
            <p:nvPr/>
          </p:nvSpPr>
          <p:spPr bwMode="auto">
            <a:xfrm>
              <a:off x="1034" y="3742"/>
              <a:ext cx="732"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b="1" i="1">
                  <a:solidFill>
                    <a:srgbClr val="FFFFFF"/>
                  </a:solidFill>
                  <a:latin typeface="Times New Roman" charset="0"/>
                </a:rPr>
                <a:t>Operational</a:t>
              </a:r>
              <a:endParaRPr lang="en-US" sz="1800">
                <a:latin typeface="Times New Roman" charset="0"/>
              </a:endParaRPr>
            </a:p>
          </p:txBody>
        </p:sp>
        <p:sp>
          <p:nvSpPr>
            <p:cNvPr id="86025" name="Rectangle 11"/>
            <p:cNvSpPr>
              <a:spLocks noChangeAspect="1" noChangeArrowheads="1"/>
            </p:cNvSpPr>
            <p:nvPr/>
          </p:nvSpPr>
          <p:spPr bwMode="auto">
            <a:xfrm rot="-3660000">
              <a:off x="890" y="3060"/>
              <a:ext cx="485"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b="1" i="1">
                  <a:solidFill>
                    <a:srgbClr val="000000"/>
                  </a:solidFill>
                  <a:latin typeface="Times New Roman" charset="0"/>
                </a:rPr>
                <a:t>Systems</a:t>
              </a:r>
              <a:endParaRPr lang="en-US" sz="1800">
                <a:latin typeface="Times New Roman" charset="0"/>
              </a:endParaRPr>
            </a:p>
          </p:txBody>
        </p:sp>
        <p:sp>
          <p:nvSpPr>
            <p:cNvPr id="86026" name="Rectangle 12"/>
            <p:cNvSpPr>
              <a:spLocks noChangeAspect="1" noChangeArrowheads="1"/>
            </p:cNvSpPr>
            <p:nvPr/>
          </p:nvSpPr>
          <p:spPr bwMode="auto">
            <a:xfrm rot="3600000">
              <a:off x="1327" y="3202"/>
              <a:ext cx="610"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b="1" i="1">
                  <a:solidFill>
                    <a:srgbClr val="FFFFFF"/>
                  </a:solidFill>
                  <a:latin typeface="Times New Roman" charset="0"/>
                </a:rPr>
                <a:t>Technical</a:t>
              </a:r>
              <a:endParaRPr lang="en-US" sz="1800">
                <a:latin typeface="Times New Roman" charset="0"/>
              </a:endParaRPr>
            </a:p>
          </p:txBody>
        </p:sp>
      </p:grpSp>
    </p:spTree>
    <p:extLst>
      <p:ext uri="{BB962C8B-B14F-4D97-AF65-F5344CB8AC3E}">
        <p14:creationId xmlns:p14="http://schemas.microsoft.com/office/powerpoint/2010/main" val="9324422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2"/>
          <p:cNvSpPr>
            <a:spLocks noGrp="1" noChangeArrowheads="1"/>
          </p:cNvSpPr>
          <p:nvPr>
            <p:ph type="title"/>
          </p:nvPr>
        </p:nvSpPr>
        <p:spPr>
          <a:xfrm>
            <a:off x="479472" y="115888"/>
            <a:ext cx="7347597" cy="838200"/>
          </a:xfrm>
        </p:spPr>
        <p:txBody>
          <a:bodyPr/>
          <a:lstStyle/>
          <a:p>
            <a:pPr eaLnBrk="1" hangingPunct="1">
              <a:defRPr/>
            </a:pPr>
            <a:r>
              <a:rPr lang="en-US" sz="4000" dirty="0" err="1">
                <a:latin typeface="Calibri" charset="0"/>
              </a:rPr>
              <a:t>DoD</a:t>
            </a:r>
            <a:r>
              <a:rPr lang="en-US" sz="4000" dirty="0">
                <a:latin typeface="Calibri" charset="0"/>
              </a:rPr>
              <a:t> Architecture Framework 1.0</a:t>
            </a:r>
            <a:endParaRPr lang="it-IT" sz="4000" dirty="0">
              <a:latin typeface="Calibri" charset="0"/>
            </a:endParaRPr>
          </a:p>
        </p:txBody>
      </p:sp>
      <p:sp>
        <p:nvSpPr>
          <p:cNvPr id="88069" name="Rectangle 3"/>
          <p:cNvSpPr>
            <a:spLocks noGrp="1" noChangeArrowheads="1"/>
          </p:cNvSpPr>
          <p:nvPr>
            <p:ph idx="1"/>
          </p:nvPr>
        </p:nvSpPr>
        <p:spPr>
          <a:xfrm>
            <a:off x="457200" y="1981200"/>
            <a:ext cx="8229600" cy="4400550"/>
          </a:xfrm>
        </p:spPr>
        <p:txBody>
          <a:bodyPr/>
          <a:lstStyle/>
          <a:p>
            <a:pPr eaLnBrk="1" hangingPunct="1">
              <a:lnSpc>
                <a:spcPct val="90000"/>
              </a:lnSpc>
              <a:defRPr/>
            </a:pPr>
            <a:r>
              <a:rPr lang="en-US">
                <a:latin typeface="Calibri" charset="0"/>
              </a:rPr>
              <a:t>The Department of Defense (DoD) Architecture Framework (DODAF)</a:t>
            </a:r>
          </a:p>
          <a:p>
            <a:pPr lvl="1" eaLnBrk="1" hangingPunct="1">
              <a:lnSpc>
                <a:spcPct val="90000"/>
              </a:lnSpc>
              <a:defRPr/>
            </a:pPr>
            <a:r>
              <a:rPr lang="en-US" sz="2000">
                <a:latin typeface="Calibri" charset="0"/>
              </a:rPr>
              <a:t>Defines a common approach for describing, presenting, and comparing DoD enterprise architectures</a:t>
            </a:r>
          </a:p>
          <a:p>
            <a:pPr lvl="1" eaLnBrk="1" hangingPunct="1">
              <a:lnSpc>
                <a:spcPct val="90000"/>
              </a:lnSpc>
              <a:defRPr/>
            </a:pPr>
            <a:r>
              <a:rPr lang="en-US" sz="2000">
                <a:latin typeface="Calibri" charset="0"/>
              </a:rPr>
              <a:t>Facilitates the use of common </a:t>
            </a:r>
            <a:r>
              <a:rPr lang="en-US" sz="2000" b="1">
                <a:solidFill>
                  <a:srgbClr val="7D7FCF"/>
                </a:solidFill>
                <a:latin typeface="Calibri" charset="0"/>
              </a:rPr>
              <a:t>principles</a:t>
            </a:r>
            <a:r>
              <a:rPr lang="en-US" sz="2000" b="1">
                <a:latin typeface="Calibri" charset="0"/>
              </a:rPr>
              <a:t>, </a:t>
            </a:r>
            <a:r>
              <a:rPr lang="en-US" sz="2000" b="1">
                <a:solidFill>
                  <a:srgbClr val="7D7FCF"/>
                </a:solidFill>
                <a:latin typeface="Calibri" charset="0"/>
              </a:rPr>
              <a:t>assumptions</a:t>
            </a:r>
            <a:r>
              <a:rPr lang="en-US" sz="2000">
                <a:latin typeface="Calibri" charset="0"/>
              </a:rPr>
              <a:t> and </a:t>
            </a:r>
            <a:r>
              <a:rPr lang="en-US" sz="2000" b="1">
                <a:solidFill>
                  <a:srgbClr val="7D7FCF"/>
                </a:solidFill>
                <a:latin typeface="Calibri" charset="0"/>
              </a:rPr>
              <a:t>terminology</a:t>
            </a:r>
          </a:p>
          <a:p>
            <a:pPr eaLnBrk="1" hangingPunct="1">
              <a:lnSpc>
                <a:spcPct val="90000"/>
              </a:lnSpc>
              <a:defRPr/>
            </a:pPr>
            <a:endParaRPr lang="en-US">
              <a:latin typeface="Calibri" charset="0"/>
            </a:endParaRPr>
          </a:p>
          <a:p>
            <a:pPr eaLnBrk="1" hangingPunct="1">
              <a:lnSpc>
                <a:spcPct val="90000"/>
              </a:lnSpc>
              <a:defRPr/>
            </a:pPr>
            <a:r>
              <a:rPr lang="en-US">
                <a:latin typeface="Calibri" charset="0"/>
              </a:rPr>
              <a:t>The principal objective is to </a:t>
            </a:r>
          </a:p>
          <a:p>
            <a:pPr lvl="1" eaLnBrk="1" hangingPunct="1">
              <a:lnSpc>
                <a:spcPct val="90000"/>
              </a:lnSpc>
              <a:defRPr/>
            </a:pPr>
            <a:r>
              <a:rPr lang="en-US" sz="2000">
                <a:latin typeface="Calibri" charset="0"/>
              </a:rPr>
              <a:t>Ensure that architecture descriptions can be compared and related across organizational boundaries, including Joint and multi-national boundaries</a:t>
            </a:r>
            <a:endParaRPr lang="it-IT" sz="2000">
              <a:latin typeface="Calibri" charset="0"/>
            </a:endParaRPr>
          </a:p>
        </p:txBody>
      </p:sp>
      <p:sp>
        <p:nvSpPr>
          <p:cNvPr id="5" name="Slide Number Placeholder 4"/>
          <p:cNvSpPr>
            <a:spLocks noGrp="1"/>
          </p:cNvSpPr>
          <p:nvPr>
            <p:ph type="sldNum" sz="quarter" idx="12"/>
          </p:nvPr>
        </p:nvSpPr>
        <p:spPr>
          <a:xfrm>
            <a:off x="3124200" y="6356350"/>
            <a:ext cx="2895600" cy="365125"/>
          </a:xfrm>
        </p:spPr>
        <p:txBody>
          <a:bodyPr/>
          <a:lstStyle/>
          <a:p>
            <a:pPr>
              <a:defRPr/>
            </a:pPr>
            <a:fld id="{5378527F-8749-FD43-9211-A2864C58AAEC}" type="slidenum">
              <a:rPr lang="it-IT"/>
              <a:pPr>
                <a:defRPr/>
              </a:pPr>
              <a:t>34</a:t>
            </a:fld>
            <a:endParaRPr lang="it-IT" dirty="0"/>
          </a:p>
        </p:txBody>
      </p:sp>
    </p:spTree>
    <p:extLst>
      <p:ext uri="{BB962C8B-B14F-4D97-AF65-F5344CB8AC3E}">
        <p14:creationId xmlns:p14="http://schemas.microsoft.com/office/powerpoint/2010/main" val="130835494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2"/>
          <p:cNvSpPr>
            <a:spLocks noGrp="1" noChangeArrowheads="1"/>
          </p:cNvSpPr>
          <p:nvPr>
            <p:ph type="title"/>
          </p:nvPr>
        </p:nvSpPr>
        <p:spPr>
          <a:xfrm>
            <a:off x="1904933" y="0"/>
            <a:ext cx="6740592" cy="762000"/>
          </a:xfrm>
        </p:spPr>
        <p:txBody>
          <a:bodyPr/>
          <a:lstStyle/>
          <a:p>
            <a:pPr eaLnBrk="1" hangingPunct="1">
              <a:defRPr/>
            </a:pPr>
            <a:r>
              <a:rPr lang="en-GB" sz="3200" dirty="0" err="1">
                <a:latin typeface="Calibri" charset="0"/>
              </a:rPr>
              <a:t>DoD</a:t>
            </a:r>
            <a:r>
              <a:rPr lang="en-GB" sz="3200" dirty="0">
                <a:latin typeface="Calibri" charset="0"/>
              </a:rPr>
              <a:t> Policy</a:t>
            </a:r>
          </a:p>
        </p:txBody>
      </p:sp>
      <p:sp>
        <p:nvSpPr>
          <p:cNvPr id="91141" name="Rectangle 3"/>
          <p:cNvSpPr>
            <a:spLocks noGrp="1" noChangeArrowheads="1"/>
          </p:cNvSpPr>
          <p:nvPr>
            <p:ph idx="1"/>
          </p:nvPr>
        </p:nvSpPr>
        <p:spPr>
          <a:xfrm>
            <a:off x="457200" y="1981200"/>
            <a:ext cx="8229600" cy="4184650"/>
          </a:xfrm>
        </p:spPr>
        <p:txBody>
          <a:bodyPr/>
          <a:lstStyle/>
          <a:p>
            <a:pPr eaLnBrk="1" hangingPunct="1">
              <a:defRPr/>
            </a:pPr>
            <a:r>
              <a:rPr lang="en-GB">
                <a:latin typeface="Calibri" charset="0"/>
              </a:rPr>
              <a:t>Recent DoD policy highlights use of architectures for:</a:t>
            </a:r>
          </a:p>
          <a:p>
            <a:pPr lvl="1" eaLnBrk="1" hangingPunct="1">
              <a:defRPr/>
            </a:pPr>
            <a:r>
              <a:rPr lang="en-GB">
                <a:latin typeface="Calibri" charset="0"/>
              </a:rPr>
              <a:t>Understanding the DoD as an </a:t>
            </a:r>
            <a:r>
              <a:rPr lang="en-GB" b="1">
                <a:solidFill>
                  <a:srgbClr val="7D7FCF"/>
                </a:solidFill>
                <a:latin typeface="Calibri" charset="0"/>
              </a:rPr>
              <a:t>enterprise</a:t>
            </a:r>
          </a:p>
          <a:p>
            <a:pPr lvl="1" eaLnBrk="1" hangingPunct="1">
              <a:defRPr/>
            </a:pPr>
            <a:r>
              <a:rPr lang="en-GB">
                <a:latin typeface="Calibri" charset="0"/>
              </a:rPr>
              <a:t>Identification of operational requirements</a:t>
            </a:r>
          </a:p>
          <a:p>
            <a:pPr lvl="1" eaLnBrk="1" hangingPunct="1">
              <a:defRPr/>
            </a:pPr>
            <a:r>
              <a:rPr lang="en-GB">
                <a:latin typeface="Calibri" charset="0"/>
              </a:rPr>
              <a:t>Rationalization of IT investment decisions</a:t>
            </a:r>
          </a:p>
          <a:p>
            <a:pPr lvl="1" eaLnBrk="1" hangingPunct="1">
              <a:defRPr/>
            </a:pPr>
            <a:r>
              <a:rPr lang="en-GB">
                <a:latin typeface="Calibri" charset="0"/>
              </a:rPr>
              <a:t>Improvements to interoperability among various systems</a:t>
            </a:r>
          </a:p>
        </p:txBody>
      </p:sp>
    </p:spTree>
    <p:extLst>
      <p:ext uri="{BB962C8B-B14F-4D97-AF65-F5344CB8AC3E}">
        <p14:creationId xmlns:p14="http://schemas.microsoft.com/office/powerpoint/2010/main" val="325918675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11"/>
          <p:cNvSpPr>
            <a:spLocks noGrp="1" noChangeArrowheads="1"/>
          </p:cNvSpPr>
          <p:nvPr>
            <p:ph type="title"/>
          </p:nvPr>
        </p:nvSpPr>
        <p:spPr/>
        <p:txBody>
          <a:bodyPr/>
          <a:lstStyle/>
          <a:p>
            <a:pPr eaLnBrk="1" hangingPunct="1">
              <a:defRPr/>
            </a:pPr>
            <a:r>
              <a:rPr lang="en-US">
                <a:latin typeface="Calibri" charset="0"/>
              </a:rPr>
              <a:t>Architecture Definition</a:t>
            </a:r>
            <a:endParaRPr lang="it-IT">
              <a:latin typeface="Calibri" charset="0"/>
            </a:endParaRPr>
          </a:p>
        </p:txBody>
      </p:sp>
      <p:sp>
        <p:nvSpPr>
          <p:cNvPr id="92165" name="Rectangle 12"/>
          <p:cNvSpPr>
            <a:spLocks noGrp="1" noChangeArrowheads="1"/>
          </p:cNvSpPr>
          <p:nvPr>
            <p:ph idx="1"/>
          </p:nvPr>
        </p:nvSpPr>
        <p:spPr>
          <a:xfrm>
            <a:off x="457200" y="1844675"/>
            <a:ext cx="8229600" cy="4616450"/>
          </a:xfrm>
        </p:spPr>
        <p:txBody>
          <a:bodyPr/>
          <a:lstStyle/>
          <a:p>
            <a:pPr eaLnBrk="1" hangingPunct="1">
              <a:lnSpc>
                <a:spcPct val="90000"/>
              </a:lnSpc>
              <a:defRPr/>
            </a:pPr>
            <a:r>
              <a:rPr lang="en-US" sz="2600" b="1">
                <a:latin typeface="Calibri" charset="0"/>
              </a:rPr>
              <a:t>“The </a:t>
            </a:r>
            <a:r>
              <a:rPr lang="en-US" sz="2600" b="1">
                <a:solidFill>
                  <a:srgbClr val="7D7FCF"/>
                </a:solidFill>
                <a:latin typeface="Calibri" charset="0"/>
              </a:rPr>
              <a:t>structure</a:t>
            </a:r>
            <a:r>
              <a:rPr lang="en-US" sz="2600" b="1">
                <a:latin typeface="Calibri" charset="0"/>
              </a:rPr>
              <a:t> of components, their </a:t>
            </a:r>
            <a:r>
              <a:rPr lang="en-US" sz="2600" b="1">
                <a:solidFill>
                  <a:srgbClr val="7D7FCF"/>
                </a:solidFill>
                <a:latin typeface="Calibri" charset="0"/>
              </a:rPr>
              <a:t>relationships</a:t>
            </a:r>
            <a:r>
              <a:rPr lang="en-US" sz="2600" b="1">
                <a:latin typeface="Calibri" charset="0"/>
              </a:rPr>
              <a:t>, and the </a:t>
            </a:r>
            <a:r>
              <a:rPr lang="en-US" sz="2600" b="1">
                <a:solidFill>
                  <a:srgbClr val="7D7FCF"/>
                </a:solidFill>
                <a:latin typeface="Calibri" charset="0"/>
              </a:rPr>
              <a:t>principles and guidelines</a:t>
            </a:r>
            <a:r>
              <a:rPr lang="en-US" sz="2600" b="1">
                <a:latin typeface="Calibri" charset="0"/>
              </a:rPr>
              <a:t> governing their design and evolution over time.”</a:t>
            </a:r>
            <a:br>
              <a:rPr lang="en-US" sz="2600" b="1">
                <a:latin typeface="Calibri" charset="0"/>
              </a:rPr>
            </a:br>
            <a:r>
              <a:rPr lang="en-US" sz="1800" i="1">
                <a:latin typeface="Calibri" charset="0"/>
              </a:rPr>
              <a:t>DoD Integrated Architecture Panel, 1995, based on IEEE STD 610.12</a:t>
            </a:r>
            <a:r>
              <a:rPr lang="en-US" sz="2600" b="1">
                <a:latin typeface="Calibri" charset="0"/>
              </a:rPr>
              <a:t/>
            </a:r>
            <a:br>
              <a:rPr lang="en-US" sz="2600" b="1">
                <a:latin typeface="Calibri" charset="0"/>
              </a:rPr>
            </a:br>
            <a:endParaRPr lang="en-US" sz="2600" b="1">
              <a:latin typeface="Calibri" charset="0"/>
            </a:endParaRPr>
          </a:p>
          <a:p>
            <a:pPr eaLnBrk="1" hangingPunct="1">
              <a:lnSpc>
                <a:spcPct val="90000"/>
              </a:lnSpc>
              <a:defRPr/>
            </a:pPr>
            <a:r>
              <a:rPr lang="en-US" sz="2600" b="1">
                <a:latin typeface="Calibri" charset="0"/>
              </a:rPr>
              <a:t>“An architecture is the </a:t>
            </a:r>
            <a:r>
              <a:rPr lang="en-US" sz="2600" b="1">
                <a:solidFill>
                  <a:srgbClr val="7D7FCF"/>
                </a:solidFill>
                <a:latin typeface="Calibri" charset="0"/>
              </a:rPr>
              <a:t>fundamental organization</a:t>
            </a:r>
            <a:r>
              <a:rPr lang="en-US" sz="2600" b="1">
                <a:latin typeface="Calibri" charset="0"/>
              </a:rPr>
              <a:t> of a system embodied in its components, their </a:t>
            </a:r>
            <a:r>
              <a:rPr lang="en-US" sz="2600" b="1">
                <a:solidFill>
                  <a:srgbClr val="7D7FCF"/>
                </a:solidFill>
                <a:latin typeface="Calibri" charset="0"/>
              </a:rPr>
              <a:t>relationships</a:t>
            </a:r>
            <a:r>
              <a:rPr lang="en-US" sz="2600" b="1">
                <a:latin typeface="Calibri" charset="0"/>
              </a:rPr>
              <a:t> to each other, and to the environment, and the </a:t>
            </a:r>
            <a:r>
              <a:rPr lang="en-US" sz="2600" b="1">
                <a:solidFill>
                  <a:srgbClr val="7D7FCF"/>
                </a:solidFill>
                <a:latin typeface="Calibri" charset="0"/>
              </a:rPr>
              <a:t>principles</a:t>
            </a:r>
            <a:r>
              <a:rPr lang="en-US" sz="2600" b="1">
                <a:latin typeface="Calibri" charset="0"/>
              </a:rPr>
              <a:t> guiding its design and evolution.”</a:t>
            </a:r>
            <a:br>
              <a:rPr lang="en-US" sz="2600" b="1">
                <a:latin typeface="Calibri" charset="0"/>
              </a:rPr>
            </a:br>
            <a:r>
              <a:rPr lang="en-US" sz="1800" i="1">
                <a:latin typeface="Calibri" charset="0"/>
              </a:rPr>
              <a:t>IEEE STD 1471-2000</a:t>
            </a:r>
          </a:p>
          <a:p>
            <a:pPr eaLnBrk="1" hangingPunct="1">
              <a:lnSpc>
                <a:spcPct val="90000"/>
              </a:lnSpc>
              <a:defRPr/>
            </a:pPr>
            <a:endParaRPr lang="it-IT">
              <a:latin typeface="Calibri" charset="0"/>
            </a:endParaRPr>
          </a:p>
        </p:txBody>
      </p:sp>
      <p:sp>
        <p:nvSpPr>
          <p:cNvPr id="5" name="Slide Number Placeholder 4"/>
          <p:cNvSpPr>
            <a:spLocks noGrp="1"/>
          </p:cNvSpPr>
          <p:nvPr>
            <p:ph type="sldNum" sz="quarter" idx="12"/>
          </p:nvPr>
        </p:nvSpPr>
        <p:spPr>
          <a:xfrm>
            <a:off x="3124200" y="6356350"/>
            <a:ext cx="2895600" cy="365125"/>
          </a:xfrm>
        </p:spPr>
        <p:txBody>
          <a:bodyPr/>
          <a:lstStyle/>
          <a:p>
            <a:pPr>
              <a:defRPr/>
            </a:pPr>
            <a:fld id="{D1048156-75AA-C64F-A4D9-84A0912AA1B4}" type="slidenum">
              <a:rPr lang="it-IT"/>
              <a:pPr>
                <a:defRPr/>
              </a:pPr>
              <a:t>36</a:t>
            </a:fld>
            <a:endParaRPr lang="it-IT"/>
          </a:p>
        </p:txBody>
      </p:sp>
    </p:spTree>
    <p:extLst>
      <p:ext uri="{BB962C8B-B14F-4D97-AF65-F5344CB8AC3E}">
        <p14:creationId xmlns:p14="http://schemas.microsoft.com/office/powerpoint/2010/main" val="330078965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2"/>
          <p:cNvSpPr>
            <a:spLocks noGrp="1" noChangeArrowheads="1"/>
          </p:cNvSpPr>
          <p:nvPr>
            <p:ph type="title"/>
          </p:nvPr>
        </p:nvSpPr>
        <p:spPr/>
        <p:txBody>
          <a:bodyPr/>
          <a:lstStyle/>
          <a:p>
            <a:pPr eaLnBrk="1" hangingPunct="1">
              <a:defRPr/>
            </a:pPr>
            <a:r>
              <a:rPr lang="en-US">
                <a:latin typeface="Calibri" charset="0"/>
              </a:rPr>
              <a:t>Architecture vs. Design</a:t>
            </a:r>
          </a:p>
        </p:txBody>
      </p:sp>
      <p:sp>
        <p:nvSpPr>
          <p:cNvPr id="93189" name="Rectangle 3"/>
          <p:cNvSpPr>
            <a:spLocks noGrp="1" noChangeArrowheads="1"/>
          </p:cNvSpPr>
          <p:nvPr>
            <p:ph idx="1"/>
          </p:nvPr>
        </p:nvSpPr>
        <p:spPr>
          <a:xfrm>
            <a:off x="457200" y="1449289"/>
            <a:ext cx="8229600" cy="4464050"/>
          </a:xfrm>
        </p:spPr>
        <p:txBody>
          <a:bodyPr/>
          <a:lstStyle/>
          <a:p>
            <a:pPr eaLnBrk="1" hangingPunct="1">
              <a:lnSpc>
                <a:spcPct val="80000"/>
              </a:lnSpc>
              <a:defRPr/>
            </a:pPr>
            <a:r>
              <a:rPr lang="en-US" sz="2800" dirty="0">
                <a:latin typeface="Calibri" charset="0"/>
              </a:rPr>
              <a:t>System Architecture is used to:</a:t>
            </a:r>
          </a:p>
          <a:p>
            <a:pPr lvl="1" eaLnBrk="1" hangingPunct="1">
              <a:lnSpc>
                <a:spcPct val="80000"/>
              </a:lnSpc>
              <a:defRPr/>
            </a:pPr>
            <a:r>
              <a:rPr lang="en-US" sz="2400" dirty="0">
                <a:latin typeface="Calibri" charset="0"/>
              </a:rPr>
              <a:t>Make buy decisions</a:t>
            </a:r>
          </a:p>
          <a:p>
            <a:pPr lvl="1" eaLnBrk="1" hangingPunct="1">
              <a:lnSpc>
                <a:spcPct val="80000"/>
              </a:lnSpc>
              <a:defRPr/>
            </a:pPr>
            <a:r>
              <a:rPr lang="en-US" sz="2400" dirty="0">
                <a:latin typeface="Calibri" charset="0"/>
              </a:rPr>
              <a:t>Discriminate between options</a:t>
            </a:r>
          </a:p>
          <a:p>
            <a:pPr lvl="1" eaLnBrk="1" hangingPunct="1">
              <a:lnSpc>
                <a:spcPct val="80000"/>
              </a:lnSpc>
              <a:defRPr/>
            </a:pPr>
            <a:r>
              <a:rPr lang="en-US" sz="2400" dirty="0">
                <a:latin typeface="Calibri" charset="0"/>
              </a:rPr>
              <a:t>“Discover” the true requirements</a:t>
            </a:r>
          </a:p>
          <a:p>
            <a:pPr lvl="1" eaLnBrk="1" hangingPunct="1">
              <a:lnSpc>
                <a:spcPct val="80000"/>
              </a:lnSpc>
              <a:defRPr/>
            </a:pPr>
            <a:r>
              <a:rPr lang="en-US" sz="2400" dirty="0">
                <a:latin typeface="Calibri" charset="0"/>
              </a:rPr>
              <a:t>Drive one or more systems to a </a:t>
            </a:r>
            <a:br>
              <a:rPr lang="en-US" sz="2400" dirty="0">
                <a:latin typeface="Calibri" charset="0"/>
              </a:rPr>
            </a:br>
            <a:r>
              <a:rPr lang="en-US" sz="2400" dirty="0">
                <a:latin typeface="Calibri" charset="0"/>
              </a:rPr>
              <a:t>common “use” or purpose</a:t>
            </a:r>
          </a:p>
          <a:p>
            <a:pPr lvl="1" eaLnBrk="1" hangingPunct="1">
              <a:lnSpc>
                <a:spcPct val="80000"/>
              </a:lnSpc>
              <a:defRPr/>
            </a:pPr>
            <a:endParaRPr lang="en-US" sz="2400" dirty="0">
              <a:latin typeface="Calibri" charset="0"/>
            </a:endParaRPr>
          </a:p>
          <a:p>
            <a:pPr eaLnBrk="1" hangingPunct="1">
              <a:lnSpc>
                <a:spcPct val="80000"/>
              </a:lnSpc>
              <a:defRPr/>
            </a:pPr>
            <a:r>
              <a:rPr lang="en-US" sz="2800" dirty="0">
                <a:latin typeface="Calibri" charset="0"/>
              </a:rPr>
              <a:t>System Design is used to:</a:t>
            </a:r>
          </a:p>
          <a:p>
            <a:pPr lvl="1" eaLnBrk="1" hangingPunct="1">
              <a:lnSpc>
                <a:spcPct val="80000"/>
              </a:lnSpc>
              <a:defRPr/>
            </a:pPr>
            <a:r>
              <a:rPr lang="en-US" sz="2400" dirty="0">
                <a:latin typeface="Calibri" charset="0"/>
              </a:rPr>
              <a:t>Develop system components</a:t>
            </a:r>
          </a:p>
          <a:p>
            <a:pPr lvl="1" eaLnBrk="1" hangingPunct="1">
              <a:lnSpc>
                <a:spcPct val="80000"/>
              </a:lnSpc>
              <a:defRPr/>
            </a:pPr>
            <a:r>
              <a:rPr lang="en-US" sz="2400" dirty="0">
                <a:latin typeface="Calibri" charset="0"/>
              </a:rPr>
              <a:t>Build the system</a:t>
            </a:r>
          </a:p>
          <a:p>
            <a:pPr lvl="1" eaLnBrk="1" hangingPunct="1">
              <a:lnSpc>
                <a:spcPct val="80000"/>
              </a:lnSpc>
              <a:defRPr/>
            </a:pPr>
            <a:r>
              <a:rPr lang="en-US" sz="2400" dirty="0">
                <a:latin typeface="Calibri" charset="0"/>
              </a:rPr>
              <a:t>Understand configuration changes </a:t>
            </a:r>
            <a:br>
              <a:rPr lang="en-US" sz="2400" dirty="0">
                <a:latin typeface="Calibri" charset="0"/>
              </a:rPr>
            </a:br>
            <a:r>
              <a:rPr lang="en-US" sz="2400" dirty="0">
                <a:latin typeface="Calibri" charset="0"/>
              </a:rPr>
              <a:t>as the system is modified</a:t>
            </a:r>
          </a:p>
        </p:txBody>
      </p:sp>
    </p:spTree>
    <p:extLst>
      <p:ext uri="{BB962C8B-B14F-4D97-AF65-F5344CB8AC3E}">
        <p14:creationId xmlns:p14="http://schemas.microsoft.com/office/powerpoint/2010/main" val="258598369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2"/>
          <p:cNvSpPr>
            <a:spLocks noGrp="1" noChangeArrowheads="1"/>
          </p:cNvSpPr>
          <p:nvPr>
            <p:ph type="title"/>
          </p:nvPr>
        </p:nvSpPr>
        <p:spPr/>
        <p:txBody>
          <a:bodyPr/>
          <a:lstStyle/>
          <a:p>
            <a:pPr eaLnBrk="1" hangingPunct="1">
              <a:defRPr/>
            </a:pPr>
            <a:r>
              <a:rPr lang="en-GB">
                <a:latin typeface="Calibri" charset="0"/>
              </a:rPr>
              <a:t>Enterprise vs. System</a:t>
            </a:r>
          </a:p>
        </p:txBody>
      </p:sp>
      <p:sp>
        <p:nvSpPr>
          <p:cNvPr id="96261" name="Rectangle 3"/>
          <p:cNvSpPr>
            <a:spLocks noGrp="1" noChangeArrowheads="1"/>
          </p:cNvSpPr>
          <p:nvPr>
            <p:ph idx="1"/>
          </p:nvPr>
        </p:nvSpPr>
        <p:spPr/>
        <p:txBody>
          <a:bodyPr/>
          <a:lstStyle/>
          <a:p>
            <a:pPr eaLnBrk="1" hangingPunct="1">
              <a:defRPr/>
            </a:pPr>
            <a:r>
              <a:rPr lang="en-GB">
                <a:latin typeface="Calibri" charset="0"/>
              </a:rPr>
              <a:t>System Architecture is like blueprints for a building</a:t>
            </a:r>
          </a:p>
          <a:p>
            <a:pPr eaLnBrk="1" hangingPunct="1">
              <a:defRPr/>
            </a:pPr>
            <a:endParaRPr lang="en-GB">
              <a:latin typeface="Calibri" charset="0"/>
            </a:endParaRPr>
          </a:p>
          <a:p>
            <a:pPr eaLnBrk="1" hangingPunct="1">
              <a:defRPr/>
            </a:pPr>
            <a:r>
              <a:rPr lang="en-GB">
                <a:latin typeface="Calibri" charset="0"/>
              </a:rPr>
              <a:t>Enterprise Architecture is like urban planning</a:t>
            </a:r>
          </a:p>
        </p:txBody>
      </p:sp>
    </p:spTree>
    <p:extLst>
      <p:ext uri="{BB962C8B-B14F-4D97-AF65-F5344CB8AC3E}">
        <p14:creationId xmlns:p14="http://schemas.microsoft.com/office/powerpoint/2010/main" val="71147888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2"/>
          <p:cNvSpPr>
            <a:spLocks noGrp="1" noChangeArrowheads="1"/>
          </p:cNvSpPr>
          <p:nvPr>
            <p:ph type="title"/>
          </p:nvPr>
        </p:nvSpPr>
        <p:spPr/>
        <p:txBody>
          <a:bodyPr/>
          <a:lstStyle/>
          <a:p>
            <a:pPr eaLnBrk="1" hangingPunct="1">
              <a:defRPr/>
            </a:pPr>
            <a:r>
              <a:rPr lang="en-US">
                <a:latin typeface="Calibri" charset="0"/>
              </a:rPr>
              <a:t>Architecture Framework</a:t>
            </a:r>
            <a:endParaRPr lang="it-IT">
              <a:latin typeface="Calibri" charset="0"/>
            </a:endParaRPr>
          </a:p>
        </p:txBody>
      </p:sp>
      <p:sp>
        <p:nvSpPr>
          <p:cNvPr id="97285" name="Rectangle 3"/>
          <p:cNvSpPr>
            <a:spLocks noGrp="1" noChangeArrowheads="1"/>
          </p:cNvSpPr>
          <p:nvPr>
            <p:ph idx="1"/>
          </p:nvPr>
        </p:nvSpPr>
        <p:spPr>
          <a:xfrm>
            <a:off x="457200" y="1981200"/>
            <a:ext cx="8229600" cy="4256088"/>
          </a:xfrm>
        </p:spPr>
        <p:txBody>
          <a:bodyPr/>
          <a:lstStyle/>
          <a:p>
            <a:pPr eaLnBrk="1" hangingPunct="1">
              <a:defRPr/>
            </a:pPr>
            <a:r>
              <a:rPr lang="en-US" sz="2800">
                <a:latin typeface="Calibri" charset="0"/>
              </a:rPr>
              <a:t>“An architecture framework is a </a:t>
            </a:r>
            <a:r>
              <a:rPr lang="en-US" sz="2800" b="1">
                <a:solidFill>
                  <a:srgbClr val="7D7FCF"/>
                </a:solidFill>
                <a:latin typeface="Calibri" charset="0"/>
              </a:rPr>
              <a:t>tool</a:t>
            </a:r>
            <a:r>
              <a:rPr lang="en-US" sz="2800">
                <a:latin typeface="Calibri" charset="0"/>
              </a:rPr>
              <a:t>… It should describe a method for designing an information system in terms of a set of </a:t>
            </a:r>
            <a:r>
              <a:rPr lang="en-US" sz="2800" b="1">
                <a:solidFill>
                  <a:srgbClr val="7D7FCF"/>
                </a:solidFill>
                <a:latin typeface="Calibri" charset="0"/>
              </a:rPr>
              <a:t>building blocks</a:t>
            </a:r>
            <a:r>
              <a:rPr lang="en-US" sz="2800">
                <a:latin typeface="Calibri" charset="0"/>
              </a:rPr>
              <a:t>, and for showing how the building blocks </a:t>
            </a:r>
            <a:r>
              <a:rPr lang="en-US" sz="2800" b="1">
                <a:solidFill>
                  <a:srgbClr val="7D7FCF"/>
                </a:solidFill>
                <a:latin typeface="Calibri" charset="0"/>
              </a:rPr>
              <a:t>fit together</a:t>
            </a:r>
            <a:r>
              <a:rPr lang="en-US" sz="2800">
                <a:latin typeface="Calibri" charset="0"/>
              </a:rPr>
              <a:t>. It should contain a set of tools and provide a </a:t>
            </a:r>
            <a:r>
              <a:rPr lang="en-US" sz="2800" b="1">
                <a:solidFill>
                  <a:srgbClr val="7D7FCF"/>
                </a:solidFill>
                <a:latin typeface="Calibri" charset="0"/>
              </a:rPr>
              <a:t>common vocabulary</a:t>
            </a:r>
            <a:r>
              <a:rPr lang="en-US" sz="2800">
                <a:latin typeface="Calibri" charset="0"/>
              </a:rPr>
              <a:t>. It should also include a list of recommended </a:t>
            </a:r>
            <a:r>
              <a:rPr lang="en-US" sz="2800" b="1">
                <a:solidFill>
                  <a:srgbClr val="7D7FCF"/>
                </a:solidFill>
                <a:latin typeface="Calibri" charset="0"/>
              </a:rPr>
              <a:t>standards and compliant</a:t>
            </a:r>
            <a:r>
              <a:rPr lang="en-US" sz="2800" b="1">
                <a:solidFill>
                  <a:srgbClr val="000099"/>
                </a:solidFill>
                <a:latin typeface="Calibri" charset="0"/>
              </a:rPr>
              <a:t> </a:t>
            </a:r>
            <a:r>
              <a:rPr lang="en-US" sz="2800" b="1">
                <a:solidFill>
                  <a:srgbClr val="7D7FCF"/>
                </a:solidFill>
                <a:latin typeface="Calibri" charset="0"/>
              </a:rPr>
              <a:t>products</a:t>
            </a:r>
            <a:r>
              <a:rPr lang="en-US" sz="2800">
                <a:latin typeface="Calibri" charset="0"/>
              </a:rPr>
              <a:t> that can be used </a:t>
            </a:r>
            <a:r>
              <a:rPr lang="en-US" sz="2800" b="1">
                <a:solidFill>
                  <a:srgbClr val="7D7FCF"/>
                </a:solidFill>
                <a:latin typeface="Calibri" charset="0"/>
              </a:rPr>
              <a:t>to implement the building blocks</a:t>
            </a:r>
            <a:r>
              <a:rPr lang="en-US" sz="2800">
                <a:latin typeface="Calibri" charset="0"/>
              </a:rPr>
              <a:t>.” [</a:t>
            </a:r>
            <a:r>
              <a:rPr lang="en-US" sz="2800">
                <a:latin typeface="Calibri" charset="0"/>
                <a:hlinkClick r:id="rId3" action="ppaction://hlinksldjump"/>
              </a:rPr>
              <a:t>TOGAF 8, OpenGroup</a:t>
            </a:r>
            <a:r>
              <a:rPr lang="en-US" sz="2800">
                <a:latin typeface="Calibri" charset="0"/>
              </a:rPr>
              <a:t>]</a:t>
            </a:r>
            <a:endParaRPr lang="it-IT" sz="2800">
              <a:latin typeface="Calibri" charset="0"/>
            </a:endParaRPr>
          </a:p>
        </p:txBody>
      </p:sp>
    </p:spTree>
    <p:extLst>
      <p:ext uri="{BB962C8B-B14F-4D97-AF65-F5344CB8AC3E}">
        <p14:creationId xmlns:p14="http://schemas.microsoft.com/office/powerpoint/2010/main" val="77862408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38" y="115888"/>
            <a:ext cx="6734175" cy="838200"/>
          </a:xfrm>
        </p:spPr>
        <p:txBody>
          <a:bodyPr/>
          <a:lstStyle/>
          <a:p>
            <a:pPr>
              <a:defRPr/>
            </a:pPr>
            <a:r>
              <a:rPr lang="en-US" altLang="en-US">
                <a:ea typeface="ＭＳ Ｐゴシック" charset="-128"/>
              </a:rPr>
              <a:t>The key concepts of a SDD according to the IEEE standard (2)</a:t>
            </a:r>
          </a:p>
        </p:txBody>
      </p:sp>
      <p:sp>
        <p:nvSpPr>
          <p:cNvPr id="4" name="Footer Placeholder 3"/>
          <p:cNvSpPr>
            <a:spLocks noGrp="1"/>
          </p:cNvSpPr>
          <p:nvPr>
            <p:ph type="ftr" sz="quarter" idx="11"/>
          </p:nvPr>
        </p:nvSpPr>
        <p:spPr>
          <a:xfrm>
            <a:off x="642938" y="6324600"/>
            <a:ext cx="2895600" cy="365125"/>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it-IT" altLang="en-US" sz="1200" dirty="0" smtClean="0">
                <a:solidFill>
                  <a:srgbClr val="003366"/>
                </a:solidFill>
                <a:latin typeface="Trebuchet MS" charset="0"/>
              </a:rPr>
              <a:t>Design and software </a:t>
            </a:r>
            <a:r>
              <a:rPr lang="it-IT" altLang="en-US" sz="1200" dirty="0" err="1" smtClean="0">
                <a:solidFill>
                  <a:srgbClr val="003366"/>
                </a:solidFill>
                <a:latin typeface="Trebuchet MS" charset="0"/>
              </a:rPr>
              <a:t>architecture</a:t>
            </a:r>
            <a:endParaRPr lang="it-IT" altLang="en-US" sz="1200" dirty="0" smtClean="0">
              <a:solidFill>
                <a:srgbClr val="003366"/>
              </a:solidFill>
              <a:latin typeface="Trebuchet MS" charset="0"/>
            </a:endParaRPr>
          </a:p>
        </p:txBody>
      </p:sp>
      <p:sp>
        <p:nvSpPr>
          <p:cNvPr id="5" name="Slide Number Placeholder 4"/>
          <p:cNvSpPr>
            <a:spLocks noGrp="1"/>
          </p:cNvSpPr>
          <p:nvPr>
            <p:ph type="sldNum" sz="quarter" idx="12"/>
          </p:nvPr>
        </p:nvSpPr>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fld id="{F9431DF1-8967-B849-A2AE-05B8CE3D28A0}" type="slidenum">
              <a:rPr lang="it-IT" altLang="en-US" sz="1200" smtClean="0">
                <a:solidFill>
                  <a:srgbClr val="003366"/>
                </a:solidFill>
                <a:latin typeface="Trebuchet MS" charset="0"/>
              </a:rPr>
              <a:pPr>
                <a:defRPr/>
              </a:pPr>
              <a:t>4</a:t>
            </a:fld>
            <a:endParaRPr lang="it-IT" altLang="en-US" sz="1200" smtClean="0">
              <a:solidFill>
                <a:srgbClr val="003366"/>
              </a:solidFill>
              <a:latin typeface="Trebuchet MS" charset="0"/>
            </a:endParaRPr>
          </a:p>
        </p:txBody>
      </p:sp>
      <p:pic>
        <p:nvPicPr>
          <p:cNvPr id="13619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828800"/>
            <a:ext cx="7340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31882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3" name="Rectangle 2"/>
          <p:cNvSpPr>
            <a:spLocks noGrp="1" noChangeArrowheads="1"/>
          </p:cNvSpPr>
          <p:nvPr>
            <p:ph type="title"/>
          </p:nvPr>
        </p:nvSpPr>
        <p:spPr>
          <a:xfrm>
            <a:off x="881193" y="115888"/>
            <a:ext cx="6495920" cy="838200"/>
          </a:xfrm>
        </p:spPr>
        <p:txBody>
          <a:bodyPr/>
          <a:lstStyle/>
          <a:p>
            <a:pPr eaLnBrk="1" hangingPunct="1">
              <a:defRPr/>
            </a:pPr>
            <a:r>
              <a:rPr lang="en-US" dirty="0">
                <a:latin typeface="Calibri" charset="0"/>
              </a:rPr>
              <a:t>Basic Principles - An Integrated </a:t>
            </a:r>
            <a:r>
              <a:rPr lang="en-US" dirty="0" smtClean="0">
                <a:latin typeface="Calibri" charset="0"/>
              </a:rPr>
              <a:t>Architecting Method </a:t>
            </a:r>
            <a:r>
              <a:rPr lang="en-US" dirty="0">
                <a:latin typeface="Calibri" charset="0"/>
              </a:rPr>
              <a:t>with Three Views</a:t>
            </a:r>
            <a:endParaRPr lang="it-IT" dirty="0">
              <a:latin typeface="Calibri" charset="0"/>
            </a:endParaRPr>
          </a:p>
        </p:txBody>
      </p:sp>
      <p:grpSp>
        <p:nvGrpSpPr>
          <p:cNvPr id="2" name="Group 119"/>
          <p:cNvGrpSpPr>
            <a:grpSpLocks/>
          </p:cNvGrpSpPr>
          <p:nvPr/>
        </p:nvGrpSpPr>
        <p:grpSpPr bwMode="auto">
          <a:xfrm>
            <a:off x="5940425" y="4143375"/>
            <a:ext cx="2944813" cy="2090738"/>
            <a:chOff x="3742" y="2610"/>
            <a:chExt cx="1855" cy="1317"/>
          </a:xfrm>
        </p:grpSpPr>
        <p:grpSp>
          <p:nvGrpSpPr>
            <p:cNvPr id="99415" name="Group 114"/>
            <p:cNvGrpSpPr>
              <a:grpSpLocks/>
            </p:cNvGrpSpPr>
            <p:nvPr/>
          </p:nvGrpSpPr>
          <p:grpSpPr bwMode="auto">
            <a:xfrm>
              <a:off x="3874" y="2610"/>
              <a:ext cx="1568" cy="1317"/>
              <a:chOff x="3874" y="2610"/>
              <a:chExt cx="1568" cy="1317"/>
            </a:xfrm>
          </p:grpSpPr>
          <p:sp>
            <p:nvSpPr>
              <p:cNvPr id="17431" name="Rectangle 23"/>
              <p:cNvSpPr>
                <a:spLocks noChangeArrowheads="1"/>
              </p:cNvSpPr>
              <p:nvPr/>
            </p:nvSpPr>
            <p:spPr bwMode="auto">
              <a:xfrm rot="21586891" flipV="1">
                <a:off x="3940" y="2847"/>
                <a:ext cx="1404" cy="858"/>
              </a:xfrm>
              <a:prstGeom prst="rect">
                <a:avLst/>
              </a:prstGeom>
              <a:solidFill>
                <a:srgbClr val="FF8B8B"/>
              </a:solidFill>
              <a:ln w="38100" cap="rnd">
                <a:solidFill>
                  <a:srgbClr val="FF3300"/>
                </a:solidFill>
                <a:miter lim="800000"/>
                <a:headEnd type="none" w="sm" len="sm"/>
                <a:tailEnd type="none" w="sm" len="sm"/>
              </a:ln>
              <a:effectLst>
                <a:outerShdw blurRad="63500" dist="107763" dir="2700000" algn="ctr" rotWithShape="0">
                  <a:schemeClr val="bg2">
                    <a:alpha val="74998"/>
                  </a:schemeClr>
                </a:outerShdw>
              </a:effectLst>
            </p:spPr>
            <p:txBody>
              <a:bodyPr/>
              <a:lstStyle/>
              <a:p>
                <a:pPr>
                  <a:defRPr/>
                </a:pPr>
                <a:endParaRPr lang="en-US" sz="1600"/>
              </a:p>
            </p:txBody>
          </p:sp>
          <p:sp>
            <p:nvSpPr>
              <p:cNvPr id="17432" name="Text Box 24"/>
              <p:cNvSpPr txBox="1">
                <a:spLocks noChangeArrowheads="1"/>
              </p:cNvSpPr>
              <p:nvPr/>
            </p:nvSpPr>
            <p:spPr bwMode="auto">
              <a:xfrm>
                <a:off x="4006" y="3349"/>
                <a:ext cx="1292" cy="347"/>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cap="rnd">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r>
                  <a:rPr lang="en-US" sz="1600" dirty="0">
                    <a:latin typeface="Times New Roman" charset="0"/>
                  </a:rPr>
                  <a:t>Prescribes Standards</a:t>
                </a:r>
              </a:p>
              <a:p>
                <a:pPr algn="ctr">
                  <a:defRPr/>
                </a:pPr>
                <a:r>
                  <a:rPr lang="en-US" sz="1600" dirty="0">
                    <a:latin typeface="Times New Roman" charset="0"/>
                  </a:rPr>
                  <a:t>Conventions</a:t>
                </a:r>
              </a:p>
            </p:txBody>
          </p:sp>
          <p:sp>
            <p:nvSpPr>
              <p:cNvPr id="17434" name="Text Box 26"/>
              <p:cNvSpPr txBox="1">
                <a:spLocks noChangeArrowheads="1"/>
              </p:cNvSpPr>
              <p:nvPr/>
            </p:nvSpPr>
            <p:spPr bwMode="auto">
              <a:xfrm>
                <a:off x="3874" y="2610"/>
                <a:ext cx="506"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100" b="1">
                    <a:latin typeface="Times New Roman" charset="0"/>
                  </a:rPr>
                  <a:t>Standards</a:t>
                </a:r>
              </a:p>
            </p:txBody>
          </p:sp>
          <p:sp>
            <p:nvSpPr>
              <p:cNvPr id="17435" name="Text Box 27"/>
              <p:cNvSpPr txBox="1">
                <a:spLocks noChangeArrowheads="1"/>
              </p:cNvSpPr>
              <p:nvPr/>
            </p:nvSpPr>
            <p:spPr bwMode="auto">
              <a:xfrm>
                <a:off x="5113" y="2610"/>
                <a:ext cx="329"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100" b="1">
                    <a:latin typeface="Times New Roman" charset="0"/>
                  </a:rPr>
                  <a:t>Rules</a:t>
                </a:r>
              </a:p>
            </p:txBody>
          </p:sp>
          <p:sp>
            <p:nvSpPr>
              <p:cNvPr id="17436" name="Text Box 28"/>
              <p:cNvSpPr txBox="1">
                <a:spLocks noChangeArrowheads="1"/>
              </p:cNvSpPr>
              <p:nvPr/>
            </p:nvSpPr>
            <p:spPr bwMode="auto">
              <a:xfrm>
                <a:off x="4412" y="3762"/>
                <a:ext cx="590"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100" b="1" dirty="0">
                    <a:latin typeface="Times New Roman" charset="0"/>
                  </a:rPr>
                  <a:t>Conventions</a:t>
                </a:r>
              </a:p>
            </p:txBody>
          </p:sp>
        </p:grpSp>
        <p:sp>
          <p:nvSpPr>
            <p:cNvPr id="17433" name="Text Box 25"/>
            <p:cNvSpPr txBox="1">
              <a:spLocks noChangeArrowheads="1"/>
            </p:cNvSpPr>
            <p:nvPr/>
          </p:nvSpPr>
          <p:spPr bwMode="auto">
            <a:xfrm>
              <a:off x="3742" y="2898"/>
              <a:ext cx="185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400" b="1">
                  <a:latin typeface="Times New Roman" charset="0"/>
                </a:rPr>
                <a:t>Technical</a:t>
              </a:r>
            </a:p>
            <a:p>
              <a:pPr algn="ctr">
                <a:defRPr/>
              </a:pPr>
              <a:r>
                <a:rPr lang="en-US" sz="1400" b="1">
                  <a:latin typeface="Times New Roman" charset="0"/>
                </a:rPr>
                <a:t>Standards View</a:t>
              </a:r>
            </a:p>
          </p:txBody>
        </p:sp>
      </p:grpSp>
      <p:grpSp>
        <p:nvGrpSpPr>
          <p:cNvPr id="99334" name="Group 116"/>
          <p:cNvGrpSpPr>
            <a:grpSpLocks/>
          </p:cNvGrpSpPr>
          <p:nvPr/>
        </p:nvGrpSpPr>
        <p:grpSpPr bwMode="auto">
          <a:xfrm>
            <a:off x="4672013" y="4437063"/>
            <a:ext cx="1060450" cy="1439862"/>
            <a:chOff x="2943" y="2795"/>
            <a:chExt cx="668" cy="907"/>
          </a:xfrm>
        </p:grpSpPr>
        <p:sp>
          <p:nvSpPr>
            <p:cNvPr id="17422" name="Freeform 14"/>
            <p:cNvSpPr>
              <a:spLocks/>
            </p:cNvSpPr>
            <p:nvPr/>
          </p:nvSpPr>
          <p:spPr bwMode="auto">
            <a:xfrm rot="18462448" flipV="1">
              <a:off x="3090" y="2996"/>
              <a:ext cx="722" cy="320"/>
            </a:xfrm>
            <a:custGeom>
              <a:avLst/>
              <a:gdLst>
                <a:gd name="T0" fmla="*/ 0 w 677"/>
                <a:gd name="T1" fmla="*/ 0 h 306"/>
                <a:gd name="T2" fmla="*/ 30 w 677"/>
                <a:gd name="T3" fmla="*/ 7 h 306"/>
                <a:gd name="T4" fmla="*/ 60 w 677"/>
                <a:gd name="T5" fmla="*/ 15 h 306"/>
                <a:gd name="T6" fmla="*/ 105 w 677"/>
                <a:gd name="T7" fmla="*/ 37 h 306"/>
                <a:gd name="T8" fmla="*/ 150 w 677"/>
                <a:gd name="T9" fmla="*/ 71 h 306"/>
                <a:gd name="T10" fmla="*/ 185 w 677"/>
                <a:gd name="T11" fmla="*/ 104 h 306"/>
                <a:gd name="T12" fmla="*/ 239 w 677"/>
                <a:gd name="T13" fmla="*/ 179 h 306"/>
                <a:gd name="T14" fmla="*/ 279 w 677"/>
                <a:gd name="T15" fmla="*/ 243 h 306"/>
                <a:gd name="T16" fmla="*/ 135 w 677"/>
                <a:gd name="T17" fmla="*/ 299 h 306"/>
                <a:gd name="T18" fmla="*/ 478 w 677"/>
                <a:gd name="T19" fmla="*/ 306 h 306"/>
                <a:gd name="T20" fmla="*/ 677 w 677"/>
                <a:gd name="T21" fmla="*/ 90 h 306"/>
                <a:gd name="T22" fmla="*/ 543 w 677"/>
                <a:gd name="T23" fmla="*/ 134 h 306"/>
                <a:gd name="T24" fmla="*/ 513 w 677"/>
                <a:gd name="T25" fmla="*/ 97 h 306"/>
                <a:gd name="T26" fmla="*/ 478 w 677"/>
                <a:gd name="T27" fmla="*/ 56 h 306"/>
                <a:gd name="T28" fmla="*/ 458 w 677"/>
                <a:gd name="T29" fmla="*/ 37 h 306"/>
                <a:gd name="T30" fmla="*/ 439 w 677"/>
                <a:gd name="T31" fmla="*/ 26 h 306"/>
                <a:gd name="T32" fmla="*/ 414 w 677"/>
                <a:gd name="T33" fmla="*/ 15 h 306"/>
                <a:gd name="T34" fmla="*/ 384 w 677"/>
                <a:gd name="T35" fmla="*/ 11 h 306"/>
                <a:gd name="T36" fmla="*/ 0 w 677"/>
                <a:gd name="T37"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7" h="306">
                  <a:moveTo>
                    <a:pt x="0" y="0"/>
                  </a:moveTo>
                  <a:lnTo>
                    <a:pt x="30" y="7"/>
                  </a:lnTo>
                  <a:lnTo>
                    <a:pt x="60" y="15"/>
                  </a:lnTo>
                  <a:lnTo>
                    <a:pt x="105" y="37"/>
                  </a:lnTo>
                  <a:lnTo>
                    <a:pt x="150" y="71"/>
                  </a:lnTo>
                  <a:lnTo>
                    <a:pt x="185" y="104"/>
                  </a:lnTo>
                  <a:lnTo>
                    <a:pt x="239" y="179"/>
                  </a:lnTo>
                  <a:lnTo>
                    <a:pt x="279" y="243"/>
                  </a:lnTo>
                  <a:lnTo>
                    <a:pt x="135" y="299"/>
                  </a:lnTo>
                  <a:lnTo>
                    <a:pt x="478" y="306"/>
                  </a:lnTo>
                  <a:lnTo>
                    <a:pt x="677" y="90"/>
                  </a:lnTo>
                  <a:lnTo>
                    <a:pt x="543" y="134"/>
                  </a:lnTo>
                  <a:lnTo>
                    <a:pt x="513" y="97"/>
                  </a:lnTo>
                  <a:lnTo>
                    <a:pt x="478" y="56"/>
                  </a:lnTo>
                  <a:lnTo>
                    <a:pt x="458" y="37"/>
                  </a:lnTo>
                  <a:lnTo>
                    <a:pt x="439" y="26"/>
                  </a:lnTo>
                  <a:lnTo>
                    <a:pt x="414" y="15"/>
                  </a:lnTo>
                  <a:lnTo>
                    <a:pt x="384" y="11"/>
                  </a:lnTo>
                  <a:lnTo>
                    <a:pt x="0" y="0"/>
                  </a:lnTo>
                  <a:close/>
                </a:path>
              </a:pathLst>
            </a:custGeom>
            <a:solidFill>
              <a:srgbClr val="FF0000"/>
            </a:solidFill>
            <a:ln>
              <a:noFill/>
            </a:ln>
            <a:effectLst/>
            <a:extLst>
              <a:ext uri="{91240B29-F687-4f45-9708-019B960494DF}">
                <a14:hiddenLine xmlns:a14="http://schemas.microsoft.com/office/drawing/2010/main" w="9525"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pPr>
                <a:defRPr/>
              </a:pPr>
              <a:endParaRPr lang="en-US" sz="1600"/>
            </a:p>
          </p:txBody>
        </p:sp>
        <p:sp>
          <p:nvSpPr>
            <p:cNvPr id="17437" name="Freeform 29"/>
            <p:cNvSpPr>
              <a:spLocks/>
            </p:cNvSpPr>
            <p:nvPr/>
          </p:nvSpPr>
          <p:spPr bwMode="auto">
            <a:xfrm>
              <a:off x="2943" y="3216"/>
              <a:ext cx="618" cy="486"/>
            </a:xfrm>
            <a:custGeom>
              <a:avLst/>
              <a:gdLst>
                <a:gd name="T0" fmla="*/ 592 w 592"/>
                <a:gd name="T1" fmla="*/ 59 h 455"/>
                <a:gd name="T2" fmla="*/ 572 w 592"/>
                <a:gd name="T3" fmla="*/ 74 h 455"/>
                <a:gd name="T4" fmla="*/ 547 w 592"/>
                <a:gd name="T5" fmla="*/ 89 h 455"/>
                <a:gd name="T6" fmla="*/ 498 w 592"/>
                <a:gd name="T7" fmla="*/ 108 h 455"/>
                <a:gd name="T8" fmla="*/ 438 w 592"/>
                <a:gd name="T9" fmla="*/ 119 h 455"/>
                <a:gd name="T10" fmla="*/ 383 w 592"/>
                <a:gd name="T11" fmla="*/ 126 h 455"/>
                <a:gd name="T12" fmla="*/ 269 w 592"/>
                <a:gd name="T13" fmla="*/ 126 h 455"/>
                <a:gd name="T14" fmla="*/ 179 w 592"/>
                <a:gd name="T15" fmla="*/ 119 h 455"/>
                <a:gd name="T16" fmla="*/ 184 w 592"/>
                <a:gd name="T17" fmla="*/ 0 h 455"/>
                <a:gd name="T18" fmla="*/ 0 w 592"/>
                <a:gd name="T19" fmla="*/ 216 h 455"/>
                <a:gd name="T20" fmla="*/ 154 w 592"/>
                <a:gd name="T21" fmla="*/ 455 h 455"/>
                <a:gd name="T22" fmla="*/ 164 w 592"/>
                <a:gd name="T23" fmla="*/ 343 h 455"/>
                <a:gd name="T24" fmla="*/ 224 w 592"/>
                <a:gd name="T25" fmla="*/ 343 h 455"/>
                <a:gd name="T26" fmla="*/ 289 w 592"/>
                <a:gd name="T27" fmla="*/ 343 h 455"/>
                <a:gd name="T28" fmla="*/ 318 w 592"/>
                <a:gd name="T29" fmla="*/ 336 h 455"/>
                <a:gd name="T30" fmla="*/ 348 w 592"/>
                <a:gd name="T31" fmla="*/ 332 h 455"/>
                <a:gd name="T32" fmla="*/ 373 w 592"/>
                <a:gd name="T33" fmla="*/ 321 h 455"/>
                <a:gd name="T34" fmla="*/ 383 w 592"/>
                <a:gd name="T35" fmla="*/ 313 h 455"/>
                <a:gd name="T36" fmla="*/ 388 w 592"/>
                <a:gd name="T37" fmla="*/ 306 h 455"/>
                <a:gd name="T38" fmla="*/ 592 w 592"/>
                <a:gd name="T39" fmla="*/ 59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2" h="455">
                  <a:moveTo>
                    <a:pt x="592" y="59"/>
                  </a:moveTo>
                  <a:lnTo>
                    <a:pt x="572" y="74"/>
                  </a:lnTo>
                  <a:lnTo>
                    <a:pt x="547" y="89"/>
                  </a:lnTo>
                  <a:lnTo>
                    <a:pt x="498" y="108"/>
                  </a:lnTo>
                  <a:lnTo>
                    <a:pt x="438" y="119"/>
                  </a:lnTo>
                  <a:lnTo>
                    <a:pt x="383" y="126"/>
                  </a:lnTo>
                  <a:lnTo>
                    <a:pt x="269" y="126"/>
                  </a:lnTo>
                  <a:lnTo>
                    <a:pt x="179" y="119"/>
                  </a:lnTo>
                  <a:lnTo>
                    <a:pt x="184" y="0"/>
                  </a:lnTo>
                  <a:lnTo>
                    <a:pt x="0" y="216"/>
                  </a:lnTo>
                  <a:lnTo>
                    <a:pt x="154" y="455"/>
                  </a:lnTo>
                  <a:lnTo>
                    <a:pt x="164" y="343"/>
                  </a:lnTo>
                  <a:lnTo>
                    <a:pt x="224" y="343"/>
                  </a:lnTo>
                  <a:lnTo>
                    <a:pt x="289" y="343"/>
                  </a:lnTo>
                  <a:lnTo>
                    <a:pt x="318" y="336"/>
                  </a:lnTo>
                  <a:lnTo>
                    <a:pt x="348" y="332"/>
                  </a:lnTo>
                  <a:lnTo>
                    <a:pt x="373" y="321"/>
                  </a:lnTo>
                  <a:lnTo>
                    <a:pt x="383" y="313"/>
                  </a:lnTo>
                  <a:lnTo>
                    <a:pt x="388" y="306"/>
                  </a:lnTo>
                  <a:lnTo>
                    <a:pt x="592" y="59"/>
                  </a:lnTo>
                  <a:close/>
                </a:path>
              </a:pathLst>
            </a:custGeom>
            <a:solidFill>
              <a:srgbClr val="FF0000"/>
            </a:solidFill>
            <a:ln>
              <a:noFill/>
            </a:ln>
            <a:effectLst/>
            <a:extLst>
              <a:ext uri="{91240B29-F687-4f45-9708-019B960494DF}">
                <a14:hiddenLine xmlns:a14="http://schemas.microsoft.com/office/drawing/2010/main" w="9525" cap="rnd" cmpd="sng">
                  <a:solidFill>
                    <a:schemeClr val="tx1"/>
                  </a:solidFill>
                  <a:prstDash val="solid"/>
                  <a:round/>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pPr>
                <a:defRPr/>
              </a:pPr>
              <a:endParaRPr lang="en-US" sz="1600"/>
            </a:p>
          </p:txBody>
        </p:sp>
      </p:grpSp>
      <p:grpSp>
        <p:nvGrpSpPr>
          <p:cNvPr id="99335" name="Group 118"/>
          <p:cNvGrpSpPr>
            <a:grpSpLocks/>
          </p:cNvGrpSpPr>
          <p:nvPr/>
        </p:nvGrpSpPr>
        <p:grpSpPr bwMode="auto">
          <a:xfrm>
            <a:off x="3495675" y="3933825"/>
            <a:ext cx="2244725" cy="517525"/>
            <a:chOff x="2202" y="2478"/>
            <a:chExt cx="1414" cy="326"/>
          </a:xfrm>
        </p:grpSpPr>
        <p:sp>
          <p:nvSpPr>
            <p:cNvPr id="99411" name="Freeform 30"/>
            <p:cNvSpPr>
              <a:spLocks/>
            </p:cNvSpPr>
            <p:nvPr/>
          </p:nvSpPr>
          <p:spPr bwMode="auto">
            <a:xfrm flipH="1">
              <a:off x="2202" y="2478"/>
              <a:ext cx="707" cy="326"/>
            </a:xfrm>
            <a:custGeom>
              <a:avLst/>
              <a:gdLst>
                <a:gd name="T0" fmla="*/ 0 w 677"/>
                <a:gd name="T1" fmla="*/ 0 h 306"/>
                <a:gd name="T2" fmla="*/ 33 w 677"/>
                <a:gd name="T3" fmla="*/ 7 h 306"/>
                <a:gd name="T4" fmla="*/ 69 w 677"/>
                <a:gd name="T5" fmla="*/ 18 h 306"/>
                <a:gd name="T6" fmla="*/ 120 w 677"/>
                <a:gd name="T7" fmla="*/ 45 h 306"/>
                <a:gd name="T8" fmla="*/ 171 w 677"/>
                <a:gd name="T9" fmla="*/ 86 h 306"/>
                <a:gd name="T10" fmla="*/ 211 w 677"/>
                <a:gd name="T11" fmla="*/ 126 h 306"/>
                <a:gd name="T12" fmla="*/ 273 w 677"/>
                <a:gd name="T13" fmla="*/ 216 h 306"/>
                <a:gd name="T14" fmla="*/ 317 w 677"/>
                <a:gd name="T15" fmla="*/ 294 h 306"/>
                <a:gd name="T16" fmla="*/ 154 w 677"/>
                <a:gd name="T17" fmla="*/ 362 h 306"/>
                <a:gd name="T18" fmla="*/ 544 w 677"/>
                <a:gd name="T19" fmla="*/ 370 h 306"/>
                <a:gd name="T20" fmla="*/ 771 w 677"/>
                <a:gd name="T21" fmla="*/ 109 h 306"/>
                <a:gd name="T22" fmla="*/ 618 w 677"/>
                <a:gd name="T23" fmla="*/ 162 h 306"/>
                <a:gd name="T24" fmla="*/ 585 w 677"/>
                <a:gd name="T25" fmla="*/ 117 h 306"/>
                <a:gd name="T26" fmla="*/ 544 w 677"/>
                <a:gd name="T27" fmla="*/ 68 h 306"/>
                <a:gd name="T28" fmla="*/ 521 w 677"/>
                <a:gd name="T29" fmla="*/ 45 h 306"/>
                <a:gd name="T30" fmla="*/ 499 w 677"/>
                <a:gd name="T31" fmla="*/ 32 h 306"/>
                <a:gd name="T32" fmla="*/ 471 w 677"/>
                <a:gd name="T33" fmla="*/ 18 h 306"/>
                <a:gd name="T34" fmla="*/ 438 w 677"/>
                <a:gd name="T35" fmla="*/ 14 h 306"/>
                <a:gd name="T36" fmla="*/ 0 w 677"/>
                <a:gd name="T37" fmla="*/ 0 h 30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7" h="306">
                  <a:moveTo>
                    <a:pt x="0" y="0"/>
                  </a:moveTo>
                  <a:lnTo>
                    <a:pt x="30" y="7"/>
                  </a:lnTo>
                  <a:lnTo>
                    <a:pt x="60" y="15"/>
                  </a:lnTo>
                  <a:lnTo>
                    <a:pt x="105" y="37"/>
                  </a:lnTo>
                  <a:lnTo>
                    <a:pt x="150" y="71"/>
                  </a:lnTo>
                  <a:lnTo>
                    <a:pt x="185" y="104"/>
                  </a:lnTo>
                  <a:lnTo>
                    <a:pt x="239" y="179"/>
                  </a:lnTo>
                  <a:lnTo>
                    <a:pt x="279" y="243"/>
                  </a:lnTo>
                  <a:lnTo>
                    <a:pt x="135" y="299"/>
                  </a:lnTo>
                  <a:lnTo>
                    <a:pt x="478" y="306"/>
                  </a:lnTo>
                  <a:lnTo>
                    <a:pt x="677" y="90"/>
                  </a:lnTo>
                  <a:lnTo>
                    <a:pt x="543" y="134"/>
                  </a:lnTo>
                  <a:lnTo>
                    <a:pt x="513" y="97"/>
                  </a:lnTo>
                  <a:lnTo>
                    <a:pt x="478" y="56"/>
                  </a:lnTo>
                  <a:lnTo>
                    <a:pt x="458" y="37"/>
                  </a:lnTo>
                  <a:lnTo>
                    <a:pt x="439" y="26"/>
                  </a:lnTo>
                  <a:lnTo>
                    <a:pt x="414" y="15"/>
                  </a:lnTo>
                  <a:lnTo>
                    <a:pt x="384" y="11"/>
                  </a:lnTo>
                  <a:lnTo>
                    <a:pt x="0" y="0"/>
                  </a:lnTo>
                  <a:close/>
                </a:path>
              </a:pathLst>
            </a:custGeom>
            <a:solidFill>
              <a:srgbClr val="8BACFD"/>
            </a:solidFill>
            <a:ln w="9525">
              <a:solidFill>
                <a:srgbClr val="996600"/>
              </a:solidFill>
              <a:round/>
              <a:headEnd/>
              <a:tailEnd/>
            </a:ln>
          </p:spPr>
          <p:txBody>
            <a:bodyPr/>
            <a:lstStyle/>
            <a:p>
              <a:endParaRPr lang="en-US"/>
            </a:p>
          </p:txBody>
        </p:sp>
        <p:sp>
          <p:nvSpPr>
            <p:cNvPr id="99412" name="Freeform 31"/>
            <p:cNvSpPr>
              <a:spLocks/>
            </p:cNvSpPr>
            <p:nvPr/>
          </p:nvSpPr>
          <p:spPr bwMode="auto">
            <a:xfrm>
              <a:off x="2909" y="2478"/>
              <a:ext cx="707" cy="326"/>
            </a:xfrm>
            <a:custGeom>
              <a:avLst/>
              <a:gdLst>
                <a:gd name="T0" fmla="*/ 0 w 677"/>
                <a:gd name="T1" fmla="*/ 0 h 306"/>
                <a:gd name="T2" fmla="*/ 33 w 677"/>
                <a:gd name="T3" fmla="*/ 7 h 306"/>
                <a:gd name="T4" fmla="*/ 69 w 677"/>
                <a:gd name="T5" fmla="*/ 18 h 306"/>
                <a:gd name="T6" fmla="*/ 120 w 677"/>
                <a:gd name="T7" fmla="*/ 45 h 306"/>
                <a:gd name="T8" fmla="*/ 171 w 677"/>
                <a:gd name="T9" fmla="*/ 86 h 306"/>
                <a:gd name="T10" fmla="*/ 211 w 677"/>
                <a:gd name="T11" fmla="*/ 126 h 306"/>
                <a:gd name="T12" fmla="*/ 273 w 677"/>
                <a:gd name="T13" fmla="*/ 216 h 306"/>
                <a:gd name="T14" fmla="*/ 317 w 677"/>
                <a:gd name="T15" fmla="*/ 294 h 306"/>
                <a:gd name="T16" fmla="*/ 154 w 677"/>
                <a:gd name="T17" fmla="*/ 362 h 306"/>
                <a:gd name="T18" fmla="*/ 544 w 677"/>
                <a:gd name="T19" fmla="*/ 370 h 306"/>
                <a:gd name="T20" fmla="*/ 771 w 677"/>
                <a:gd name="T21" fmla="*/ 109 h 306"/>
                <a:gd name="T22" fmla="*/ 618 w 677"/>
                <a:gd name="T23" fmla="*/ 162 h 306"/>
                <a:gd name="T24" fmla="*/ 585 w 677"/>
                <a:gd name="T25" fmla="*/ 117 h 306"/>
                <a:gd name="T26" fmla="*/ 544 w 677"/>
                <a:gd name="T27" fmla="*/ 68 h 306"/>
                <a:gd name="T28" fmla="*/ 521 w 677"/>
                <a:gd name="T29" fmla="*/ 45 h 306"/>
                <a:gd name="T30" fmla="*/ 499 w 677"/>
                <a:gd name="T31" fmla="*/ 32 h 306"/>
                <a:gd name="T32" fmla="*/ 471 w 677"/>
                <a:gd name="T33" fmla="*/ 18 h 306"/>
                <a:gd name="T34" fmla="*/ 438 w 677"/>
                <a:gd name="T35" fmla="*/ 14 h 306"/>
                <a:gd name="T36" fmla="*/ 0 w 677"/>
                <a:gd name="T37" fmla="*/ 0 h 30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7" h="306">
                  <a:moveTo>
                    <a:pt x="0" y="0"/>
                  </a:moveTo>
                  <a:lnTo>
                    <a:pt x="30" y="7"/>
                  </a:lnTo>
                  <a:lnTo>
                    <a:pt x="60" y="15"/>
                  </a:lnTo>
                  <a:lnTo>
                    <a:pt x="105" y="37"/>
                  </a:lnTo>
                  <a:lnTo>
                    <a:pt x="150" y="71"/>
                  </a:lnTo>
                  <a:lnTo>
                    <a:pt x="185" y="104"/>
                  </a:lnTo>
                  <a:lnTo>
                    <a:pt x="239" y="179"/>
                  </a:lnTo>
                  <a:lnTo>
                    <a:pt x="279" y="243"/>
                  </a:lnTo>
                  <a:lnTo>
                    <a:pt x="135" y="299"/>
                  </a:lnTo>
                  <a:lnTo>
                    <a:pt x="478" y="306"/>
                  </a:lnTo>
                  <a:lnTo>
                    <a:pt x="677" y="90"/>
                  </a:lnTo>
                  <a:lnTo>
                    <a:pt x="543" y="134"/>
                  </a:lnTo>
                  <a:lnTo>
                    <a:pt x="513" y="97"/>
                  </a:lnTo>
                  <a:lnTo>
                    <a:pt x="478" y="56"/>
                  </a:lnTo>
                  <a:lnTo>
                    <a:pt x="458" y="37"/>
                  </a:lnTo>
                  <a:lnTo>
                    <a:pt x="439" y="26"/>
                  </a:lnTo>
                  <a:lnTo>
                    <a:pt x="414" y="15"/>
                  </a:lnTo>
                  <a:lnTo>
                    <a:pt x="384" y="11"/>
                  </a:lnTo>
                  <a:lnTo>
                    <a:pt x="0" y="0"/>
                  </a:lnTo>
                  <a:close/>
                </a:path>
              </a:pathLst>
            </a:custGeom>
            <a:solidFill>
              <a:srgbClr val="8BACFD"/>
            </a:solidFill>
            <a:ln w="9525">
              <a:solidFill>
                <a:srgbClr val="996600"/>
              </a:solidFill>
              <a:round/>
              <a:headEnd/>
              <a:tailEnd/>
            </a:ln>
          </p:spPr>
          <p:txBody>
            <a:bodyPr/>
            <a:lstStyle/>
            <a:p>
              <a:endParaRPr lang="en-US"/>
            </a:p>
          </p:txBody>
        </p:sp>
      </p:grpSp>
      <p:grpSp>
        <p:nvGrpSpPr>
          <p:cNvPr id="99336" name="Group 117"/>
          <p:cNvGrpSpPr>
            <a:grpSpLocks/>
          </p:cNvGrpSpPr>
          <p:nvPr/>
        </p:nvGrpSpPr>
        <p:grpSpPr bwMode="auto">
          <a:xfrm>
            <a:off x="3105150" y="4600575"/>
            <a:ext cx="1220788" cy="1276350"/>
            <a:chOff x="1956" y="2898"/>
            <a:chExt cx="769" cy="804"/>
          </a:xfrm>
        </p:grpSpPr>
        <p:sp>
          <p:nvSpPr>
            <p:cNvPr id="99409" name="Freeform 13"/>
            <p:cNvSpPr>
              <a:spLocks/>
            </p:cNvSpPr>
            <p:nvPr/>
          </p:nvSpPr>
          <p:spPr bwMode="auto">
            <a:xfrm>
              <a:off x="1956" y="2898"/>
              <a:ext cx="542" cy="514"/>
            </a:xfrm>
            <a:custGeom>
              <a:avLst/>
              <a:gdLst>
                <a:gd name="T0" fmla="*/ 279 w 518"/>
                <a:gd name="T1" fmla="*/ 584 h 482"/>
                <a:gd name="T2" fmla="*/ 274 w 518"/>
                <a:gd name="T3" fmla="*/ 559 h 482"/>
                <a:gd name="T4" fmla="*/ 268 w 518"/>
                <a:gd name="T5" fmla="*/ 530 h 482"/>
                <a:gd name="T6" fmla="*/ 274 w 518"/>
                <a:gd name="T7" fmla="*/ 476 h 482"/>
                <a:gd name="T8" fmla="*/ 291 w 518"/>
                <a:gd name="T9" fmla="*/ 425 h 482"/>
                <a:gd name="T10" fmla="*/ 314 w 518"/>
                <a:gd name="T11" fmla="*/ 376 h 482"/>
                <a:gd name="T12" fmla="*/ 377 w 518"/>
                <a:gd name="T13" fmla="*/ 287 h 482"/>
                <a:gd name="T14" fmla="*/ 433 w 518"/>
                <a:gd name="T15" fmla="*/ 219 h 482"/>
                <a:gd name="T16" fmla="*/ 593 w 518"/>
                <a:gd name="T17" fmla="*/ 294 h 482"/>
                <a:gd name="T18" fmla="*/ 404 w 518"/>
                <a:gd name="T19" fmla="*/ 18 h 482"/>
                <a:gd name="T20" fmla="*/ 0 w 518"/>
                <a:gd name="T21" fmla="*/ 0 h 482"/>
                <a:gd name="T22" fmla="*/ 142 w 518"/>
                <a:gd name="T23" fmla="*/ 78 h 482"/>
                <a:gd name="T24" fmla="*/ 109 w 518"/>
                <a:gd name="T25" fmla="*/ 123 h 482"/>
                <a:gd name="T26" fmla="*/ 80 w 518"/>
                <a:gd name="T27" fmla="*/ 172 h 482"/>
                <a:gd name="T28" fmla="*/ 69 w 518"/>
                <a:gd name="T29" fmla="*/ 200 h 482"/>
                <a:gd name="T30" fmla="*/ 64 w 518"/>
                <a:gd name="T31" fmla="*/ 226 h 482"/>
                <a:gd name="T32" fmla="*/ 64 w 518"/>
                <a:gd name="T33" fmla="*/ 254 h 482"/>
                <a:gd name="T34" fmla="*/ 69 w 518"/>
                <a:gd name="T35" fmla="*/ 276 h 482"/>
                <a:gd name="T36" fmla="*/ 279 w 518"/>
                <a:gd name="T37" fmla="*/ 584 h 4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18" h="482">
                  <a:moveTo>
                    <a:pt x="244" y="482"/>
                  </a:moveTo>
                  <a:lnTo>
                    <a:pt x="239" y="460"/>
                  </a:lnTo>
                  <a:lnTo>
                    <a:pt x="234" y="437"/>
                  </a:lnTo>
                  <a:lnTo>
                    <a:pt x="239" y="392"/>
                  </a:lnTo>
                  <a:lnTo>
                    <a:pt x="254" y="351"/>
                  </a:lnTo>
                  <a:lnTo>
                    <a:pt x="274" y="310"/>
                  </a:lnTo>
                  <a:lnTo>
                    <a:pt x="329" y="236"/>
                  </a:lnTo>
                  <a:lnTo>
                    <a:pt x="378" y="180"/>
                  </a:lnTo>
                  <a:lnTo>
                    <a:pt x="518" y="243"/>
                  </a:lnTo>
                  <a:lnTo>
                    <a:pt x="353" y="15"/>
                  </a:lnTo>
                  <a:lnTo>
                    <a:pt x="0" y="0"/>
                  </a:lnTo>
                  <a:lnTo>
                    <a:pt x="124" y="64"/>
                  </a:lnTo>
                  <a:lnTo>
                    <a:pt x="95" y="101"/>
                  </a:lnTo>
                  <a:lnTo>
                    <a:pt x="70" y="142"/>
                  </a:lnTo>
                  <a:lnTo>
                    <a:pt x="60" y="165"/>
                  </a:lnTo>
                  <a:lnTo>
                    <a:pt x="55" y="187"/>
                  </a:lnTo>
                  <a:lnTo>
                    <a:pt x="55" y="209"/>
                  </a:lnTo>
                  <a:lnTo>
                    <a:pt x="60" y="228"/>
                  </a:lnTo>
                  <a:lnTo>
                    <a:pt x="244" y="482"/>
                  </a:lnTo>
                  <a:close/>
                </a:path>
              </a:pathLst>
            </a:custGeom>
            <a:solidFill>
              <a:srgbClr val="FFFF66"/>
            </a:solidFill>
            <a:ln w="9525">
              <a:solidFill>
                <a:srgbClr val="FFCC00"/>
              </a:solidFill>
              <a:round/>
              <a:headEnd/>
              <a:tailEnd/>
            </a:ln>
          </p:spPr>
          <p:txBody>
            <a:bodyPr/>
            <a:lstStyle/>
            <a:p>
              <a:endParaRPr lang="en-US"/>
            </a:p>
          </p:txBody>
        </p:sp>
        <p:sp>
          <p:nvSpPr>
            <p:cNvPr id="99410" name="Freeform 32"/>
            <p:cNvSpPr>
              <a:spLocks/>
            </p:cNvSpPr>
            <p:nvPr/>
          </p:nvSpPr>
          <p:spPr bwMode="auto">
            <a:xfrm flipH="1">
              <a:off x="2107" y="3216"/>
              <a:ext cx="618" cy="486"/>
            </a:xfrm>
            <a:custGeom>
              <a:avLst/>
              <a:gdLst>
                <a:gd name="T0" fmla="*/ 673 w 592"/>
                <a:gd name="T1" fmla="*/ 72 h 455"/>
                <a:gd name="T2" fmla="*/ 650 w 592"/>
                <a:gd name="T3" fmla="*/ 90 h 455"/>
                <a:gd name="T4" fmla="*/ 622 w 592"/>
                <a:gd name="T5" fmla="*/ 108 h 455"/>
                <a:gd name="T6" fmla="*/ 567 w 592"/>
                <a:gd name="T7" fmla="*/ 131 h 455"/>
                <a:gd name="T8" fmla="*/ 498 w 592"/>
                <a:gd name="T9" fmla="*/ 145 h 455"/>
                <a:gd name="T10" fmla="*/ 436 w 592"/>
                <a:gd name="T11" fmla="*/ 154 h 455"/>
                <a:gd name="T12" fmla="*/ 306 w 592"/>
                <a:gd name="T13" fmla="*/ 154 h 455"/>
                <a:gd name="T14" fmla="*/ 204 w 592"/>
                <a:gd name="T15" fmla="*/ 145 h 455"/>
                <a:gd name="T16" fmla="*/ 209 w 592"/>
                <a:gd name="T17" fmla="*/ 0 h 455"/>
                <a:gd name="T18" fmla="*/ 0 w 592"/>
                <a:gd name="T19" fmla="*/ 264 h 455"/>
                <a:gd name="T20" fmla="*/ 175 w 592"/>
                <a:gd name="T21" fmla="*/ 554 h 455"/>
                <a:gd name="T22" fmla="*/ 187 w 592"/>
                <a:gd name="T23" fmla="*/ 418 h 455"/>
                <a:gd name="T24" fmla="*/ 255 w 592"/>
                <a:gd name="T25" fmla="*/ 418 h 455"/>
                <a:gd name="T26" fmla="*/ 329 w 592"/>
                <a:gd name="T27" fmla="*/ 418 h 455"/>
                <a:gd name="T28" fmla="*/ 362 w 592"/>
                <a:gd name="T29" fmla="*/ 409 h 455"/>
                <a:gd name="T30" fmla="*/ 396 w 592"/>
                <a:gd name="T31" fmla="*/ 405 h 455"/>
                <a:gd name="T32" fmla="*/ 424 w 592"/>
                <a:gd name="T33" fmla="*/ 391 h 455"/>
                <a:gd name="T34" fmla="*/ 436 w 592"/>
                <a:gd name="T35" fmla="*/ 381 h 455"/>
                <a:gd name="T36" fmla="*/ 442 w 592"/>
                <a:gd name="T37" fmla="*/ 373 h 455"/>
                <a:gd name="T38" fmla="*/ 673 w 592"/>
                <a:gd name="T39" fmla="*/ 72 h 4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92" h="455">
                  <a:moveTo>
                    <a:pt x="592" y="59"/>
                  </a:moveTo>
                  <a:lnTo>
                    <a:pt x="572" y="74"/>
                  </a:lnTo>
                  <a:lnTo>
                    <a:pt x="547" y="89"/>
                  </a:lnTo>
                  <a:lnTo>
                    <a:pt x="498" y="108"/>
                  </a:lnTo>
                  <a:lnTo>
                    <a:pt x="438" y="119"/>
                  </a:lnTo>
                  <a:lnTo>
                    <a:pt x="383" y="126"/>
                  </a:lnTo>
                  <a:lnTo>
                    <a:pt x="269" y="126"/>
                  </a:lnTo>
                  <a:lnTo>
                    <a:pt x="179" y="119"/>
                  </a:lnTo>
                  <a:lnTo>
                    <a:pt x="184" y="0"/>
                  </a:lnTo>
                  <a:lnTo>
                    <a:pt x="0" y="216"/>
                  </a:lnTo>
                  <a:lnTo>
                    <a:pt x="154" y="455"/>
                  </a:lnTo>
                  <a:lnTo>
                    <a:pt x="164" y="343"/>
                  </a:lnTo>
                  <a:lnTo>
                    <a:pt x="224" y="343"/>
                  </a:lnTo>
                  <a:lnTo>
                    <a:pt x="289" y="343"/>
                  </a:lnTo>
                  <a:lnTo>
                    <a:pt x="318" y="336"/>
                  </a:lnTo>
                  <a:lnTo>
                    <a:pt x="348" y="332"/>
                  </a:lnTo>
                  <a:lnTo>
                    <a:pt x="373" y="321"/>
                  </a:lnTo>
                  <a:lnTo>
                    <a:pt x="383" y="313"/>
                  </a:lnTo>
                  <a:lnTo>
                    <a:pt x="388" y="306"/>
                  </a:lnTo>
                  <a:lnTo>
                    <a:pt x="592" y="59"/>
                  </a:lnTo>
                  <a:close/>
                </a:path>
              </a:pathLst>
            </a:custGeom>
            <a:solidFill>
              <a:srgbClr val="FFFF66"/>
            </a:solidFill>
            <a:ln w="9525">
              <a:solidFill>
                <a:srgbClr val="FFCC00"/>
              </a:solidFill>
              <a:round/>
              <a:headEnd/>
              <a:tailEnd/>
            </a:ln>
          </p:spPr>
          <p:txBody>
            <a:bodyPr/>
            <a:lstStyle/>
            <a:p>
              <a:endParaRPr lang="en-US"/>
            </a:p>
          </p:txBody>
        </p:sp>
      </p:grpSp>
      <p:grpSp>
        <p:nvGrpSpPr>
          <p:cNvPr id="99337" name="Group 112"/>
          <p:cNvGrpSpPr>
            <a:grpSpLocks/>
          </p:cNvGrpSpPr>
          <p:nvPr/>
        </p:nvGrpSpPr>
        <p:grpSpPr bwMode="auto">
          <a:xfrm>
            <a:off x="2646363" y="1844675"/>
            <a:ext cx="4148137" cy="2019300"/>
            <a:chOff x="1667" y="1204"/>
            <a:chExt cx="2613" cy="1272"/>
          </a:xfrm>
        </p:grpSpPr>
        <p:sp>
          <p:nvSpPr>
            <p:cNvPr id="17425" name="Text Box 17"/>
            <p:cNvSpPr txBox="1">
              <a:spLocks noChangeArrowheads="1"/>
            </p:cNvSpPr>
            <p:nvPr/>
          </p:nvSpPr>
          <p:spPr bwMode="auto">
            <a:xfrm>
              <a:off x="2358" y="2311"/>
              <a:ext cx="1157"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100" b="1">
                  <a:latin typeface="Times New Roman" charset="0"/>
                </a:rPr>
                <a:t>Information Flow</a:t>
              </a:r>
            </a:p>
          </p:txBody>
        </p:sp>
        <p:sp>
          <p:nvSpPr>
            <p:cNvPr id="17426" name="Rectangle 18"/>
            <p:cNvSpPr>
              <a:spLocks noChangeArrowheads="1"/>
            </p:cNvSpPr>
            <p:nvPr/>
          </p:nvSpPr>
          <p:spPr bwMode="auto">
            <a:xfrm flipV="1">
              <a:off x="2202" y="1407"/>
              <a:ext cx="1404" cy="870"/>
            </a:xfrm>
            <a:prstGeom prst="rect">
              <a:avLst/>
            </a:prstGeom>
            <a:solidFill>
              <a:srgbClr val="B4C9FE"/>
            </a:solidFill>
            <a:ln w="12700">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defRPr/>
              </a:pPr>
              <a:endParaRPr lang="en-US" sz="1600"/>
            </a:p>
          </p:txBody>
        </p:sp>
        <p:sp>
          <p:nvSpPr>
            <p:cNvPr id="17427" name="Text Box 19"/>
            <p:cNvSpPr txBox="1">
              <a:spLocks noChangeArrowheads="1"/>
            </p:cNvSpPr>
            <p:nvPr/>
          </p:nvSpPr>
          <p:spPr bwMode="auto">
            <a:xfrm>
              <a:off x="3695" y="1204"/>
              <a:ext cx="58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100" b="1">
                  <a:latin typeface="Times New Roman" charset="0"/>
                </a:rPr>
                <a:t>Operational</a:t>
              </a:r>
            </a:p>
            <a:p>
              <a:pPr algn="ctr">
                <a:defRPr/>
              </a:pPr>
              <a:r>
                <a:rPr lang="en-US" sz="1100" b="1">
                  <a:latin typeface="Times New Roman" charset="0"/>
                </a:rPr>
                <a:t>Elements</a:t>
              </a:r>
            </a:p>
          </p:txBody>
        </p:sp>
        <p:sp>
          <p:nvSpPr>
            <p:cNvPr id="17442" name="Text Box 34"/>
            <p:cNvSpPr txBox="1">
              <a:spLocks noChangeArrowheads="1"/>
            </p:cNvSpPr>
            <p:nvPr/>
          </p:nvSpPr>
          <p:spPr bwMode="auto">
            <a:xfrm>
              <a:off x="1667" y="1204"/>
              <a:ext cx="49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100" b="1">
                  <a:latin typeface="Times New Roman" charset="0"/>
                </a:rPr>
                <a:t>Activities/</a:t>
              </a:r>
            </a:p>
            <a:p>
              <a:pPr algn="ctr">
                <a:defRPr/>
              </a:pPr>
              <a:r>
                <a:rPr lang="en-US" sz="1100" b="1">
                  <a:latin typeface="Times New Roman" charset="0"/>
                </a:rPr>
                <a:t>Tasks</a:t>
              </a:r>
            </a:p>
          </p:txBody>
        </p:sp>
        <p:grpSp>
          <p:nvGrpSpPr>
            <p:cNvPr id="99377" name="Group 40"/>
            <p:cNvGrpSpPr>
              <a:grpSpLocks noChangeAspect="1"/>
            </p:cNvGrpSpPr>
            <p:nvPr/>
          </p:nvGrpSpPr>
          <p:grpSpPr bwMode="auto">
            <a:xfrm>
              <a:off x="2202" y="1407"/>
              <a:ext cx="631" cy="644"/>
              <a:chOff x="2546" y="1390"/>
              <a:chExt cx="1072" cy="1072"/>
            </a:xfrm>
          </p:grpSpPr>
          <p:graphicFrame>
            <p:nvGraphicFramePr>
              <p:cNvPr id="99407" name="Object 41"/>
              <p:cNvGraphicFramePr>
                <a:graphicFrameLocks noChangeAspect="1"/>
              </p:cNvGraphicFramePr>
              <p:nvPr/>
            </p:nvGraphicFramePr>
            <p:xfrm>
              <a:off x="2628" y="1559"/>
              <a:ext cx="921" cy="737"/>
            </p:xfrm>
            <a:graphic>
              <a:graphicData uri="http://schemas.openxmlformats.org/presentationml/2006/ole">
                <mc:AlternateContent xmlns:mc="http://schemas.openxmlformats.org/markup-compatibility/2006">
                  <mc:Choice xmlns:v="urn:schemas-microsoft-com:vml" Requires="v">
                    <p:oleObj spid="_x0000_s4132" name="Image" r:id="rId3" imgW="7326984" imgH="5866667" progId="Photoshop.Image.4">
                      <p:embed/>
                    </p:oleObj>
                  </mc:Choice>
                  <mc:Fallback>
                    <p:oleObj name="Image" r:id="rId3" imgW="7326984" imgH="5866667" progId="Photoshop.Image.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 y="1559"/>
                            <a:ext cx="921" cy="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7450" name="Oval 42"/>
              <p:cNvSpPr>
                <a:spLocks noChangeAspect="1" noChangeArrowheads="1"/>
              </p:cNvSpPr>
              <p:nvPr/>
            </p:nvSpPr>
            <p:spPr bwMode="auto">
              <a:xfrm>
                <a:off x="2546" y="1390"/>
                <a:ext cx="1072" cy="1072"/>
              </a:xfrm>
              <a:prstGeom prst="ellipse">
                <a:avLst/>
              </a:prstGeom>
              <a:solidFill>
                <a:srgbClr val="C0C0C0">
                  <a:alpha val="50000"/>
                </a:srgbClr>
              </a:solidFill>
              <a:ln w="12700">
                <a:solidFill>
                  <a:srgbClr val="C0C0C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grpSp>
        <p:grpSp>
          <p:nvGrpSpPr>
            <p:cNvPr id="99378" name="Group 43"/>
            <p:cNvGrpSpPr>
              <a:grpSpLocks noChangeAspect="1"/>
            </p:cNvGrpSpPr>
            <p:nvPr/>
          </p:nvGrpSpPr>
          <p:grpSpPr bwMode="auto">
            <a:xfrm>
              <a:off x="2703" y="1918"/>
              <a:ext cx="584" cy="324"/>
              <a:chOff x="3359" y="1661"/>
              <a:chExt cx="925" cy="504"/>
            </a:xfrm>
          </p:grpSpPr>
          <p:sp>
            <p:nvSpPr>
              <p:cNvPr id="17452" name="Line 44"/>
              <p:cNvSpPr>
                <a:spLocks noChangeAspect="1" noChangeShapeType="1"/>
              </p:cNvSpPr>
              <p:nvPr/>
            </p:nvSpPr>
            <p:spPr bwMode="auto">
              <a:xfrm>
                <a:off x="3497" y="1778"/>
                <a:ext cx="556" cy="0"/>
              </a:xfrm>
              <a:prstGeom prst="line">
                <a:avLst/>
              </a:prstGeom>
              <a:noFill/>
              <a:ln w="3175">
                <a:solidFill>
                  <a:srgbClr val="969696"/>
                </a:solidFill>
                <a:round/>
                <a:headEnd type="none" w="sm" len="sm"/>
                <a:tailEnd type="stealth"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53" name="Line 45"/>
              <p:cNvSpPr>
                <a:spLocks noChangeAspect="1" noChangeShapeType="1"/>
              </p:cNvSpPr>
              <p:nvPr/>
            </p:nvSpPr>
            <p:spPr bwMode="auto">
              <a:xfrm flipV="1">
                <a:off x="4024" y="1876"/>
                <a:ext cx="87" cy="95"/>
              </a:xfrm>
              <a:prstGeom prst="line">
                <a:avLst/>
              </a:prstGeom>
              <a:noFill/>
              <a:ln w="3175">
                <a:solidFill>
                  <a:srgbClr val="969696"/>
                </a:solidFill>
                <a:round/>
                <a:headEnd type="stealth" w="med" len="med"/>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54" name="Line 46"/>
              <p:cNvSpPr>
                <a:spLocks noChangeAspect="1" noChangeShapeType="1"/>
              </p:cNvSpPr>
              <p:nvPr/>
            </p:nvSpPr>
            <p:spPr bwMode="auto">
              <a:xfrm flipH="1" flipV="1">
                <a:off x="3574" y="1873"/>
                <a:ext cx="263" cy="146"/>
              </a:xfrm>
              <a:prstGeom prst="line">
                <a:avLst/>
              </a:prstGeom>
              <a:noFill/>
              <a:ln w="3175">
                <a:solidFill>
                  <a:srgbClr val="969696"/>
                </a:solidFill>
                <a:round/>
                <a:headEnd type="stealth" w="med" len="med"/>
                <a:tailEnd type="stealth"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55" name="Oval 47"/>
              <p:cNvSpPr>
                <a:spLocks noChangeAspect="1" noChangeArrowheads="1"/>
              </p:cNvSpPr>
              <p:nvPr/>
            </p:nvSpPr>
            <p:spPr bwMode="auto">
              <a:xfrm>
                <a:off x="3359" y="1708"/>
                <a:ext cx="228" cy="227"/>
              </a:xfrm>
              <a:prstGeom prst="ellipse">
                <a:avLst/>
              </a:prstGeom>
              <a:solidFill>
                <a:srgbClr val="C3E8FF"/>
              </a:solidFill>
              <a:ln w="3175">
                <a:solidFill>
                  <a:srgbClr val="969696"/>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7" rIns="92075" bIns="46037" anchor="ctr"/>
              <a:lstStyle/>
              <a:p>
                <a:pPr algn="ctr">
                  <a:lnSpc>
                    <a:spcPct val="80000"/>
                  </a:lnSpc>
                  <a:defRPr/>
                </a:pPr>
                <a:endParaRPr lang="en-GB" sz="1600"/>
              </a:p>
            </p:txBody>
          </p:sp>
          <p:sp>
            <p:nvSpPr>
              <p:cNvPr id="17456" name="Oval 48"/>
              <p:cNvSpPr>
                <a:spLocks noChangeAspect="1" noChangeArrowheads="1"/>
              </p:cNvSpPr>
              <p:nvPr/>
            </p:nvSpPr>
            <p:spPr bwMode="auto">
              <a:xfrm>
                <a:off x="4056" y="1661"/>
                <a:ext cx="228" cy="227"/>
              </a:xfrm>
              <a:prstGeom prst="ellipse">
                <a:avLst/>
              </a:prstGeom>
              <a:solidFill>
                <a:srgbClr val="C3E8FF"/>
              </a:solidFill>
              <a:ln w="3175">
                <a:solidFill>
                  <a:srgbClr val="969696"/>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7" rIns="92075" bIns="46037" anchor="ctr"/>
              <a:lstStyle/>
              <a:p>
                <a:pPr algn="ctr">
                  <a:lnSpc>
                    <a:spcPct val="80000"/>
                  </a:lnSpc>
                  <a:defRPr/>
                </a:pPr>
                <a:endParaRPr lang="en-GB" sz="1600"/>
              </a:p>
            </p:txBody>
          </p:sp>
          <p:sp>
            <p:nvSpPr>
              <p:cNvPr id="17457" name="Oval 49"/>
              <p:cNvSpPr>
                <a:spLocks noChangeAspect="1" noChangeArrowheads="1"/>
              </p:cNvSpPr>
              <p:nvPr/>
            </p:nvSpPr>
            <p:spPr bwMode="auto">
              <a:xfrm>
                <a:off x="3826" y="1938"/>
                <a:ext cx="228" cy="227"/>
              </a:xfrm>
              <a:prstGeom prst="ellipse">
                <a:avLst/>
              </a:prstGeom>
              <a:solidFill>
                <a:srgbClr val="C3E8FF"/>
              </a:solidFill>
              <a:ln w="3175">
                <a:solidFill>
                  <a:srgbClr val="969696"/>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7" rIns="92075" bIns="46037" anchor="ctr"/>
              <a:lstStyle/>
              <a:p>
                <a:pPr algn="ctr">
                  <a:lnSpc>
                    <a:spcPct val="80000"/>
                  </a:lnSpc>
                  <a:defRPr/>
                </a:pPr>
                <a:endParaRPr lang="en-GB" sz="1600"/>
              </a:p>
            </p:txBody>
          </p:sp>
        </p:grpSp>
        <p:sp>
          <p:nvSpPr>
            <p:cNvPr id="17458" name="Rectangle 50"/>
            <p:cNvSpPr>
              <a:spLocks noChangeArrowheads="1"/>
            </p:cNvSpPr>
            <p:nvPr/>
          </p:nvSpPr>
          <p:spPr bwMode="auto">
            <a:xfrm>
              <a:off x="2207" y="1407"/>
              <a:ext cx="1404" cy="870"/>
            </a:xfrm>
            <a:prstGeom prst="rect">
              <a:avLst/>
            </a:prstGeom>
            <a:solidFill>
              <a:srgbClr val="CCECFF">
                <a:alpha val="50000"/>
              </a:srgbClr>
            </a:solidFill>
            <a:ln w="28575">
              <a:solidFill>
                <a:srgbClr val="0033CC"/>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59" name="Text Box 51"/>
            <p:cNvSpPr txBox="1">
              <a:spLocks noChangeArrowheads="1"/>
            </p:cNvSpPr>
            <p:nvPr/>
          </p:nvSpPr>
          <p:spPr bwMode="auto">
            <a:xfrm>
              <a:off x="2163" y="1871"/>
              <a:ext cx="1533" cy="368"/>
            </a:xfrm>
            <a:prstGeom prst="rect">
              <a:avLst/>
            </a:prstGeom>
            <a:noFill/>
            <a:ln>
              <a:noFill/>
            </a:ln>
            <a:effectLst/>
            <a:extLst>
              <a:ext uri="{909E8E84-426E-40dd-AFC4-6F175D3DCCD1}">
                <a14:hiddenFill xmlns:a14="http://schemas.microsoft.com/office/drawing/2010/main">
                  <a:solidFill>
                    <a:srgbClr val="ABC7FF">
                      <a:alpha val="50000"/>
                    </a:srgbClr>
                  </a:solidFill>
                </a14:hiddenFill>
              </a:ext>
              <a:ext uri="{91240B29-F687-4f45-9708-019B960494DF}">
                <a14:hiddenLine xmlns:a14="http://schemas.microsoft.com/office/drawing/2010/main" w="12700">
                  <a:solidFill>
                    <a:srgbClr val="E20000"/>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600" dirty="0">
                  <a:latin typeface="Times New Roman" charset="0"/>
                </a:rPr>
                <a:t>Identifies What Needs To Be Done And Who Does It</a:t>
              </a:r>
            </a:p>
          </p:txBody>
        </p:sp>
        <p:grpSp>
          <p:nvGrpSpPr>
            <p:cNvPr id="99381" name="Group 52"/>
            <p:cNvGrpSpPr>
              <a:grpSpLocks/>
            </p:cNvGrpSpPr>
            <p:nvPr/>
          </p:nvGrpSpPr>
          <p:grpSpPr bwMode="auto">
            <a:xfrm>
              <a:off x="3004" y="1634"/>
              <a:ext cx="576" cy="335"/>
              <a:chOff x="2926" y="1010"/>
              <a:chExt cx="551" cy="315"/>
            </a:xfrm>
          </p:grpSpPr>
          <p:sp>
            <p:nvSpPr>
              <p:cNvPr id="17461" name="Rectangle 53"/>
              <p:cNvSpPr>
                <a:spLocks noChangeAspect="1" noChangeArrowheads="1"/>
              </p:cNvSpPr>
              <p:nvPr/>
            </p:nvSpPr>
            <p:spPr bwMode="auto">
              <a:xfrm>
                <a:off x="3118" y="1113"/>
                <a:ext cx="120" cy="81"/>
              </a:xfrm>
              <a:prstGeom prst="rect">
                <a:avLst/>
              </a:prstGeom>
              <a:solidFill>
                <a:srgbClr val="C3E8FF"/>
              </a:solidFill>
              <a:ln w="6350">
                <a:solidFill>
                  <a:srgbClr val="96969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62" name="Rectangle 54"/>
              <p:cNvSpPr>
                <a:spLocks noChangeAspect="1" noChangeArrowheads="1"/>
              </p:cNvSpPr>
              <p:nvPr/>
            </p:nvSpPr>
            <p:spPr bwMode="auto">
              <a:xfrm>
                <a:off x="2926" y="1045"/>
                <a:ext cx="120" cy="81"/>
              </a:xfrm>
              <a:prstGeom prst="rect">
                <a:avLst/>
              </a:prstGeom>
              <a:solidFill>
                <a:srgbClr val="C3E8FF"/>
              </a:solidFill>
              <a:ln w="6350">
                <a:solidFill>
                  <a:srgbClr val="96969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63" name="Rectangle 55"/>
              <p:cNvSpPr>
                <a:spLocks noChangeAspect="1" noChangeArrowheads="1"/>
              </p:cNvSpPr>
              <p:nvPr/>
            </p:nvSpPr>
            <p:spPr bwMode="auto">
              <a:xfrm>
                <a:off x="3296" y="1179"/>
                <a:ext cx="120" cy="81"/>
              </a:xfrm>
              <a:prstGeom prst="rect">
                <a:avLst/>
              </a:prstGeom>
              <a:solidFill>
                <a:srgbClr val="C3E8FF"/>
              </a:solidFill>
              <a:ln w="6350">
                <a:solidFill>
                  <a:srgbClr val="96969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64" name="Line 56"/>
              <p:cNvSpPr>
                <a:spLocks noChangeAspect="1" noChangeShapeType="1"/>
              </p:cNvSpPr>
              <p:nvPr/>
            </p:nvSpPr>
            <p:spPr bwMode="auto">
              <a:xfrm>
                <a:off x="2990" y="1010"/>
                <a:ext cx="0" cy="37"/>
              </a:xfrm>
              <a:prstGeom prst="line">
                <a:avLst/>
              </a:prstGeom>
              <a:noFill/>
              <a:ln w="6350">
                <a:solidFill>
                  <a:srgbClr val="969696"/>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65" name="Line 57"/>
              <p:cNvSpPr>
                <a:spLocks noChangeAspect="1" noChangeShapeType="1"/>
              </p:cNvSpPr>
              <p:nvPr/>
            </p:nvSpPr>
            <p:spPr bwMode="auto">
              <a:xfrm flipH="1">
                <a:off x="3270" y="1226"/>
                <a:ext cx="29" cy="0"/>
              </a:xfrm>
              <a:prstGeom prst="line">
                <a:avLst/>
              </a:prstGeom>
              <a:noFill/>
              <a:ln w="6350">
                <a:solidFill>
                  <a:srgbClr val="969696"/>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66" name="Line 58"/>
              <p:cNvSpPr>
                <a:spLocks noChangeAspect="1" noChangeShapeType="1"/>
              </p:cNvSpPr>
              <p:nvPr/>
            </p:nvSpPr>
            <p:spPr bwMode="auto">
              <a:xfrm flipH="1">
                <a:off x="3414" y="1224"/>
                <a:ext cx="63" cy="0"/>
              </a:xfrm>
              <a:prstGeom prst="line">
                <a:avLst/>
              </a:prstGeom>
              <a:noFill/>
              <a:ln w="6350">
                <a:solidFill>
                  <a:srgbClr val="969696"/>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67" name="Line 59"/>
              <p:cNvSpPr>
                <a:spLocks noChangeAspect="1" noChangeShapeType="1"/>
              </p:cNvSpPr>
              <p:nvPr/>
            </p:nvSpPr>
            <p:spPr bwMode="auto">
              <a:xfrm flipH="1">
                <a:off x="3081" y="1150"/>
                <a:ext cx="37" cy="0"/>
              </a:xfrm>
              <a:prstGeom prst="line">
                <a:avLst/>
              </a:prstGeom>
              <a:noFill/>
              <a:ln w="6350">
                <a:solidFill>
                  <a:srgbClr val="969696"/>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68" name="Line 60"/>
              <p:cNvSpPr>
                <a:spLocks noChangeAspect="1" noChangeShapeType="1"/>
              </p:cNvSpPr>
              <p:nvPr/>
            </p:nvSpPr>
            <p:spPr bwMode="auto">
              <a:xfrm>
                <a:off x="3078" y="1083"/>
                <a:ext cx="0" cy="68"/>
              </a:xfrm>
              <a:prstGeom prst="line">
                <a:avLst/>
              </a:prstGeom>
              <a:noFill/>
              <a:ln w="6350">
                <a:solidFill>
                  <a:srgbClr val="969696"/>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69" name="Line 61"/>
              <p:cNvSpPr>
                <a:spLocks noChangeAspect="1" noChangeShapeType="1"/>
              </p:cNvSpPr>
              <p:nvPr/>
            </p:nvSpPr>
            <p:spPr bwMode="auto">
              <a:xfrm flipH="1">
                <a:off x="3050" y="1082"/>
                <a:ext cx="32" cy="0"/>
              </a:xfrm>
              <a:prstGeom prst="line">
                <a:avLst/>
              </a:prstGeom>
              <a:noFill/>
              <a:ln w="6350">
                <a:solidFill>
                  <a:srgbClr val="969696"/>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70" name="Line 62"/>
              <p:cNvSpPr>
                <a:spLocks noChangeAspect="1" noChangeShapeType="1"/>
              </p:cNvSpPr>
              <p:nvPr/>
            </p:nvSpPr>
            <p:spPr bwMode="auto">
              <a:xfrm>
                <a:off x="2963" y="1125"/>
                <a:ext cx="0" cy="156"/>
              </a:xfrm>
              <a:prstGeom prst="line">
                <a:avLst/>
              </a:prstGeom>
              <a:noFill/>
              <a:ln w="6350">
                <a:solidFill>
                  <a:srgbClr val="969696"/>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71" name="Line 63"/>
              <p:cNvSpPr>
                <a:spLocks noChangeAspect="1" noChangeShapeType="1"/>
              </p:cNvSpPr>
              <p:nvPr/>
            </p:nvSpPr>
            <p:spPr bwMode="auto">
              <a:xfrm>
                <a:off x="3012" y="1127"/>
                <a:ext cx="0" cy="154"/>
              </a:xfrm>
              <a:prstGeom prst="line">
                <a:avLst/>
              </a:prstGeom>
              <a:noFill/>
              <a:ln w="6350">
                <a:solidFill>
                  <a:srgbClr val="969696"/>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72" name="Line 64"/>
              <p:cNvSpPr>
                <a:spLocks noChangeAspect="1" noChangeShapeType="1"/>
              </p:cNvSpPr>
              <p:nvPr/>
            </p:nvSpPr>
            <p:spPr bwMode="auto">
              <a:xfrm>
                <a:off x="3175" y="1194"/>
                <a:ext cx="0" cy="99"/>
              </a:xfrm>
              <a:prstGeom prst="line">
                <a:avLst/>
              </a:prstGeom>
              <a:noFill/>
              <a:ln w="6350">
                <a:solidFill>
                  <a:srgbClr val="969696"/>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73" name="Line 65"/>
              <p:cNvSpPr>
                <a:spLocks noChangeAspect="1" noChangeShapeType="1"/>
              </p:cNvSpPr>
              <p:nvPr/>
            </p:nvSpPr>
            <p:spPr bwMode="auto">
              <a:xfrm>
                <a:off x="3359" y="1260"/>
                <a:ext cx="0" cy="65"/>
              </a:xfrm>
              <a:prstGeom prst="line">
                <a:avLst/>
              </a:prstGeom>
              <a:noFill/>
              <a:ln w="6350">
                <a:solidFill>
                  <a:srgbClr val="969696"/>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74" name="Line 66"/>
              <p:cNvSpPr>
                <a:spLocks noChangeAspect="1" noChangeShapeType="1"/>
              </p:cNvSpPr>
              <p:nvPr/>
            </p:nvSpPr>
            <p:spPr bwMode="auto">
              <a:xfrm>
                <a:off x="3175" y="1063"/>
                <a:ext cx="0" cy="49"/>
              </a:xfrm>
              <a:prstGeom prst="line">
                <a:avLst/>
              </a:prstGeom>
              <a:noFill/>
              <a:ln w="6350">
                <a:solidFill>
                  <a:srgbClr val="969696"/>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75" name="Line 67"/>
              <p:cNvSpPr>
                <a:spLocks noChangeAspect="1" noChangeShapeType="1"/>
              </p:cNvSpPr>
              <p:nvPr/>
            </p:nvSpPr>
            <p:spPr bwMode="auto">
              <a:xfrm>
                <a:off x="3352" y="1061"/>
                <a:ext cx="0" cy="119"/>
              </a:xfrm>
              <a:prstGeom prst="line">
                <a:avLst/>
              </a:prstGeom>
              <a:noFill/>
              <a:ln w="6350">
                <a:solidFill>
                  <a:srgbClr val="969696"/>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76" name="Line 68"/>
              <p:cNvSpPr>
                <a:spLocks noChangeAspect="1" noChangeShapeType="1"/>
              </p:cNvSpPr>
              <p:nvPr/>
            </p:nvSpPr>
            <p:spPr bwMode="auto">
              <a:xfrm>
                <a:off x="3049" y="1059"/>
                <a:ext cx="299" cy="0"/>
              </a:xfrm>
              <a:prstGeom prst="line">
                <a:avLst/>
              </a:prstGeom>
              <a:noFill/>
              <a:ln w="6350">
                <a:solidFill>
                  <a:srgbClr val="969696"/>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77" name="Line 69"/>
              <p:cNvSpPr>
                <a:spLocks noChangeAspect="1" noChangeShapeType="1"/>
              </p:cNvSpPr>
              <p:nvPr/>
            </p:nvSpPr>
            <p:spPr bwMode="auto">
              <a:xfrm>
                <a:off x="3269" y="1154"/>
                <a:ext cx="0" cy="74"/>
              </a:xfrm>
              <a:prstGeom prst="line">
                <a:avLst/>
              </a:prstGeom>
              <a:noFill/>
              <a:ln w="6350">
                <a:solidFill>
                  <a:srgbClr val="969696"/>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78" name="Line 70"/>
              <p:cNvSpPr>
                <a:spLocks noChangeAspect="1" noChangeShapeType="1"/>
              </p:cNvSpPr>
              <p:nvPr/>
            </p:nvSpPr>
            <p:spPr bwMode="auto">
              <a:xfrm flipH="1">
                <a:off x="3241" y="1152"/>
                <a:ext cx="35" cy="0"/>
              </a:xfrm>
              <a:prstGeom prst="line">
                <a:avLst/>
              </a:prstGeom>
              <a:noFill/>
              <a:ln w="6350">
                <a:solidFill>
                  <a:srgbClr val="969696"/>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grpSp>
        <p:sp>
          <p:nvSpPr>
            <p:cNvPr id="17479" name="Text Box 71"/>
            <p:cNvSpPr txBox="1">
              <a:spLocks noChangeArrowheads="1"/>
            </p:cNvSpPr>
            <p:nvPr/>
          </p:nvSpPr>
          <p:spPr bwMode="auto">
            <a:xfrm>
              <a:off x="2566" y="1345"/>
              <a:ext cx="70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b="1">
                  <a:solidFill>
                    <a:srgbClr val="0000F8"/>
                  </a:solidFill>
                  <a:latin typeface="Times New Roman" charset="0"/>
                </a:rPr>
                <a:t>Operational </a:t>
              </a:r>
            </a:p>
            <a:p>
              <a:pPr algn="ctr">
                <a:defRPr/>
              </a:pPr>
              <a:r>
                <a:rPr lang="en-US" sz="1400" b="1">
                  <a:solidFill>
                    <a:srgbClr val="0000F8"/>
                  </a:solidFill>
                  <a:latin typeface="Times New Roman" charset="0"/>
                </a:rPr>
                <a:t>View</a:t>
              </a:r>
            </a:p>
          </p:txBody>
        </p:sp>
      </p:grpSp>
      <p:grpSp>
        <p:nvGrpSpPr>
          <p:cNvPr id="99338" name="Group 115"/>
          <p:cNvGrpSpPr>
            <a:grpSpLocks/>
          </p:cNvGrpSpPr>
          <p:nvPr/>
        </p:nvGrpSpPr>
        <p:grpSpPr bwMode="auto">
          <a:xfrm>
            <a:off x="285750" y="4171950"/>
            <a:ext cx="2822575" cy="2062163"/>
            <a:chOff x="180" y="2628"/>
            <a:chExt cx="1778" cy="1299"/>
          </a:xfrm>
        </p:grpSpPr>
        <p:sp>
          <p:nvSpPr>
            <p:cNvPr id="17413" name="Text Box 5"/>
            <p:cNvSpPr txBox="1">
              <a:spLocks noChangeArrowheads="1"/>
            </p:cNvSpPr>
            <p:nvPr/>
          </p:nvSpPr>
          <p:spPr bwMode="auto">
            <a:xfrm>
              <a:off x="180" y="2643"/>
              <a:ext cx="423"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100" b="1">
                  <a:latin typeface="Times New Roman" charset="0"/>
                </a:rPr>
                <a:t>Systems</a:t>
              </a:r>
            </a:p>
          </p:txBody>
        </p:sp>
        <p:sp>
          <p:nvSpPr>
            <p:cNvPr id="99340" name="Rectangle 15"/>
            <p:cNvSpPr>
              <a:spLocks noChangeArrowheads="1"/>
            </p:cNvSpPr>
            <p:nvPr/>
          </p:nvSpPr>
          <p:spPr bwMode="auto">
            <a:xfrm>
              <a:off x="1428" y="3159"/>
              <a:ext cx="283" cy="5"/>
            </a:xfrm>
            <a:prstGeom prst="rect">
              <a:avLst/>
            </a:prstGeom>
            <a:solidFill>
              <a:srgbClr val="58A8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99341" name="Rectangle 16"/>
            <p:cNvSpPr>
              <a:spLocks noChangeArrowheads="1"/>
            </p:cNvSpPr>
            <p:nvPr/>
          </p:nvSpPr>
          <p:spPr bwMode="auto">
            <a:xfrm>
              <a:off x="1428" y="3227"/>
              <a:ext cx="283" cy="6"/>
            </a:xfrm>
            <a:prstGeom prst="rect">
              <a:avLst/>
            </a:prstGeom>
            <a:solidFill>
              <a:srgbClr val="2080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7428" name="Rectangle 20"/>
            <p:cNvSpPr>
              <a:spLocks noChangeArrowheads="1"/>
            </p:cNvSpPr>
            <p:nvPr/>
          </p:nvSpPr>
          <p:spPr bwMode="auto">
            <a:xfrm rot="21586891" flipV="1">
              <a:off x="294" y="2868"/>
              <a:ext cx="1404" cy="870"/>
            </a:xfrm>
            <a:prstGeom prst="rect">
              <a:avLst/>
            </a:prstGeom>
            <a:solidFill>
              <a:srgbClr val="FFFF66"/>
            </a:solidFill>
            <a:ln w="12700">
              <a:solidFill>
                <a:schemeClr val="tx1"/>
              </a:solidFill>
              <a:miter lim="800000"/>
              <a:headEnd type="none" w="sm" len="sm"/>
              <a:tailEnd type="none" w="sm" len="sm"/>
            </a:ln>
            <a:effectLst>
              <a:outerShdw blurRad="63500" dist="107763" dir="2700000" algn="ctr" rotWithShape="0">
                <a:schemeClr val="bg2">
                  <a:alpha val="74998"/>
                </a:schemeClr>
              </a:outerShdw>
            </a:effectLst>
          </p:spPr>
          <p:txBody>
            <a:bodyPr wrap="none" anchor="ctr"/>
            <a:lstStyle/>
            <a:p>
              <a:pPr>
                <a:defRPr/>
              </a:pPr>
              <a:endParaRPr lang="en-US" sz="1600"/>
            </a:p>
          </p:txBody>
        </p:sp>
        <p:sp>
          <p:nvSpPr>
            <p:cNvPr id="17429" name="Text Box 21"/>
            <p:cNvSpPr txBox="1">
              <a:spLocks noChangeArrowheads="1"/>
            </p:cNvSpPr>
            <p:nvPr/>
          </p:nvSpPr>
          <p:spPr bwMode="auto">
            <a:xfrm>
              <a:off x="1111" y="2628"/>
              <a:ext cx="847"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100" b="1">
                  <a:latin typeface="Times New Roman" charset="0"/>
                </a:rPr>
                <a:t>Data Flow</a:t>
              </a:r>
            </a:p>
          </p:txBody>
        </p:sp>
        <p:sp>
          <p:nvSpPr>
            <p:cNvPr id="17430" name="Text Box 22"/>
            <p:cNvSpPr txBox="1">
              <a:spLocks noChangeArrowheads="1"/>
            </p:cNvSpPr>
            <p:nvPr/>
          </p:nvSpPr>
          <p:spPr bwMode="auto">
            <a:xfrm>
              <a:off x="659" y="3762"/>
              <a:ext cx="763"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100" b="1">
                  <a:latin typeface="Times New Roman" charset="0"/>
                </a:rPr>
                <a:t>Communications</a:t>
              </a:r>
            </a:p>
          </p:txBody>
        </p:sp>
        <p:grpSp>
          <p:nvGrpSpPr>
            <p:cNvPr id="99345" name="Group 72"/>
            <p:cNvGrpSpPr>
              <a:grpSpLocks/>
            </p:cNvGrpSpPr>
            <p:nvPr/>
          </p:nvGrpSpPr>
          <p:grpSpPr bwMode="auto">
            <a:xfrm>
              <a:off x="461" y="3112"/>
              <a:ext cx="1056" cy="568"/>
              <a:chOff x="1968" y="3600"/>
              <a:chExt cx="1010" cy="533"/>
            </a:xfrm>
          </p:grpSpPr>
          <p:sp>
            <p:nvSpPr>
              <p:cNvPr id="17481" name="Oval 73"/>
              <p:cNvSpPr>
                <a:spLocks noChangeAspect="1" noChangeArrowheads="1"/>
              </p:cNvSpPr>
              <p:nvPr/>
            </p:nvSpPr>
            <p:spPr bwMode="auto">
              <a:xfrm>
                <a:off x="1968" y="3647"/>
                <a:ext cx="228" cy="228"/>
              </a:xfrm>
              <a:prstGeom prst="ellipse">
                <a:avLst/>
              </a:prstGeom>
              <a:solidFill>
                <a:srgbClr val="FFFFCC"/>
              </a:solidFill>
              <a:ln w="6350">
                <a:solidFill>
                  <a:srgbClr val="969696"/>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7" rIns="92075" bIns="46037" anchor="ctr"/>
              <a:lstStyle/>
              <a:p>
                <a:pPr algn="ctr">
                  <a:defRPr/>
                </a:pPr>
                <a:endParaRPr lang="en-GB" sz="1600">
                  <a:solidFill>
                    <a:schemeClr val="folHlink"/>
                  </a:solidFill>
                </a:endParaRPr>
              </a:p>
            </p:txBody>
          </p:sp>
          <p:sp>
            <p:nvSpPr>
              <p:cNvPr id="17482" name="Oval 74"/>
              <p:cNvSpPr>
                <a:spLocks noChangeAspect="1" noChangeArrowheads="1"/>
              </p:cNvSpPr>
              <p:nvPr/>
            </p:nvSpPr>
            <p:spPr bwMode="auto">
              <a:xfrm>
                <a:off x="2665" y="3600"/>
                <a:ext cx="228" cy="228"/>
              </a:xfrm>
              <a:prstGeom prst="ellipse">
                <a:avLst/>
              </a:prstGeom>
              <a:solidFill>
                <a:srgbClr val="FFFFCC"/>
              </a:solidFill>
              <a:ln w="6350">
                <a:solidFill>
                  <a:srgbClr val="969696"/>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83" name="Oval 75"/>
              <p:cNvSpPr>
                <a:spLocks noChangeAspect="1" noChangeArrowheads="1"/>
              </p:cNvSpPr>
              <p:nvPr/>
            </p:nvSpPr>
            <p:spPr bwMode="auto">
              <a:xfrm>
                <a:off x="2402" y="3905"/>
                <a:ext cx="228" cy="228"/>
              </a:xfrm>
              <a:prstGeom prst="ellipse">
                <a:avLst/>
              </a:prstGeom>
              <a:solidFill>
                <a:srgbClr val="FFFFCC"/>
              </a:solidFill>
              <a:ln w="6350">
                <a:solidFill>
                  <a:srgbClr val="969696"/>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84" name="Line 76"/>
              <p:cNvSpPr>
                <a:spLocks noChangeAspect="1" noChangeShapeType="1"/>
              </p:cNvSpPr>
              <p:nvPr/>
            </p:nvSpPr>
            <p:spPr bwMode="auto">
              <a:xfrm flipV="1">
                <a:off x="2123" y="3677"/>
                <a:ext cx="592" cy="37"/>
              </a:xfrm>
              <a:prstGeom prst="line">
                <a:avLst/>
              </a:prstGeom>
              <a:noFill/>
              <a:ln w="6350">
                <a:solidFill>
                  <a:srgbClr val="96969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85" name="Line 77"/>
              <p:cNvSpPr>
                <a:spLocks noChangeAspect="1" noChangeShapeType="1"/>
              </p:cNvSpPr>
              <p:nvPr/>
            </p:nvSpPr>
            <p:spPr bwMode="auto">
              <a:xfrm flipV="1">
                <a:off x="2093" y="3700"/>
                <a:ext cx="640" cy="92"/>
              </a:xfrm>
              <a:prstGeom prst="line">
                <a:avLst/>
              </a:prstGeom>
              <a:noFill/>
              <a:ln w="6350">
                <a:solidFill>
                  <a:srgbClr val="96969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86" name="Line 78"/>
              <p:cNvSpPr>
                <a:spLocks noChangeAspect="1" noChangeShapeType="1"/>
              </p:cNvSpPr>
              <p:nvPr/>
            </p:nvSpPr>
            <p:spPr bwMode="auto">
              <a:xfrm flipV="1">
                <a:off x="2545" y="3779"/>
                <a:ext cx="210" cy="157"/>
              </a:xfrm>
              <a:prstGeom prst="line">
                <a:avLst/>
              </a:prstGeom>
              <a:noFill/>
              <a:ln w="6350">
                <a:solidFill>
                  <a:srgbClr val="96969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87" name="Line 79"/>
              <p:cNvSpPr>
                <a:spLocks noChangeAspect="1" noChangeShapeType="1"/>
              </p:cNvSpPr>
              <p:nvPr/>
            </p:nvSpPr>
            <p:spPr bwMode="auto">
              <a:xfrm flipV="1">
                <a:off x="2602" y="3927"/>
                <a:ext cx="300" cy="95"/>
              </a:xfrm>
              <a:prstGeom prst="line">
                <a:avLst/>
              </a:prstGeom>
              <a:noFill/>
              <a:ln w="6350">
                <a:solidFill>
                  <a:srgbClr val="96969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88" name="Line 80"/>
              <p:cNvSpPr>
                <a:spLocks noChangeAspect="1" noChangeShapeType="1"/>
              </p:cNvSpPr>
              <p:nvPr/>
            </p:nvSpPr>
            <p:spPr bwMode="auto">
              <a:xfrm>
                <a:off x="2810" y="3765"/>
                <a:ext cx="103" cy="139"/>
              </a:xfrm>
              <a:prstGeom prst="line">
                <a:avLst/>
              </a:prstGeom>
              <a:noFill/>
              <a:ln w="6350">
                <a:solidFill>
                  <a:srgbClr val="96969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89" name="Line 81"/>
              <p:cNvSpPr>
                <a:spLocks noChangeAspect="1" noChangeShapeType="1"/>
              </p:cNvSpPr>
              <p:nvPr/>
            </p:nvSpPr>
            <p:spPr bwMode="auto">
              <a:xfrm flipH="1">
                <a:off x="2221" y="3981"/>
                <a:ext cx="270" cy="0"/>
              </a:xfrm>
              <a:prstGeom prst="line">
                <a:avLst/>
              </a:prstGeom>
              <a:noFill/>
              <a:ln w="6350">
                <a:solidFill>
                  <a:srgbClr val="96969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90" name="Line 82"/>
              <p:cNvSpPr>
                <a:spLocks noChangeAspect="1" noChangeShapeType="1"/>
              </p:cNvSpPr>
              <p:nvPr/>
            </p:nvSpPr>
            <p:spPr bwMode="auto">
              <a:xfrm flipH="1" flipV="1">
                <a:off x="2072" y="3826"/>
                <a:ext cx="95" cy="138"/>
              </a:xfrm>
              <a:prstGeom prst="line">
                <a:avLst/>
              </a:prstGeom>
              <a:noFill/>
              <a:ln w="6350">
                <a:solidFill>
                  <a:srgbClr val="96969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91" name="Rectangle 83"/>
              <p:cNvSpPr>
                <a:spLocks noChangeAspect="1" noChangeArrowheads="1"/>
              </p:cNvSpPr>
              <p:nvPr/>
            </p:nvSpPr>
            <p:spPr bwMode="auto">
              <a:xfrm>
                <a:off x="2031" y="3677"/>
                <a:ext cx="96" cy="67"/>
              </a:xfrm>
              <a:prstGeom prst="rect">
                <a:avLst/>
              </a:prstGeom>
              <a:solidFill>
                <a:srgbClr val="FFFF85"/>
              </a:solidFill>
              <a:ln w="6350">
                <a:solidFill>
                  <a:srgbClr val="96969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7" rIns="92075" bIns="46037" anchor="ctr"/>
              <a:lstStyle/>
              <a:p>
                <a:pPr algn="ctr">
                  <a:lnSpc>
                    <a:spcPct val="80000"/>
                  </a:lnSpc>
                  <a:defRPr/>
                </a:pPr>
                <a:r>
                  <a:rPr lang="en-US" sz="400" b="1">
                    <a:solidFill>
                      <a:schemeClr val="folHlink"/>
                    </a:solidFill>
                    <a:latin typeface="Times New Roman" charset="0"/>
                  </a:rPr>
                  <a:t>X</a:t>
                </a:r>
              </a:p>
            </p:txBody>
          </p:sp>
          <p:sp>
            <p:nvSpPr>
              <p:cNvPr id="17492" name="Rectangle 84"/>
              <p:cNvSpPr>
                <a:spLocks noChangeAspect="1" noChangeArrowheads="1"/>
              </p:cNvSpPr>
              <p:nvPr/>
            </p:nvSpPr>
            <p:spPr bwMode="auto">
              <a:xfrm>
                <a:off x="2778" y="3674"/>
                <a:ext cx="95" cy="68"/>
              </a:xfrm>
              <a:prstGeom prst="rect">
                <a:avLst/>
              </a:prstGeom>
              <a:solidFill>
                <a:srgbClr val="FFFF85"/>
              </a:solidFill>
              <a:ln w="6350">
                <a:solidFill>
                  <a:srgbClr val="96969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7" rIns="92075" bIns="46037" anchor="ctr"/>
              <a:lstStyle/>
              <a:p>
                <a:pPr algn="ctr">
                  <a:lnSpc>
                    <a:spcPct val="80000"/>
                  </a:lnSpc>
                  <a:defRPr/>
                </a:pPr>
                <a:r>
                  <a:rPr lang="en-US" sz="400" b="1">
                    <a:solidFill>
                      <a:schemeClr val="folHlink"/>
                    </a:solidFill>
                    <a:latin typeface="Times New Roman" charset="0"/>
                  </a:rPr>
                  <a:t>Y</a:t>
                </a:r>
              </a:p>
            </p:txBody>
          </p:sp>
          <p:sp>
            <p:nvSpPr>
              <p:cNvPr id="17493" name="Rectangle 85"/>
              <p:cNvSpPr>
                <a:spLocks noChangeAspect="1" noChangeArrowheads="1"/>
              </p:cNvSpPr>
              <p:nvPr/>
            </p:nvSpPr>
            <p:spPr bwMode="auto">
              <a:xfrm>
                <a:off x="2699" y="3643"/>
                <a:ext cx="98" cy="67"/>
              </a:xfrm>
              <a:prstGeom prst="rect">
                <a:avLst/>
              </a:prstGeom>
              <a:solidFill>
                <a:srgbClr val="FFFF85"/>
              </a:solidFill>
              <a:ln w="6350">
                <a:solidFill>
                  <a:srgbClr val="96969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7" rIns="92075" bIns="46037" anchor="ctr"/>
              <a:lstStyle/>
              <a:p>
                <a:pPr algn="ctr">
                  <a:lnSpc>
                    <a:spcPct val="80000"/>
                  </a:lnSpc>
                  <a:defRPr/>
                </a:pPr>
                <a:r>
                  <a:rPr lang="en-US" sz="400" b="1">
                    <a:solidFill>
                      <a:schemeClr val="folHlink"/>
                    </a:solidFill>
                    <a:latin typeface="Times New Roman" charset="0"/>
                  </a:rPr>
                  <a:t>X</a:t>
                </a:r>
              </a:p>
            </p:txBody>
          </p:sp>
          <p:sp>
            <p:nvSpPr>
              <p:cNvPr id="17494" name="Rectangle 86"/>
              <p:cNvSpPr>
                <a:spLocks noChangeAspect="1" noChangeArrowheads="1"/>
              </p:cNvSpPr>
              <p:nvPr/>
            </p:nvSpPr>
            <p:spPr bwMode="auto">
              <a:xfrm>
                <a:off x="2728" y="3731"/>
                <a:ext cx="95" cy="67"/>
              </a:xfrm>
              <a:prstGeom prst="rect">
                <a:avLst/>
              </a:prstGeom>
              <a:solidFill>
                <a:srgbClr val="FFFF85"/>
              </a:solidFill>
              <a:ln w="6350">
                <a:solidFill>
                  <a:srgbClr val="96969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7" rIns="92075" bIns="46037" anchor="ctr"/>
              <a:lstStyle/>
              <a:p>
                <a:pPr algn="ctr">
                  <a:lnSpc>
                    <a:spcPct val="80000"/>
                  </a:lnSpc>
                  <a:defRPr/>
                </a:pPr>
                <a:r>
                  <a:rPr lang="en-US" sz="400" b="1">
                    <a:solidFill>
                      <a:schemeClr val="folHlink"/>
                    </a:solidFill>
                    <a:latin typeface="Times New Roman" charset="0"/>
                  </a:rPr>
                  <a:t>Z</a:t>
                </a:r>
              </a:p>
            </p:txBody>
          </p:sp>
          <p:sp>
            <p:nvSpPr>
              <p:cNvPr id="17495" name="Rectangle 87"/>
              <p:cNvSpPr>
                <a:spLocks noChangeAspect="1" noChangeArrowheads="1"/>
              </p:cNvSpPr>
              <p:nvPr/>
            </p:nvSpPr>
            <p:spPr bwMode="auto">
              <a:xfrm>
                <a:off x="2521" y="4004"/>
                <a:ext cx="98" cy="67"/>
              </a:xfrm>
              <a:prstGeom prst="rect">
                <a:avLst/>
              </a:prstGeom>
              <a:solidFill>
                <a:srgbClr val="FFFF85"/>
              </a:solidFill>
              <a:ln w="6350">
                <a:solidFill>
                  <a:srgbClr val="96969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7" rIns="92075" bIns="46037" anchor="ctr"/>
              <a:lstStyle/>
              <a:p>
                <a:pPr algn="ctr">
                  <a:lnSpc>
                    <a:spcPct val="80000"/>
                  </a:lnSpc>
                  <a:defRPr/>
                </a:pPr>
                <a:r>
                  <a:rPr lang="en-US" sz="400" b="1">
                    <a:solidFill>
                      <a:schemeClr val="folHlink"/>
                    </a:solidFill>
                    <a:latin typeface="Times New Roman" charset="0"/>
                  </a:rPr>
                  <a:t>X</a:t>
                </a:r>
              </a:p>
            </p:txBody>
          </p:sp>
          <p:sp>
            <p:nvSpPr>
              <p:cNvPr id="17496" name="Line 88"/>
              <p:cNvSpPr>
                <a:spLocks noChangeAspect="1" noChangeShapeType="1"/>
              </p:cNvSpPr>
              <p:nvPr/>
            </p:nvSpPr>
            <p:spPr bwMode="auto">
              <a:xfrm>
                <a:off x="2325" y="3870"/>
                <a:ext cx="200" cy="67"/>
              </a:xfrm>
              <a:prstGeom prst="line">
                <a:avLst/>
              </a:prstGeom>
              <a:noFill/>
              <a:ln w="6350">
                <a:solidFill>
                  <a:srgbClr val="96969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97" name="Rectangle 89"/>
              <p:cNvSpPr>
                <a:spLocks noChangeAspect="1" noChangeArrowheads="1"/>
              </p:cNvSpPr>
              <p:nvPr/>
            </p:nvSpPr>
            <p:spPr bwMode="auto">
              <a:xfrm>
                <a:off x="2476" y="3927"/>
                <a:ext cx="95" cy="69"/>
              </a:xfrm>
              <a:prstGeom prst="rect">
                <a:avLst/>
              </a:prstGeom>
              <a:solidFill>
                <a:srgbClr val="FFFF85"/>
              </a:solidFill>
              <a:ln w="6350">
                <a:solidFill>
                  <a:srgbClr val="96969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7" rIns="92075" bIns="46037" anchor="ctr"/>
              <a:lstStyle/>
              <a:p>
                <a:pPr algn="ctr">
                  <a:lnSpc>
                    <a:spcPct val="80000"/>
                  </a:lnSpc>
                  <a:defRPr/>
                </a:pPr>
                <a:r>
                  <a:rPr lang="en-US" sz="400" b="1">
                    <a:solidFill>
                      <a:schemeClr val="folHlink"/>
                    </a:solidFill>
                    <a:latin typeface="Times New Roman" charset="0"/>
                  </a:rPr>
                  <a:t>Y</a:t>
                </a:r>
              </a:p>
            </p:txBody>
          </p:sp>
          <p:sp>
            <p:nvSpPr>
              <p:cNvPr id="17498" name="Line 90"/>
              <p:cNvSpPr>
                <a:spLocks noChangeAspect="1" noChangeShapeType="1"/>
              </p:cNvSpPr>
              <p:nvPr/>
            </p:nvSpPr>
            <p:spPr bwMode="auto">
              <a:xfrm>
                <a:off x="2100" y="3812"/>
                <a:ext cx="209" cy="53"/>
              </a:xfrm>
              <a:prstGeom prst="line">
                <a:avLst/>
              </a:prstGeom>
              <a:noFill/>
              <a:ln w="6350">
                <a:solidFill>
                  <a:srgbClr val="96969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499" name="Rectangle 91"/>
              <p:cNvSpPr>
                <a:spLocks noChangeAspect="1" noChangeArrowheads="1"/>
              </p:cNvSpPr>
              <p:nvPr/>
            </p:nvSpPr>
            <p:spPr bwMode="auto">
              <a:xfrm>
                <a:off x="2036" y="3767"/>
                <a:ext cx="95" cy="67"/>
              </a:xfrm>
              <a:prstGeom prst="rect">
                <a:avLst/>
              </a:prstGeom>
              <a:solidFill>
                <a:srgbClr val="FFFF85"/>
              </a:solidFill>
              <a:ln w="6350">
                <a:solidFill>
                  <a:srgbClr val="96969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7" rIns="92075" bIns="46037" anchor="ctr"/>
              <a:lstStyle/>
              <a:p>
                <a:pPr algn="ctr">
                  <a:lnSpc>
                    <a:spcPct val="80000"/>
                  </a:lnSpc>
                  <a:defRPr/>
                </a:pPr>
                <a:r>
                  <a:rPr lang="en-US" sz="400" b="1">
                    <a:solidFill>
                      <a:schemeClr val="folHlink"/>
                    </a:solidFill>
                    <a:latin typeface="Times New Roman" charset="0"/>
                  </a:rPr>
                  <a:t>Y</a:t>
                </a:r>
              </a:p>
            </p:txBody>
          </p:sp>
          <p:sp>
            <p:nvSpPr>
              <p:cNvPr id="17500" name="Line 92"/>
              <p:cNvSpPr>
                <a:spLocks noChangeAspect="1" noChangeShapeType="1"/>
              </p:cNvSpPr>
              <p:nvPr/>
            </p:nvSpPr>
            <p:spPr bwMode="auto">
              <a:xfrm flipV="1">
                <a:off x="2269" y="3868"/>
                <a:ext cx="46" cy="37"/>
              </a:xfrm>
              <a:prstGeom prst="line">
                <a:avLst/>
              </a:prstGeom>
              <a:noFill/>
              <a:ln w="6350">
                <a:solidFill>
                  <a:srgbClr val="96969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501" name="Line 93"/>
              <p:cNvSpPr>
                <a:spLocks noChangeAspect="1" noChangeShapeType="1"/>
              </p:cNvSpPr>
              <p:nvPr/>
            </p:nvSpPr>
            <p:spPr bwMode="auto">
              <a:xfrm flipV="1">
                <a:off x="2192" y="3942"/>
                <a:ext cx="47" cy="38"/>
              </a:xfrm>
              <a:prstGeom prst="line">
                <a:avLst/>
              </a:prstGeom>
              <a:noFill/>
              <a:ln w="6350">
                <a:solidFill>
                  <a:srgbClr val="96969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502" name="Oval 94"/>
              <p:cNvSpPr>
                <a:spLocks noChangeAspect="1" noChangeArrowheads="1"/>
              </p:cNvSpPr>
              <p:nvPr/>
            </p:nvSpPr>
            <p:spPr bwMode="auto">
              <a:xfrm>
                <a:off x="2153" y="3961"/>
                <a:ext cx="77" cy="33"/>
              </a:xfrm>
              <a:prstGeom prst="ellipse">
                <a:avLst/>
              </a:prstGeom>
              <a:solidFill>
                <a:srgbClr val="FFF9BB"/>
              </a:solidFill>
              <a:ln w="12700">
                <a:solidFill>
                  <a:srgbClr val="969696"/>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503" name="Oval 95"/>
              <p:cNvSpPr>
                <a:spLocks noChangeAspect="1" noChangeArrowheads="1"/>
              </p:cNvSpPr>
              <p:nvPr/>
            </p:nvSpPr>
            <p:spPr bwMode="auto">
              <a:xfrm>
                <a:off x="2277" y="3848"/>
                <a:ext cx="75" cy="37"/>
              </a:xfrm>
              <a:prstGeom prst="ellipse">
                <a:avLst/>
              </a:prstGeom>
              <a:solidFill>
                <a:srgbClr val="FFF9BB"/>
              </a:solidFill>
              <a:ln w="12700">
                <a:solidFill>
                  <a:srgbClr val="969696"/>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504" name="Oval 96"/>
              <p:cNvSpPr>
                <a:spLocks noChangeArrowheads="1"/>
              </p:cNvSpPr>
              <p:nvPr/>
            </p:nvSpPr>
            <p:spPr bwMode="auto">
              <a:xfrm>
                <a:off x="2882" y="3857"/>
                <a:ext cx="96" cy="96"/>
              </a:xfrm>
              <a:prstGeom prst="ellipse">
                <a:avLst/>
              </a:prstGeom>
              <a:solidFill>
                <a:srgbClr val="FFFFCC"/>
              </a:solidFill>
              <a:ln w="6350">
                <a:solidFill>
                  <a:srgbClr val="969696"/>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grpSp>
        <p:sp>
          <p:nvSpPr>
            <p:cNvPr id="17505" name="Rectangle 97"/>
            <p:cNvSpPr>
              <a:spLocks noChangeArrowheads="1"/>
            </p:cNvSpPr>
            <p:nvPr/>
          </p:nvSpPr>
          <p:spPr bwMode="auto">
            <a:xfrm rot="21586891" flipV="1">
              <a:off x="294" y="2868"/>
              <a:ext cx="1404" cy="870"/>
            </a:xfrm>
            <a:prstGeom prst="rect">
              <a:avLst/>
            </a:prstGeom>
            <a:solidFill>
              <a:srgbClr val="FFFF66">
                <a:alpha val="50000"/>
              </a:srgbClr>
            </a:solidFill>
            <a:ln w="28575">
              <a:solidFill>
                <a:srgbClr val="FFCC00"/>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p>
          </p:txBody>
        </p:sp>
        <p:sp>
          <p:nvSpPr>
            <p:cNvPr id="17506" name="Text Box 98"/>
            <p:cNvSpPr txBox="1">
              <a:spLocks noChangeArrowheads="1"/>
            </p:cNvSpPr>
            <p:nvPr/>
          </p:nvSpPr>
          <p:spPr bwMode="auto">
            <a:xfrm>
              <a:off x="240" y="3168"/>
              <a:ext cx="1557" cy="5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600" dirty="0">
                  <a:latin typeface="Times New Roman" charset="0"/>
                </a:rPr>
                <a:t>Relates Systems and Characteristics to Operational Needs</a:t>
              </a:r>
            </a:p>
          </p:txBody>
        </p:sp>
        <p:sp>
          <p:nvSpPr>
            <p:cNvPr id="17507" name="Text Box 99"/>
            <p:cNvSpPr txBox="1">
              <a:spLocks noChangeArrowheads="1"/>
            </p:cNvSpPr>
            <p:nvPr/>
          </p:nvSpPr>
          <p:spPr bwMode="auto">
            <a:xfrm>
              <a:off x="756" y="2856"/>
              <a:ext cx="50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b="1">
                  <a:solidFill>
                    <a:srgbClr val="0000F8"/>
                  </a:solidFill>
                  <a:latin typeface="Times New Roman" charset="0"/>
                </a:rPr>
                <a:t>Systems</a:t>
              </a:r>
            </a:p>
            <a:p>
              <a:pPr algn="ctr">
                <a:defRPr/>
              </a:pPr>
              <a:r>
                <a:rPr lang="en-US" sz="1400" b="1">
                  <a:solidFill>
                    <a:srgbClr val="0000F8"/>
                  </a:solidFill>
                  <a:latin typeface="Times New Roman" charset="0"/>
                </a:rPr>
                <a:t>View</a:t>
              </a:r>
            </a:p>
          </p:txBody>
        </p:sp>
      </p:grpSp>
    </p:spTree>
    <p:extLst>
      <p:ext uri="{BB962C8B-B14F-4D97-AF65-F5344CB8AC3E}">
        <p14:creationId xmlns:p14="http://schemas.microsoft.com/office/powerpoint/2010/main" val="51624031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2"/>
          <p:cNvSpPr>
            <a:spLocks noGrp="1" noChangeArrowheads="1"/>
          </p:cNvSpPr>
          <p:nvPr>
            <p:ph type="title"/>
          </p:nvPr>
        </p:nvSpPr>
        <p:spPr>
          <a:xfrm>
            <a:off x="0" y="115888"/>
            <a:ext cx="7377113" cy="838200"/>
          </a:xfrm>
        </p:spPr>
        <p:txBody>
          <a:bodyPr/>
          <a:lstStyle/>
          <a:p>
            <a:pPr eaLnBrk="1" hangingPunct="1">
              <a:defRPr/>
            </a:pPr>
            <a:r>
              <a:rPr lang="en-US" sz="3200" dirty="0">
                <a:latin typeface="Calibri" charset="0"/>
              </a:rPr>
              <a:t>DODAF Products - Graphic, Textual, and Tabular</a:t>
            </a:r>
            <a:endParaRPr lang="it-IT" sz="3200" dirty="0">
              <a:latin typeface="Calibri" charset="0"/>
            </a:endParaRPr>
          </a:p>
        </p:txBody>
      </p:sp>
      <p:sp>
        <p:nvSpPr>
          <p:cNvPr id="18436" name="Rectangle 4"/>
          <p:cNvSpPr>
            <a:spLocks noChangeArrowheads="1"/>
          </p:cNvSpPr>
          <p:nvPr/>
        </p:nvSpPr>
        <p:spPr bwMode="auto">
          <a:xfrm>
            <a:off x="2281238" y="2305050"/>
            <a:ext cx="1219200" cy="19050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37" name="Line 5"/>
          <p:cNvSpPr>
            <a:spLocks noChangeShapeType="1"/>
          </p:cNvSpPr>
          <p:nvPr/>
        </p:nvSpPr>
        <p:spPr bwMode="auto">
          <a:xfrm flipV="1">
            <a:off x="2517775" y="2805113"/>
            <a:ext cx="730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38" name="Line 6"/>
          <p:cNvSpPr>
            <a:spLocks noChangeShapeType="1"/>
          </p:cNvSpPr>
          <p:nvPr/>
        </p:nvSpPr>
        <p:spPr bwMode="auto">
          <a:xfrm flipV="1">
            <a:off x="2517775" y="3040063"/>
            <a:ext cx="730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39" name="Line 7"/>
          <p:cNvSpPr>
            <a:spLocks noChangeShapeType="1"/>
          </p:cNvSpPr>
          <p:nvPr/>
        </p:nvSpPr>
        <p:spPr bwMode="auto">
          <a:xfrm flipV="1">
            <a:off x="2517775" y="3275013"/>
            <a:ext cx="730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40" name="Line 8"/>
          <p:cNvSpPr>
            <a:spLocks noChangeShapeType="1"/>
          </p:cNvSpPr>
          <p:nvPr/>
        </p:nvSpPr>
        <p:spPr bwMode="auto">
          <a:xfrm flipV="1">
            <a:off x="2517775" y="3509963"/>
            <a:ext cx="730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41" name="Line 9"/>
          <p:cNvSpPr>
            <a:spLocks noChangeShapeType="1"/>
          </p:cNvSpPr>
          <p:nvPr/>
        </p:nvSpPr>
        <p:spPr bwMode="auto">
          <a:xfrm flipV="1">
            <a:off x="2517775" y="3744913"/>
            <a:ext cx="730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nvGrpSpPr>
          <p:cNvPr id="100363" name="Group 10"/>
          <p:cNvGrpSpPr>
            <a:grpSpLocks/>
          </p:cNvGrpSpPr>
          <p:nvPr/>
        </p:nvGrpSpPr>
        <p:grpSpPr bwMode="auto">
          <a:xfrm>
            <a:off x="3652838" y="2305050"/>
            <a:ext cx="2771775" cy="2081213"/>
            <a:chOff x="2112" y="855"/>
            <a:chExt cx="1746" cy="1311"/>
          </a:xfrm>
        </p:grpSpPr>
        <p:sp>
          <p:nvSpPr>
            <p:cNvPr id="18443" name="Text Box 11"/>
            <p:cNvSpPr txBox="1">
              <a:spLocks noChangeArrowheads="1"/>
            </p:cNvSpPr>
            <p:nvPr/>
          </p:nvSpPr>
          <p:spPr bwMode="auto">
            <a:xfrm>
              <a:off x="2160" y="1453"/>
              <a:ext cx="954" cy="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lnSpc>
                  <a:spcPct val="90000"/>
                </a:lnSpc>
                <a:defRPr/>
              </a:pPr>
              <a:r>
                <a:rPr lang="en-US" sz="1000" b="1"/>
                <a:t>Organizations</a:t>
              </a:r>
            </a:p>
            <a:p>
              <a:pPr algn="r">
                <a:lnSpc>
                  <a:spcPct val="90000"/>
                </a:lnSpc>
                <a:defRPr/>
              </a:pPr>
              <a:r>
                <a:rPr lang="en-US" sz="1000" b="1"/>
                <a:t>Locations</a:t>
              </a:r>
            </a:p>
            <a:p>
              <a:pPr algn="r">
                <a:lnSpc>
                  <a:spcPct val="90000"/>
                </a:lnSpc>
                <a:defRPr/>
              </a:pPr>
              <a:r>
                <a:rPr lang="en-US" sz="1000" b="1"/>
                <a:t>Functions</a:t>
              </a:r>
            </a:p>
            <a:p>
              <a:pPr algn="r">
                <a:lnSpc>
                  <a:spcPct val="90000"/>
                </a:lnSpc>
                <a:defRPr/>
              </a:pPr>
              <a:r>
                <a:rPr lang="en-US" sz="1000" b="1"/>
                <a:t>Applications</a:t>
              </a:r>
            </a:p>
            <a:p>
              <a:pPr algn="r">
                <a:lnSpc>
                  <a:spcPct val="90000"/>
                </a:lnSpc>
                <a:defRPr/>
              </a:pPr>
              <a:r>
                <a:rPr lang="en-US" sz="1000" b="1"/>
                <a:t>Entities</a:t>
              </a:r>
            </a:p>
            <a:p>
              <a:pPr algn="r">
                <a:lnSpc>
                  <a:spcPct val="90000"/>
                </a:lnSpc>
                <a:defRPr/>
              </a:pPr>
              <a:r>
                <a:rPr lang="en-US" sz="1000" b="1"/>
                <a:t>Database/file</a:t>
              </a:r>
            </a:p>
            <a:p>
              <a:pPr algn="r">
                <a:lnSpc>
                  <a:spcPct val="90000"/>
                </a:lnSpc>
                <a:defRPr/>
              </a:pPr>
              <a:r>
                <a:rPr lang="en-US" sz="1000" b="1"/>
                <a:t>Technology Platforms</a:t>
              </a:r>
            </a:p>
          </p:txBody>
        </p:sp>
        <p:sp>
          <p:nvSpPr>
            <p:cNvPr id="18444" name="Text Box 12"/>
            <p:cNvSpPr txBox="1">
              <a:spLocks noChangeArrowheads="1"/>
            </p:cNvSpPr>
            <p:nvPr/>
          </p:nvSpPr>
          <p:spPr bwMode="auto">
            <a:xfrm rot="-5400000">
              <a:off x="3169" y="814"/>
              <a:ext cx="648" cy="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000" b="1"/>
                <a:t>Organizations</a:t>
              </a:r>
            </a:p>
            <a:p>
              <a:pPr>
                <a:defRPr/>
              </a:pPr>
              <a:r>
                <a:rPr lang="en-US" sz="1000" b="1"/>
                <a:t>Locations</a:t>
              </a:r>
            </a:p>
            <a:p>
              <a:pPr>
                <a:defRPr/>
              </a:pPr>
              <a:r>
                <a:rPr lang="en-US" sz="1000" b="1"/>
                <a:t>Functions</a:t>
              </a:r>
            </a:p>
            <a:p>
              <a:pPr>
                <a:defRPr/>
              </a:pPr>
              <a:r>
                <a:rPr lang="en-US" sz="1000" b="1"/>
                <a:t>Applications</a:t>
              </a:r>
            </a:p>
            <a:p>
              <a:pPr>
                <a:defRPr/>
              </a:pPr>
              <a:r>
                <a:rPr lang="en-US" sz="1000" b="1"/>
                <a:t>Entities</a:t>
              </a:r>
            </a:p>
            <a:p>
              <a:pPr>
                <a:defRPr/>
              </a:pPr>
              <a:r>
                <a:rPr lang="en-US" sz="1000" b="1"/>
                <a:t>Database/file</a:t>
              </a:r>
            </a:p>
            <a:p>
              <a:pPr>
                <a:defRPr/>
              </a:pPr>
              <a:r>
                <a:rPr lang="en-US" sz="1000" b="1"/>
                <a:t>Tech Platform</a:t>
              </a:r>
            </a:p>
          </p:txBody>
        </p:sp>
        <p:sp>
          <p:nvSpPr>
            <p:cNvPr id="18445" name="Rectangle 13"/>
            <p:cNvSpPr>
              <a:spLocks noChangeArrowheads="1"/>
            </p:cNvSpPr>
            <p:nvPr/>
          </p:nvSpPr>
          <p:spPr bwMode="auto">
            <a:xfrm>
              <a:off x="2112" y="864"/>
              <a:ext cx="1728" cy="12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46" name="Line 14"/>
            <p:cNvSpPr>
              <a:spLocks noChangeShapeType="1"/>
            </p:cNvSpPr>
            <p:nvPr/>
          </p:nvSpPr>
          <p:spPr bwMode="auto">
            <a:xfrm flipH="1">
              <a:off x="2112" y="1496"/>
              <a:ext cx="17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47" name="Line 15"/>
            <p:cNvSpPr>
              <a:spLocks noChangeShapeType="1"/>
            </p:cNvSpPr>
            <p:nvPr/>
          </p:nvSpPr>
          <p:spPr bwMode="auto">
            <a:xfrm flipH="1">
              <a:off x="2112" y="1597"/>
              <a:ext cx="17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48" name="Line 16"/>
            <p:cNvSpPr>
              <a:spLocks noChangeShapeType="1"/>
            </p:cNvSpPr>
            <p:nvPr/>
          </p:nvSpPr>
          <p:spPr bwMode="auto">
            <a:xfrm flipH="1">
              <a:off x="2112" y="1664"/>
              <a:ext cx="17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49" name="Line 17"/>
            <p:cNvSpPr>
              <a:spLocks noChangeShapeType="1"/>
            </p:cNvSpPr>
            <p:nvPr/>
          </p:nvSpPr>
          <p:spPr bwMode="auto">
            <a:xfrm flipH="1">
              <a:off x="2112" y="1765"/>
              <a:ext cx="17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50" name="Line 18"/>
            <p:cNvSpPr>
              <a:spLocks noChangeShapeType="1"/>
            </p:cNvSpPr>
            <p:nvPr/>
          </p:nvSpPr>
          <p:spPr bwMode="auto">
            <a:xfrm>
              <a:off x="2112" y="1833"/>
              <a:ext cx="17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51" name="Line 19"/>
            <p:cNvSpPr>
              <a:spLocks noChangeShapeType="1"/>
            </p:cNvSpPr>
            <p:nvPr/>
          </p:nvSpPr>
          <p:spPr bwMode="auto">
            <a:xfrm>
              <a:off x="2112" y="1934"/>
              <a:ext cx="17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52" name="Line 20"/>
            <p:cNvSpPr>
              <a:spLocks noChangeShapeType="1"/>
            </p:cNvSpPr>
            <p:nvPr/>
          </p:nvSpPr>
          <p:spPr bwMode="auto">
            <a:xfrm>
              <a:off x="2112" y="2001"/>
              <a:ext cx="17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53" name="Line 21"/>
            <p:cNvSpPr>
              <a:spLocks noChangeShapeType="1"/>
            </p:cNvSpPr>
            <p:nvPr/>
          </p:nvSpPr>
          <p:spPr bwMode="auto">
            <a:xfrm>
              <a:off x="3237" y="1023"/>
              <a:ext cx="0" cy="10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54" name="Line 22"/>
            <p:cNvSpPr>
              <a:spLocks noChangeShapeType="1"/>
            </p:cNvSpPr>
            <p:nvPr/>
          </p:nvSpPr>
          <p:spPr bwMode="auto">
            <a:xfrm>
              <a:off x="3318" y="1023"/>
              <a:ext cx="0" cy="10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55" name="Line 23"/>
            <p:cNvSpPr>
              <a:spLocks noChangeShapeType="1"/>
            </p:cNvSpPr>
            <p:nvPr/>
          </p:nvSpPr>
          <p:spPr bwMode="auto">
            <a:xfrm>
              <a:off x="3438" y="1023"/>
              <a:ext cx="0" cy="10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56" name="Line 24"/>
            <p:cNvSpPr>
              <a:spLocks noChangeShapeType="1"/>
            </p:cNvSpPr>
            <p:nvPr/>
          </p:nvSpPr>
          <p:spPr bwMode="auto">
            <a:xfrm>
              <a:off x="3518" y="1023"/>
              <a:ext cx="0" cy="10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57" name="Line 25"/>
            <p:cNvSpPr>
              <a:spLocks noChangeShapeType="1"/>
            </p:cNvSpPr>
            <p:nvPr/>
          </p:nvSpPr>
          <p:spPr bwMode="auto">
            <a:xfrm>
              <a:off x="3639" y="1023"/>
              <a:ext cx="0" cy="10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58" name="Line 26"/>
            <p:cNvSpPr>
              <a:spLocks noChangeShapeType="1"/>
            </p:cNvSpPr>
            <p:nvPr/>
          </p:nvSpPr>
          <p:spPr bwMode="auto">
            <a:xfrm>
              <a:off x="3719" y="990"/>
              <a:ext cx="0" cy="1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59" name="Line 27"/>
            <p:cNvSpPr>
              <a:spLocks noChangeShapeType="1"/>
            </p:cNvSpPr>
            <p:nvPr/>
          </p:nvSpPr>
          <p:spPr bwMode="auto">
            <a:xfrm>
              <a:off x="3157" y="1023"/>
              <a:ext cx="0" cy="10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60" name="Text Box 28"/>
            <p:cNvSpPr txBox="1">
              <a:spLocks noChangeArrowheads="1"/>
            </p:cNvSpPr>
            <p:nvPr/>
          </p:nvSpPr>
          <p:spPr bwMode="auto">
            <a:xfrm>
              <a:off x="3107" y="1574"/>
              <a:ext cx="169"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000" b="1"/>
                <a:t>X</a:t>
              </a:r>
            </a:p>
          </p:txBody>
        </p:sp>
        <p:sp>
          <p:nvSpPr>
            <p:cNvPr id="18461" name="Text Box 29"/>
            <p:cNvSpPr txBox="1">
              <a:spLocks noChangeArrowheads="1"/>
            </p:cNvSpPr>
            <p:nvPr/>
          </p:nvSpPr>
          <p:spPr bwMode="auto">
            <a:xfrm>
              <a:off x="3117" y="1665"/>
              <a:ext cx="118"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000" b="1"/>
                <a:t>X</a:t>
              </a:r>
            </a:p>
          </p:txBody>
        </p:sp>
        <p:sp>
          <p:nvSpPr>
            <p:cNvPr id="18462" name="Text Box 30"/>
            <p:cNvSpPr txBox="1">
              <a:spLocks noChangeArrowheads="1"/>
            </p:cNvSpPr>
            <p:nvPr/>
          </p:nvSpPr>
          <p:spPr bwMode="auto">
            <a:xfrm>
              <a:off x="3309" y="1743"/>
              <a:ext cx="169"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000" b="1"/>
                <a:t>X</a:t>
              </a:r>
            </a:p>
          </p:txBody>
        </p:sp>
        <p:sp>
          <p:nvSpPr>
            <p:cNvPr id="18463" name="Text Box 31"/>
            <p:cNvSpPr txBox="1">
              <a:spLocks noChangeArrowheads="1"/>
            </p:cNvSpPr>
            <p:nvPr/>
          </p:nvSpPr>
          <p:spPr bwMode="auto">
            <a:xfrm>
              <a:off x="3107" y="1743"/>
              <a:ext cx="169"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000" b="1"/>
                <a:t>X</a:t>
              </a:r>
            </a:p>
          </p:txBody>
        </p:sp>
        <p:sp>
          <p:nvSpPr>
            <p:cNvPr id="18464" name="Text Box 32"/>
            <p:cNvSpPr txBox="1">
              <a:spLocks noChangeArrowheads="1"/>
            </p:cNvSpPr>
            <p:nvPr/>
          </p:nvSpPr>
          <p:spPr bwMode="auto">
            <a:xfrm>
              <a:off x="3394" y="1994"/>
              <a:ext cx="169"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000" b="1"/>
                <a:t>X</a:t>
              </a:r>
            </a:p>
          </p:txBody>
        </p:sp>
        <p:sp>
          <p:nvSpPr>
            <p:cNvPr id="18465" name="Text Box 33"/>
            <p:cNvSpPr txBox="1">
              <a:spLocks noChangeArrowheads="1"/>
            </p:cNvSpPr>
            <p:nvPr/>
          </p:nvSpPr>
          <p:spPr bwMode="auto">
            <a:xfrm>
              <a:off x="3474" y="1927"/>
              <a:ext cx="169"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000" b="1"/>
                <a:t>X</a:t>
              </a:r>
            </a:p>
          </p:txBody>
        </p:sp>
        <p:sp>
          <p:nvSpPr>
            <p:cNvPr id="18466" name="Line 34"/>
            <p:cNvSpPr>
              <a:spLocks noChangeShapeType="1"/>
            </p:cNvSpPr>
            <p:nvPr/>
          </p:nvSpPr>
          <p:spPr bwMode="auto">
            <a:xfrm>
              <a:off x="3157" y="1496"/>
              <a:ext cx="683" cy="6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67" name="Text Box 35"/>
            <p:cNvSpPr txBox="1">
              <a:spLocks noChangeArrowheads="1"/>
            </p:cNvSpPr>
            <p:nvPr/>
          </p:nvSpPr>
          <p:spPr bwMode="auto">
            <a:xfrm>
              <a:off x="3389" y="1843"/>
              <a:ext cx="169"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000" b="1"/>
                <a:t>X</a:t>
              </a:r>
            </a:p>
          </p:txBody>
        </p:sp>
        <p:sp>
          <p:nvSpPr>
            <p:cNvPr id="18468" name="Text Box 36"/>
            <p:cNvSpPr txBox="1">
              <a:spLocks noChangeArrowheads="1"/>
            </p:cNvSpPr>
            <p:nvPr/>
          </p:nvSpPr>
          <p:spPr bwMode="auto">
            <a:xfrm>
              <a:off x="3188" y="1743"/>
              <a:ext cx="169"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000" b="1"/>
                <a:t>X</a:t>
              </a:r>
            </a:p>
          </p:txBody>
        </p:sp>
        <p:sp>
          <p:nvSpPr>
            <p:cNvPr id="18469" name="Text Box 37"/>
            <p:cNvSpPr txBox="1">
              <a:spLocks noChangeArrowheads="1"/>
            </p:cNvSpPr>
            <p:nvPr/>
          </p:nvSpPr>
          <p:spPr bwMode="auto">
            <a:xfrm>
              <a:off x="3188" y="1843"/>
              <a:ext cx="169"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000" b="1"/>
                <a:t>X</a:t>
              </a:r>
            </a:p>
          </p:txBody>
        </p:sp>
        <p:sp>
          <p:nvSpPr>
            <p:cNvPr id="18470" name="Text Box 38"/>
            <p:cNvSpPr txBox="1">
              <a:spLocks noChangeArrowheads="1"/>
            </p:cNvSpPr>
            <p:nvPr/>
          </p:nvSpPr>
          <p:spPr bwMode="auto">
            <a:xfrm>
              <a:off x="3274" y="1994"/>
              <a:ext cx="169"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000" b="1"/>
                <a:t>X</a:t>
              </a:r>
            </a:p>
          </p:txBody>
        </p:sp>
        <p:sp>
          <p:nvSpPr>
            <p:cNvPr id="18471" name="Text Box 39"/>
            <p:cNvSpPr txBox="1">
              <a:spLocks noChangeArrowheads="1"/>
            </p:cNvSpPr>
            <p:nvPr/>
          </p:nvSpPr>
          <p:spPr bwMode="auto">
            <a:xfrm>
              <a:off x="3107" y="2012"/>
              <a:ext cx="169"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000" b="1"/>
                <a:t>X</a:t>
              </a:r>
            </a:p>
          </p:txBody>
        </p:sp>
      </p:grpSp>
      <p:grpSp>
        <p:nvGrpSpPr>
          <p:cNvPr id="100364" name="Group 40"/>
          <p:cNvGrpSpPr>
            <a:grpSpLocks/>
          </p:cNvGrpSpPr>
          <p:nvPr/>
        </p:nvGrpSpPr>
        <p:grpSpPr bwMode="auto">
          <a:xfrm>
            <a:off x="604838" y="2305050"/>
            <a:ext cx="1524000" cy="1905000"/>
            <a:chOff x="960" y="864"/>
            <a:chExt cx="720" cy="624"/>
          </a:xfrm>
        </p:grpSpPr>
        <p:sp>
          <p:nvSpPr>
            <p:cNvPr id="18473" name="Rectangle 41"/>
            <p:cNvSpPr>
              <a:spLocks noChangeArrowheads="1"/>
            </p:cNvSpPr>
            <p:nvPr/>
          </p:nvSpPr>
          <p:spPr bwMode="auto">
            <a:xfrm>
              <a:off x="960" y="864"/>
              <a:ext cx="720" cy="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aphicFrame>
          <p:nvGraphicFramePr>
            <p:cNvPr id="100396" name="Object 42"/>
            <p:cNvGraphicFramePr>
              <a:graphicFrameLocks noChangeAspect="1"/>
            </p:cNvGraphicFramePr>
            <p:nvPr/>
          </p:nvGraphicFramePr>
          <p:xfrm flipV="1">
            <a:off x="1200" y="1056"/>
            <a:ext cx="144" cy="216"/>
          </p:xfrm>
          <a:graphic>
            <a:graphicData uri="http://schemas.openxmlformats.org/presentationml/2006/ole">
              <mc:AlternateContent xmlns:mc="http://schemas.openxmlformats.org/markup-compatibility/2006">
                <mc:Choice xmlns:v="urn:schemas-microsoft-com:vml" Requires="v">
                  <p:oleObj spid="_x0000_s5216" name="Clip" r:id="rId3" imgW="3035300" imgH="4533900" progId="MS_ClipArt_Gallery.2">
                    <p:embed/>
                  </p:oleObj>
                </mc:Choice>
                <mc:Fallback>
                  <p:oleObj name="Clip" r:id="rId3" imgW="3035300" imgH="453390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1200" y="1056"/>
                          <a:ext cx="144"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0397" name="Object 43"/>
            <p:cNvGraphicFramePr>
              <a:graphicFrameLocks noChangeAspect="1"/>
            </p:cNvGraphicFramePr>
            <p:nvPr/>
          </p:nvGraphicFramePr>
          <p:xfrm>
            <a:off x="1344" y="1008"/>
            <a:ext cx="289" cy="284"/>
          </p:xfrm>
          <a:graphic>
            <a:graphicData uri="http://schemas.openxmlformats.org/presentationml/2006/ole">
              <mc:AlternateContent xmlns:mc="http://schemas.openxmlformats.org/markup-compatibility/2006">
                <mc:Choice xmlns:v="urn:schemas-microsoft-com:vml" Requires="v">
                  <p:oleObj spid="_x0000_s5217" name="Clip" r:id="rId5" imgW="2374900" imgH="2349500" progId="MS_ClipArt_Gallery.2">
                    <p:embed/>
                  </p:oleObj>
                </mc:Choice>
                <mc:Fallback>
                  <p:oleObj name="Clip" r:id="rId5" imgW="2374900" imgH="2349500"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4" y="1008"/>
                          <a:ext cx="289"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0398" name="Object 44"/>
            <p:cNvGraphicFramePr>
              <a:graphicFrameLocks noChangeAspect="1"/>
            </p:cNvGraphicFramePr>
            <p:nvPr/>
          </p:nvGraphicFramePr>
          <p:xfrm>
            <a:off x="1008" y="1008"/>
            <a:ext cx="164" cy="288"/>
          </p:xfrm>
          <a:graphic>
            <a:graphicData uri="http://schemas.openxmlformats.org/presentationml/2006/ole">
              <mc:AlternateContent xmlns:mc="http://schemas.openxmlformats.org/markup-compatibility/2006">
                <mc:Choice xmlns:v="urn:schemas-microsoft-com:vml" Requires="v">
                  <p:oleObj spid="_x0000_s5218" name="Clip" r:id="rId7" imgW="1930400" imgH="3390900" progId="MS_ClipArt_Gallery.2">
                    <p:embed/>
                  </p:oleObj>
                </mc:Choice>
                <mc:Fallback>
                  <p:oleObj name="Clip" r:id="rId7" imgW="1930400" imgH="3390900"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8" y="1008"/>
                          <a:ext cx="16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8477" name="Line 45"/>
            <p:cNvSpPr>
              <a:spLocks noChangeShapeType="1"/>
            </p:cNvSpPr>
            <p:nvPr/>
          </p:nvSpPr>
          <p:spPr bwMode="auto">
            <a:xfrm flipV="1">
              <a:off x="1248" y="1104"/>
              <a:ext cx="180" cy="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78" name="Line 46"/>
            <p:cNvSpPr>
              <a:spLocks noChangeShapeType="1"/>
            </p:cNvSpPr>
            <p:nvPr/>
          </p:nvSpPr>
          <p:spPr bwMode="auto">
            <a:xfrm>
              <a:off x="1104" y="1104"/>
              <a:ext cx="120" cy="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sp>
        <p:nvSpPr>
          <p:cNvPr id="18479" name="Text Box 47"/>
          <p:cNvSpPr txBox="1">
            <a:spLocks noChangeArrowheads="1"/>
          </p:cNvSpPr>
          <p:nvPr/>
        </p:nvSpPr>
        <p:spPr bwMode="auto">
          <a:xfrm>
            <a:off x="933450" y="1974850"/>
            <a:ext cx="9525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b="1"/>
              <a:t>Graphic</a:t>
            </a:r>
          </a:p>
        </p:txBody>
      </p:sp>
      <p:sp>
        <p:nvSpPr>
          <p:cNvPr id="18480" name="Text Box 48"/>
          <p:cNvSpPr txBox="1">
            <a:spLocks noChangeArrowheads="1"/>
          </p:cNvSpPr>
          <p:nvPr/>
        </p:nvSpPr>
        <p:spPr bwMode="auto">
          <a:xfrm>
            <a:off x="2509838" y="1974850"/>
            <a:ext cx="6016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b="1"/>
              <a:t>Text</a:t>
            </a:r>
            <a:endParaRPr lang="en-US" sz="1200" b="1"/>
          </a:p>
        </p:txBody>
      </p:sp>
      <p:sp>
        <p:nvSpPr>
          <p:cNvPr id="18481" name="Text Box 49"/>
          <p:cNvSpPr txBox="1">
            <a:spLocks noChangeArrowheads="1"/>
          </p:cNvSpPr>
          <p:nvPr/>
        </p:nvSpPr>
        <p:spPr bwMode="auto">
          <a:xfrm>
            <a:off x="6443663" y="1974850"/>
            <a:ext cx="25669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b="1"/>
              <a:t>Dictionary Relationships</a:t>
            </a:r>
          </a:p>
        </p:txBody>
      </p:sp>
      <p:sp>
        <p:nvSpPr>
          <p:cNvPr id="18482" name="Text Box 50"/>
          <p:cNvSpPr txBox="1">
            <a:spLocks noChangeArrowheads="1"/>
          </p:cNvSpPr>
          <p:nvPr/>
        </p:nvSpPr>
        <p:spPr bwMode="auto">
          <a:xfrm>
            <a:off x="3048000" y="5284788"/>
            <a:ext cx="28686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3200" b="1">
                <a:solidFill>
                  <a:srgbClr val="7D7FCF"/>
                </a:solidFill>
              </a:rPr>
              <a:t>Communicate</a:t>
            </a:r>
          </a:p>
        </p:txBody>
      </p:sp>
      <p:sp>
        <p:nvSpPr>
          <p:cNvPr id="18483" name="Text Box 51"/>
          <p:cNvSpPr txBox="1">
            <a:spLocks noChangeArrowheads="1"/>
          </p:cNvSpPr>
          <p:nvPr/>
        </p:nvSpPr>
        <p:spPr bwMode="auto">
          <a:xfrm>
            <a:off x="1087438" y="4849813"/>
            <a:ext cx="17176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3200" b="1">
                <a:solidFill>
                  <a:srgbClr val="7D7FCF"/>
                </a:solidFill>
              </a:rPr>
              <a:t>Capture</a:t>
            </a:r>
          </a:p>
        </p:txBody>
      </p:sp>
      <p:sp>
        <p:nvSpPr>
          <p:cNvPr id="18484" name="Text Box 52"/>
          <p:cNvSpPr txBox="1">
            <a:spLocks noChangeArrowheads="1"/>
          </p:cNvSpPr>
          <p:nvPr/>
        </p:nvSpPr>
        <p:spPr bwMode="auto">
          <a:xfrm>
            <a:off x="6248400" y="5665788"/>
            <a:ext cx="17176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3200" b="1">
                <a:solidFill>
                  <a:srgbClr val="7D7FCF"/>
                </a:solidFill>
              </a:rPr>
              <a:t>Analyze</a:t>
            </a:r>
          </a:p>
        </p:txBody>
      </p:sp>
      <p:sp>
        <p:nvSpPr>
          <p:cNvPr id="18485" name="Line 53"/>
          <p:cNvSpPr>
            <a:spLocks noChangeShapeType="1"/>
          </p:cNvSpPr>
          <p:nvPr/>
        </p:nvSpPr>
        <p:spPr bwMode="auto">
          <a:xfrm flipV="1">
            <a:off x="2517775" y="3981450"/>
            <a:ext cx="730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86" name="Text Box 54"/>
          <p:cNvSpPr txBox="1">
            <a:spLocks noChangeArrowheads="1"/>
          </p:cNvSpPr>
          <p:nvPr/>
        </p:nvSpPr>
        <p:spPr bwMode="auto">
          <a:xfrm>
            <a:off x="604838" y="4572000"/>
            <a:ext cx="17986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b="1"/>
              <a:t>Use products to:</a:t>
            </a:r>
            <a:endParaRPr lang="en-US" sz="1200" b="1"/>
          </a:p>
        </p:txBody>
      </p:sp>
      <p:sp>
        <p:nvSpPr>
          <p:cNvPr id="18487" name="Text Box 55"/>
          <p:cNvSpPr txBox="1">
            <a:spLocks noChangeArrowheads="1"/>
          </p:cNvSpPr>
          <p:nvPr/>
        </p:nvSpPr>
        <p:spPr bwMode="auto">
          <a:xfrm>
            <a:off x="4357688" y="1974850"/>
            <a:ext cx="917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b="1"/>
              <a:t>Tabular</a:t>
            </a:r>
            <a:endParaRPr lang="en-US" sz="1200" b="1"/>
          </a:p>
        </p:txBody>
      </p:sp>
      <p:grpSp>
        <p:nvGrpSpPr>
          <p:cNvPr id="100374" name="Group 56"/>
          <p:cNvGrpSpPr>
            <a:grpSpLocks/>
          </p:cNvGrpSpPr>
          <p:nvPr/>
        </p:nvGrpSpPr>
        <p:grpSpPr bwMode="auto">
          <a:xfrm>
            <a:off x="6548438" y="2457450"/>
            <a:ext cx="2595562" cy="1863725"/>
            <a:chOff x="3984" y="864"/>
            <a:chExt cx="1635" cy="1174"/>
          </a:xfrm>
        </p:grpSpPr>
        <p:sp>
          <p:nvSpPr>
            <p:cNvPr id="18489" name="Text Box 57"/>
            <p:cNvSpPr txBox="1">
              <a:spLocks noChangeArrowheads="1"/>
            </p:cNvSpPr>
            <p:nvPr/>
          </p:nvSpPr>
          <p:spPr bwMode="auto">
            <a:xfrm>
              <a:off x="4013" y="1385"/>
              <a:ext cx="46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800" b="1">
                  <a:solidFill>
                    <a:srgbClr val="339966"/>
                  </a:solidFill>
                </a:rPr>
                <a:t>Systems</a:t>
              </a:r>
            </a:p>
            <a:p>
              <a:pPr algn="ctr">
                <a:defRPr/>
              </a:pPr>
              <a:r>
                <a:rPr lang="en-US" sz="800" b="1">
                  <a:solidFill>
                    <a:srgbClr val="339966"/>
                  </a:solidFill>
                </a:rPr>
                <a:t>Node Name</a:t>
              </a:r>
            </a:p>
          </p:txBody>
        </p:sp>
        <p:sp>
          <p:nvSpPr>
            <p:cNvPr id="18490" name="Text Box 58"/>
            <p:cNvSpPr txBox="1">
              <a:spLocks noChangeArrowheads="1"/>
            </p:cNvSpPr>
            <p:nvPr/>
          </p:nvSpPr>
          <p:spPr bwMode="auto">
            <a:xfrm>
              <a:off x="4656" y="1385"/>
              <a:ext cx="3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800" b="1">
                  <a:solidFill>
                    <a:srgbClr val="339966"/>
                  </a:solidFill>
                </a:rPr>
                <a:t>System</a:t>
              </a:r>
            </a:p>
            <a:p>
              <a:pPr algn="ctr">
                <a:defRPr/>
              </a:pPr>
              <a:r>
                <a:rPr lang="en-US" sz="800" b="1">
                  <a:solidFill>
                    <a:srgbClr val="339966"/>
                  </a:solidFill>
                </a:rPr>
                <a:t>Name</a:t>
              </a:r>
            </a:p>
          </p:txBody>
        </p:sp>
        <p:sp>
          <p:nvSpPr>
            <p:cNvPr id="18491" name="Line 59"/>
            <p:cNvSpPr>
              <a:spLocks noChangeShapeType="1"/>
            </p:cNvSpPr>
            <p:nvPr/>
          </p:nvSpPr>
          <p:spPr bwMode="auto">
            <a:xfrm>
              <a:off x="4421" y="1431"/>
              <a:ext cx="304"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92" name="Text Box 60"/>
            <p:cNvSpPr txBox="1">
              <a:spLocks noChangeArrowheads="1"/>
            </p:cNvSpPr>
            <p:nvPr/>
          </p:nvSpPr>
          <p:spPr bwMode="auto">
            <a:xfrm>
              <a:off x="4627" y="1749"/>
              <a:ext cx="386"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800" b="1">
                  <a:solidFill>
                    <a:srgbClr val="339966"/>
                  </a:solidFill>
                </a:rPr>
                <a:t>System </a:t>
              </a:r>
            </a:p>
            <a:p>
              <a:pPr algn="ctr">
                <a:defRPr/>
              </a:pPr>
              <a:r>
                <a:rPr lang="en-US" sz="800" b="1">
                  <a:solidFill>
                    <a:srgbClr val="339966"/>
                  </a:solidFill>
                </a:rPr>
                <a:t>Function</a:t>
              </a:r>
            </a:p>
            <a:p>
              <a:pPr algn="ctr">
                <a:defRPr/>
              </a:pPr>
              <a:r>
                <a:rPr lang="en-US" sz="800" b="1">
                  <a:solidFill>
                    <a:srgbClr val="339966"/>
                  </a:solidFill>
                </a:rPr>
                <a:t> Name</a:t>
              </a:r>
            </a:p>
          </p:txBody>
        </p:sp>
        <p:sp>
          <p:nvSpPr>
            <p:cNvPr id="18493" name="Line 61"/>
            <p:cNvSpPr>
              <a:spLocks noChangeShapeType="1"/>
            </p:cNvSpPr>
            <p:nvPr/>
          </p:nvSpPr>
          <p:spPr bwMode="auto">
            <a:xfrm flipH="1">
              <a:off x="4780" y="1509"/>
              <a:ext cx="0" cy="20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94" name="Text Box 62"/>
            <p:cNvSpPr txBox="1">
              <a:spLocks noChangeArrowheads="1"/>
            </p:cNvSpPr>
            <p:nvPr/>
          </p:nvSpPr>
          <p:spPr bwMode="auto">
            <a:xfrm>
              <a:off x="5119" y="1385"/>
              <a:ext cx="48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800" b="1">
                  <a:solidFill>
                    <a:srgbClr val="339966"/>
                  </a:solidFill>
                </a:rPr>
                <a:t>System</a:t>
              </a:r>
            </a:p>
            <a:p>
              <a:pPr algn="ctr">
                <a:defRPr/>
              </a:pPr>
              <a:r>
                <a:rPr lang="en-US" sz="800" b="1">
                  <a:solidFill>
                    <a:srgbClr val="339966"/>
                  </a:solidFill>
                </a:rPr>
                <a:t>Component </a:t>
              </a:r>
            </a:p>
            <a:p>
              <a:pPr algn="ctr">
                <a:defRPr/>
              </a:pPr>
              <a:r>
                <a:rPr lang="en-US" sz="800" b="1">
                  <a:solidFill>
                    <a:srgbClr val="339966"/>
                  </a:solidFill>
                </a:rPr>
                <a:t>Name</a:t>
              </a:r>
            </a:p>
          </p:txBody>
        </p:sp>
        <p:sp>
          <p:nvSpPr>
            <p:cNvPr id="18495" name="Line 63"/>
            <p:cNvSpPr>
              <a:spLocks noChangeShapeType="1"/>
            </p:cNvSpPr>
            <p:nvPr/>
          </p:nvSpPr>
          <p:spPr bwMode="auto">
            <a:xfrm>
              <a:off x="4946" y="1431"/>
              <a:ext cx="22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96" name="Text Box 64"/>
            <p:cNvSpPr txBox="1">
              <a:spLocks noChangeArrowheads="1"/>
            </p:cNvSpPr>
            <p:nvPr/>
          </p:nvSpPr>
          <p:spPr bwMode="auto">
            <a:xfrm>
              <a:off x="3984" y="864"/>
              <a:ext cx="47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800" b="1">
                  <a:solidFill>
                    <a:srgbClr val="D60093"/>
                  </a:solidFill>
                </a:rPr>
                <a:t>Operational</a:t>
              </a:r>
            </a:p>
            <a:p>
              <a:pPr algn="ctr">
                <a:defRPr/>
              </a:pPr>
              <a:r>
                <a:rPr lang="en-US" sz="800" b="1">
                  <a:solidFill>
                    <a:srgbClr val="D60093"/>
                  </a:solidFill>
                </a:rPr>
                <a:t>Node Name</a:t>
              </a:r>
              <a:endParaRPr lang="en-US" sz="800" b="1"/>
            </a:p>
          </p:txBody>
        </p:sp>
        <p:sp>
          <p:nvSpPr>
            <p:cNvPr id="18497" name="Line 65"/>
            <p:cNvSpPr>
              <a:spLocks noChangeShapeType="1"/>
            </p:cNvSpPr>
            <p:nvPr/>
          </p:nvSpPr>
          <p:spPr bwMode="auto">
            <a:xfrm>
              <a:off x="4227" y="1040"/>
              <a:ext cx="0" cy="31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98" name="Line 66"/>
            <p:cNvSpPr>
              <a:spLocks noChangeShapeType="1"/>
            </p:cNvSpPr>
            <p:nvPr/>
          </p:nvSpPr>
          <p:spPr bwMode="auto">
            <a:xfrm>
              <a:off x="4310" y="1014"/>
              <a:ext cx="443" cy="339"/>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499" name="Text Box 67"/>
            <p:cNvSpPr txBox="1">
              <a:spLocks noChangeArrowheads="1"/>
            </p:cNvSpPr>
            <p:nvPr/>
          </p:nvSpPr>
          <p:spPr bwMode="auto">
            <a:xfrm>
              <a:off x="5146" y="864"/>
              <a:ext cx="47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800" b="1">
                  <a:solidFill>
                    <a:srgbClr val="D60093"/>
                  </a:solidFill>
                </a:rPr>
                <a:t>Operational</a:t>
              </a:r>
            </a:p>
            <a:p>
              <a:pPr algn="ctr">
                <a:defRPr/>
              </a:pPr>
              <a:r>
                <a:rPr lang="en-US" sz="800" b="1">
                  <a:solidFill>
                    <a:srgbClr val="D60093"/>
                  </a:solidFill>
                </a:rPr>
                <a:t>Activity</a:t>
              </a:r>
            </a:p>
          </p:txBody>
        </p:sp>
        <p:sp>
          <p:nvSpPr>
            <p:cNvPr id="18500" name="Line 68"/>
            <p:cNvSpPr>
              <a:spLocks noChangeShapeType="1"/>
            </p:cNvSpPr>
            <p:nvPr/>
          </p:nvSpPr>
          <p:spPr bwMode="auto">
            <a:xfrm flipV="1">
              <a:off x="4946" y="1014"/>
              <a:ext cx="360" cy="339"/>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501" name="Line 69"/>
            <p:cNvSpPr>
              <a:spLocks noChangeShapeType="1"/>
            </p:cNvSpPr>
            <p:nvPr/>
          </p:nvSpPr>
          <p:spPr bwMode="auto">
            <a:xfrm flipV="1">
              <a:off x="5361" y="1014"/>
              <a:ext cx="0" cy="339"/>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502" name="Text Box 70"/>
            <p:cNvSpPr txBox="1">
              <a:spLocks noChangeArrowheads="1"/>
            </p:cNvSpPr>
            <p:nvPr/>
          </p:nvSpPr>
          <p:spPr bwMode="auto">
            <a:xfrm>
              <a:off x="4628" y="1072"/>
              <a:ext cx="37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800" b="1">
                  <a:solidFill>
                    <a:srgbClr val="339966"/>
                  </a:solidFill>
                </a:rPr>
                <a:t>Link</a:t>
              </a:r>
            </a:p>
            <a:p>
              <a:pPr algn="ctr">
                <a:defRPr/>
              </a:pPr>
              <a:r>
                <a:rPr lang="en-US" sz="800" b="1">
                  <a:solidFill>
                    <a:srgbClr val="339966"/>
                  </a:solidFill>
                </a:rPr>
                <a:t>Name/ID</a:t>
              </a:r>
            </a:p>
          </p:txBody>
        </p:sp>
        <p:sp>
          <p:nvSpPr>
            <p:cNvPr id="18503" name="Text Box 71"/>
            <p:cNvSpPr txBox="1">
              <a:spLocks noChangeArrowheads="1"/>
            </p:cNvSpPr>
            <p:nvPr/>
          </p:nvSpPr>
          <p:spPr bwMode="auto">
            <a:xfrm>
              <a:off x="4530" y="864"/>
              <a:ext cx="577"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800" b="1">
                  <a:solidFill>
                    <a:srgbClr val="D60093"/>
                  </a:solidFill>
                </a:rPr>
                <a:t>Needline Name</a:t>
              </a:r>
            </a:p>
          </p:txBody>
        </p:sp>
        <p:sp>
          <p:nvSpPr>
            <p:cNvPr id="18504" name="Line 72"/>
            <p:cNvSpPr>
              <a:spLocks noChangeShapeType="1"/>
            </p:cNvSpPr>
            <p:nvPr/>
          </p:nvSpPr>
          <p:spPr bwMode="auto">
            <a:xfrm>
              <a:off x="4808" y="936"/>
              <a:ext cx="0" cy="104"/>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505" name="Line 73"/>
            <p:cNvSpPr>
              <a:spLocks noChangeShapeType="1"/>
            </p:cNvSpPr>
            <p:nvPr/>
          </p:nvSpPr>
          <p:spPr bwMode="auto">
            <a:xfrm>
              <a:off x="4808" y="1197"/>
              <a:ext cx="0" cy="156"/>
            </a:xfrm>
            <a:prstGeom prst="line">
              <a:avLst/>
            </a:prstGeom>
            <a:noFill/>
            <a:ln w="9525" cap="rnd">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506" name="Line 74"/>
            <p:cNvSpPr>
              <a:spLocks noChangeShapeType="1"/>
            </p:cNvSpPr>
            <p:nvPr/>
          </p:nvSpPr>
          <p:spPr bwMode="auto">
            <a:xfrm flipH="1">
              <a:off x="4338" y="1197"/>
              <a:ext cx="415" cy="182"/>
            </a:xfrm>
            <a:prstGeom prst="line">
              <a:avLst/>
            </a:prstGeom>
            <a:noFill/>
            <a:ln w="9525" cap="rnd">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507" name="Text Box 75"/>
            <p:cNvSpPr txBox="1">
              <a:spLocks noChangeArrowheads="1"/>
            </p:cNvSpPr>
            <p:nvPr/>
          </p:nvSpPr>
          <p:spPr bwMode="auto">
            <a:xfrm>
              <a:off x="5092" y="1749"/>
              <a:ext cx="471"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800" b="1">
                  <a:solidFill>
                    <a:srgbClr val="339966"/>
                  </a:solidFill>
                </a:rPr>
                <a:t>Component</a:t>
              </a:r>
            </a:p>
            <a:p>
              <a:pPr algn="ctr">
                <a:defRPr/>
              </a:pPr>
              <a:r>
                <a:rPr lang="en-US" sz="800" b="1">
                  <a:solidFill>
                    <a:srgbClr val="339966"/>
                  </a:solidFill>
                </a:rPr>
                <a:t>Interface</a:t>
              </a:r>
            </a:p>
            <a:p>
              <a:pPr algn="ctr">
                <a:defRPr/>
              </a:pPr>
              <a:r>
                <a:rPr lang="en-US" sz="800" b="1">
                  <a:solidFill>
                    <a:srgbClr val="339966"/>
                  </a:solidFill>
                </a:rPr>
                <a:t>Name</a:t>
              </a:r>
            </a:p>
          </p:txBody>
        </p:sp>
        <p:sp>
          <p:nvSpPr>
            <p:cNvPr id="18508" name="Line 76"/>
            <p:cNvSpPr>
              <a:spLocks noChangeShapeType="1"/>
            </p:cNvSpPr>
            <p:nvPr/>
          </p:nvSpPr>
          <p:spPr bwMode="auto">
            <a:xfrm flipV="1">
              <a:off x="5334" y="1561"/>
              <a:ext cx="0" cy="156"/>
            </a:xfrm>
            <a:prstGeom prst="line">
              <a:avLst/>
            </a:prstGeom>
            <a:noFill/>
            <a:ln w="9525" cap="rnd">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spTree>
    <p:extLst>
      <p:ext uri="{BB962C8B-B14F-4D97-AF65-F5344CB8AC3E}">
        <p14:creationId xmlns:p14="http://schemas.microsoft.com/office/powerpoint/2010/main" val="41881454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483"/>
                                        </p:tgtEl>
                                        <p:attrNameLst>
                                          <p:attrName>style.visibility</p:attrName>
                                        </p:attrNameLst>
                                      </p:cBhvr>
                                      <p:to>
                                        <p:strVal val="visible"/>
                                      </p:to>
                                    </p:set>
                                    <p:anim calcmode="lin" valueType="num">
                                      <p:cBhvr additive="base">
                                        <p:cTn id="7" dur="500" fill="hold"/>
                                        <p:tgtEl>
                                          <p:spTgt spid="18483"/>
                                        </p:tgtEl>
                                        <p:attrNameLst>
                                          <p:attrName>ppt_x</p:attrName>
                                        </p:attrNameLst>
                                      </p:cBhvr>
                                      <p:tavLst>
                                        <p:tav tm="0">
                                          <p:val>
                                            <p:strVal val="0-#ppt_w/2"/>
                                          </p:val>
                                        </p:tav>
                                        <p:tav tm="100000">
                                          <p:val>
                                            <p:strVal val="#ppt_x"/>
                                          </p:val>
                                        </p:tav>
                                      </p:tavLst>
                                    </p:anim>
                                    <p:anim calcmode="lin" valueType="num">
                                      <p:cBhvr additive="base">
                                        <p:cTn id="8" dur="500" fill="hold"/>
                                        <p:tgtEl>
                                          <p:spTgt spid="1848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482"/>
                                        </p:tgtEl>
                                        <p:attrNameLst>
                                          <p:attrName>style.visibility</p:attrName>
                                        </p:attrNameLst>
                                      </p:cBhvr>
                                      <p:to>
                                        <p:strVal val="visible"/>
                                      </p:to>
                                    </p:set>
                                    <p:anim calcmode="lin" valueType="num">
                                      <p:cBhvr additive="base">
                                        <p:cTn id="13" dur="500" fill="hold"/>
                                        <p:tgtEl>
                                          <p:spTgt spid="18482"/>
                                        </p:tgtEl>
                                        <p:attrNameLst>
                                          <p:attrName>ppt_x</p:attrName>
                                        </p:attrNameLst>
                                      </p:cBhvr>
                                      <p:tavLst>
                                        <p:tav tm="0">
                                          <p:val>
                                            <p:strVal val="0-#ppt_w/2"/>
                                          </p:val>
                                        </p:tav>
                                        <p:tav tm="100000">
                                          <p:val>
                                            <p:strVal val="#ppt_x"/>
                                          </p:val>
                                        </p:tav>
                                      </p:tavLst>
                                    </p:anim>
                                    <p:anim calcmode="lin" valueType="num">
                                      <p:cBhvr additive="base">
                                        <p:cTn id="14" dur="500" fill="hold"/>
                                        <p:tgtEl>
                                          <p:spTgt spid="1848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484"/>
                                        </p:tgtEl>
                                        <p:attrNameLst>
                                          <p:attrName>style.visibility</p:attrName>
                                        </p:attrNameLst>
                                      </p:cBhvr>
                                      <p:to>
                                        <p:strVal val="visible"/>
                                      </p:to>
                                    </p:set>
                                    <p:anim calcmode="lin" valueType="num">
                                      <p:cBhvr additive="base">
                                        <p:cTn id="19" dur="500" fill="hold"/>
                                        <p:tgtEl>
                                          <p:spTgt spid="18484"/>
                                        </p:tgtEl>
                                        <p:attrNameLst>
                                          <p:attrName>ppt_x</p:attrName>
                                        </p:attrNameLst>
                                      </p:cBhvr>
                                      <p:tavLst>
                                        <p:tav tm="0">
                                          <p:val>
                                            <p:strVal val="0-#ppt_w/2"/>
                                          </p:val>
                                        </p:tav>
                                        <p:tav tm="100000">
                                          <p:val>
                                            <p:strVal val="#ppt_x"/>
                                          </p:val>
                                        </p:tav>
                                      </p:tavLst>
                                    </p:anim>
                                    <p:anim calcmode="lin" valueType="num">
                                      <p:cBhvr additive="base">
                                        <p:cTn id="20" dur="500" fill="hold"/>
                                        <p:tgtEl>
                                          <p:spTgt spid="184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82" grpId="0" autoUpdateAnimBg="0"/>
      <p:bldP spid="18483" grpId="0" autoUpdateAnimBg="0"/>
      <p:bldP spid="18484"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p:cNvSpPr>
            <a:spLocks noGrp="1" noChangeArrowheads="1"/>
          </p:cNvSpPr>
          <p:nvPr>
            <p:ph type="title"/>
          </p:nvPr>
        </p:nvSpPr>
        <p:spPr/>
        <p:txBody>
          <a:bodyPr/>
          <a:lstStyle/>
          <a:p>
            <a:pPr eaLnBrk="1" hangingPunct="1">
              <a:defRPr/>
            </a:pPr>
            <a:r>
              <a:rPr lang="en-US">
                <a:latin typeface="Calibri" charset="0"/>
              </a:rPr>
              <a:t>DODAF Products</a:t>
            </a:r>
            <a:endParaRPr lang="it-IT">
              <a:latin typeface="Calibri" charset="0"/>
            </a:endParaRPr>
          </a:p>
        </p:txBody>
      </p:sp>
      <p:sp>
        <p:nvSpPr>
          <p:cNvPr id="101381" name="Rectangle 3"/>
          <p:cNvSpPr>
            <a:spLocks noGrp="1" noChangeArrowheads="1"/>
          </p:cNvSpPr>
          <p:nvPr>
            <p:ph idx="1"/>
          </p:nvPr>
        </p:nvSpPr>
        <p:spPr/>
        <p:txBody>
          <a:bodyPr/>
          <a:lstStyle/>
          <a:p>
            <a:pPr eaLnBrk="1" hangingPunct="1">
              <a:defRPr/>
            </a:pPr>
            <a:r>
              <a:rPr lang="en-GB" dirty="0">
                <a:latin typeface="Calibri" charset="0"/>
              </a:rPr>
              <a:t>The DODAF describes a set of </a:t>
            </a:r>
            <a:r>
              <a:rPr lang="en-GB" b="1" dirty="0">
                <a:solidFill>
                  <a:srgbClr val="7D7FCF"/>
                </a:solidFill>
                <a:latin typeface="Calibri" charset="0"/>
              </a:rPr>
              <a:t>26 work products</a:t>
            </a:r>
            <a:r>
              <a:rPr lang="en-GB" dirty="0">
                <a:latin typeface="Calibri" charset="0"/>
              </a:rPr>
              <a:t> to ensure uniformity and standardization in the documentation and communication of </a:t>
            </a:r>
            <a:r>
              <a:rPr lang="en-GB" dirty="0" smtClean="0">
                <a:latin typeface="Calibri" charset="0"/>
              </a:rPr>
              <a:t>architecture</a:t>
            </a:r>
          </a:p>
          <a:p>
            <a:pPr marL="0" indent="0" eaLnBrk="1" hangingPunct="1">
              <a:buNone/>
              <a:defRPr/>
            </a:pPr>
            <a:endParaRPr lang="en-GB" dirty="0">
              <a:latin typeface="Calibri" charset="0"/>
            </a:endParaRPr>
          </a:p>
          <a:p>
            <a:pPr eaLnBrk="1" hangingPunct="1">
              <a:defRPr/>
            </a:pPr>
            <a:r>
              <a:rPr lang="en-GB" dirty="0">
                <a:latin typeface="Calibri" charset="0"/>
              </a:rPr>
              <a:t>The 26 DODAF views are designed to </a:t>
            </a:r>
            <a:r>
              <a:rPr lang="en-GB" b="1" dirty="0">
                <a:solidFill>
                  <a:srgbClr val="7D7FCF"/>
                </a:solidFill>
                <a:latin typeface="Calibri" charset="0"/>
              </a:rPr>
              <a:t>document the entire architecture</a:t>
            </a:r>
            <a:r>
              <a:rPr lang="en-GB" dirty="0">
                <a:latin typeface="Calibri" charset="0"/>
              </a:rPr>
              <a:t>, from requirements to implementation</a:t>
            </a:r>
          </a:p>
        </p:txBody>
      </p:sp>
    </p:spTree>
    <p:extLst>
      <p:ext uri="{BB962C8B-B14F-4D97-AF65-F5344CB8AC3E}">
        <p14:creationId xmlns:p14="http://schemas.microsoft.com/office/powerpoint/2010/main" val="43631299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2"/>
          <p:cNvSpPr>
            <a:spLocks noGrp="1" noChangeArrowheads="1"/>
          </p:cNvSpPr>
          <p:nvPr>
            <p:ph type="title"/>
          </p:nvPr>
        </p:nvSpPr>
        <p:spPr/>
        <p:txBody>
          <a:bodyPr/>
          <a:lstStyle/>
          <a:p>
            <a:pPr eaLnBrk="1" hangingPunct="1">
              <a:defRPr/>
            </a:pPr>
            <a:r>
              <a:rPr lang="en-US">
                <a:latin typeface="Calibri" charset="0"/>
              </a:rPr>
              <a:t>DODAF Products</a:t>
            </a:r>
            <a:r>
              <a:rPr lang="it-IT">
                <a:latin typeface="Calibri" charset="0"/>
              </a:rPr>
              <a:t> - Views</a:t>
            </a:r>
            <a:endParaRPr lang="en-GB">
              <a:latin typeface="Calibri" charset="0"/>
            </a:endParaRPr>
          </a:p>
        </p:txBody>
      </p:sp>
      <p:sp>
        <p:nvSpPr>
          <p:cNvPr id="102405" name="Rectangle 3"/>
          <p:cNvSpPr>
            <a:spLocks noGrp="1" noChangeArrowheads="1"/>
          </p:cNvSpPr>
          <p:nvPr>
            <p:ph idx="1"/>
          </p:nvPr>
        </p:nvSpPr>
        <p:spPr>
          <a:xfrm>
            <a:off x="457200" y="1916113"/>
            <a:ext cx="8229600" cy="4176712"/>
          </a:xfrm>
        </p:spPr>
        <p:txBody>
          <a:bodyPr/>
          <a:lstStyle/>
          <a:p>
            <a:pPr eaLnBrk="1" hangingPunct="1">
              <a:lnSpc>
                <a:spcPct val="90000"/>
              </a:lnSpc>
              <a:defRPr/>
            </a:pPr>
            <a:r>
              <a:rPr lang="en-GB" sz="2800">
                <a:latin typeface="Calibri" charset="0"/>
              </a:rPr>
              <a:t>The list of products is refined into four views:</a:t>
            </a:r>
          </a:p>
          <a:p>
            <a:pPr lvl="1" eaLnBrk="1" hangingPunct="1">
              <a:lnSpc>
                <a:spcPct val="90000"/>
              </a:lnSpc>
              <a:defRPr/>
            </a:pPr>
            <a:r>
              <a:rPr lang="en-GB" sz="2400" b="1" i="1">
                <a:latin typeface="Calibri" charset="0"/>
              </a:rPr>
              <a:t>All Views (AV)</a:t>
            </a:r>
            <a:r>
              <a:rPr lang="en-GB" sz="2400">
                <a:latin typeface="Calibri" charset="0"/>
              </a:rPr>
              <a:t>: is the overarching information describing the architecture plans, scope, and definitions</a:t>
            </a:r>
          </a:p>
          <a:p>
            <a:pPr lvl="1" eaLnBrk="1" hangingPunct="1">
              <a:lnSpc>
                <a:spcPct val="90000"/>
              </a:lnSpc>
              <a:defRPr/>
            </a:pPr>
            <a:r>
              <a:rPr lang="en-GB" sz="2400" b="1" i="1">
                <a:latin typeface="Calibri" charset="0"/>
              </a:rPr>
              <a:t>Operational View (OV)</a:t>
            </a:r>
            <a:r>
              <a:rPr lang="en-GB" sz="2400">
                <a:latin typeface="Calibri" charset="0"/>
              </a:rPr>
              <a:t>: focuses on the behaviours and functions describing the enterprise mission aspects</a:t>
            </a:r>
          </a:p>
          <a:p>
            <a:pPr lvl="1" eaLnBrk="1" hangingPunct="1">
              <a:lnSpc>
                <a:spcPct val="90000"/>
              </a:lnSpc>
              <a:defRPr/>
            </a:pPr>
            <a:r>
              <a:rPr lang="en-GB" sz="2400" b="1" i="1">
                <a:latin typeface="Calibri" charset="0"/>
              </a:rPr>
              <a:t>System View (SV)</a:t>
            </a:r>
            <a:r>
              <a:rPr lang="en-GB" sz="2400">
                <a:latin typeface="Calibri" charset="0"/>
              </a:rPr>
              <a:t>: describes the system and applications supporting the mission functions</a:t>
            </a:r>
          </a:p>
          <a:p>
            <a:pPr lvl="1" eaLnBrk="1" hangingPunct="1">
              <a:lnSpc>
                <a:spcPct val="90000"/>
              </a:lnSpc>
              <a:defRPr/>
            </a:pPr>
            <a:r>
              <a:rPr lang="en-GB" sz="2400" b="1" i="1">
                <a:latin typeface="Calibri" charset="0"/>
              </a:rPr>
              <a:t>Technical Standards View (TV)</a:t>
            </a:r>
            <a:r>
              <a:rPr lang="en-GB" sz="2400">
                <a:latin typeface="Calibri" charset="0"/>
              </a:rPr>
              <a:t>: describes the policies, standards and constraints</a:t>
            </a:r>
          </a:p>
        </p:txBody>
      </p:sp>
    </p:spTree>
    <p:extLst>
      <p:ext uri="{BB962C8B-B14F-4D97-AF65-F5344CB8AC3E}">
        <p14:creationId xmlns:p14="http://schemas.microsoft.com/office/powerpoint/2010/main" val="290191208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eaLnBrk="1" hangingPunct="1">
              <a:defRPr/>
            </a:pPr>
            <a:r>
              <a:rPr lang="en-US" dirty="0" smtClean="0"/>
              <a:t>10 min break?</a:t>
            </a:r>
            <a:endParaRPr lang="en-US" dirty="0"/>
          </a:p>
        </p:txBody>
      </p:sp>
      <p:sp>
        <p:nvSpPr>
          <p:cNvPr id="4" name="Slide Number Placeholder 3"/>
          <p:cNvSpPr>
            <a:spLocks noGrp="1"/>
          </p:cNvSpPr>
          <p:nvPr>
            <p:ph type="sldNum" sz="quarter" idx="12"/>
          </p:nvPr>
        </p:nvSpPr>
        <p:spPr/>
        <p:txBody>
          <a:bodyPr/>
          <a:lstStyle/>
          <a:p>
            <a:pPr>
              <a:defRPr/>
            </a:pPr>
            <a:fld id="{6126D37B-75B6-B94E-8C71-168B9F0C31AB}" type="slidenum">
              <a:rPr lang="en-US" smtClean="0"/>
              <a:pPr>
                <a:defRPr/>
              </a:pPr>
              <a:t>44</a:t>
            </a:fld>
            <a:endParaRPr lang="en-US"/>
          </a:p>
        </p:txBody>
      </p:sp>
      <p:pic>
        <p:nvPicPr>
          <p:cNvPr id="2" name="Picture 1"/>
          <p:cNvPicPr>
            <a:picLocks noChangeAspect="1"/>
          </p:cNvPicPr>
          <p:nvPr/>
        </p:nvPicPr>
        <p:blipFill rotWithShape="1">
          <a:blip r:embed="rId2"/>
          <a:srcRect t="35859" b="17787"/>
          <a:stretch/>
        </p:blipFill>
        <p:spPr>
          <a:xfrm>
            <a:off x="3329608" y="4483453"/>
            <a:ext cx="5814392" cy="1516081"/>
          </a:xfrm>
          <a:prstGeom prst="rect">
            <a:avLst/>
          </a:prstGeom>
        </p:spPr>
      </p:pic>
      <p:pic>
        <p:nvPicPr>
          <p:cNvPr id="5" name="Picture 4"/>
          <p:cNvPicPr>
            <a:picLocks noChangeAspect="1"/>
          </p:cNvPicPr>
          <p:nvPr/>
        </p:nvPicPr>
        <p:blipFill>
          <a:blip r:embed="rId3"/>
          <a:stretch>
            <a:fillRect/>
          </a:stretch>
        </p:blipFill>
        <p:spPr>
          <a:xfrm>
            <a:off x="3706826" y="1294169"/>
            <a:ext cx="2832100" cy="2870200"/>
          </a:xfrm>
          <a:prstGeom prst="rect">
            <a:avLst/>
          </a:prstGeom>
        </p:spPr>
      </p:pic>
      <p:pic>
        <p:nvPicPr>
          <p:cNvPr id="6" name="Picture 5"/>
          <p:cNvPicPr>
            <a:picLocks noChangeAspect="1"/>
          </p:cNvPicPr>
          <p:nvPr/>
        </p:nvPicPr>
        <p:blipFill>
          <a:blip r:embed="rId4"/>
          <a:stretch>
            <a:fillRect/>
          </a:stretch>
        </p:blipFill>
        <p:spPr>
          <a:xfrm>
            <a:off x="168463" y="2264410"/>
            <a:ext cx="2997200" cy="3975100"/>
          </a:xfrm>
          <a:prstGeom prst="rect">
            <a:avLst/>
          </a:prstGeom>
        </p:spPr>
      </p:pic>
    </p:spTree>
    <p:extLst>
      <p:ext uri="{BB962C8B-B14F-4D97-AF65-F5344CB8AC3E}">
        <p14:creationId xmlns:p14="http://schemas.microsoft.com/office/powerpoint/2010/main" val="407429222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0178" name="Rectangle 2"/>
          <p:cNvSpPr>
            <a:spLocks noGrp="1" noChangeArrowheads="1"/>
          </p:cNvSpPr>
          <p:nvPr>
            <p:ph type="title"/>
          </p:nvPr>
        </p:nvSpPr>
        <p:spPr>
          <a:xfrm>
            <a:off x="601663" y="119857"/>
            <a:ext cx="5678488" cy="838200"/>
          </a:xfrm>
        </p:spPr>
        <p:txBody>
          <a:bodyPr/>
          <a:lstStyle/>
          <a:p>
            <a:pPr eaLnBrk="1" hangingPunct="1">
              <a:defRPr/>
            </a:pPr>
            <a:r>
              <a:rPr lang="en-US" altLang="en-US">
                <a:ea typeface="ＭＳ Ｐゴシック" charset="-128"/>
              </a:rPr>
              <a:t>Software Architecture &amp; Quality</a:t>
            </a:r>
          </a:p>
        </p:txBody>
      </p:sp>
      <p:sp>
        <p:nvSpPr>
          <p:cNvPr id="690179" name="Rectangle 3"/>
          <p:cNvSpPr>
            <a:spLocks noGrp="1" noChangeArrowheads="1"/>
          </p:cNvSpPr>
          <p:nvPr>
            <p:ph idx="1"/>
          </p:nvPr>
        </p:nvSpPr>
        <p:spPr>
          <a:xfrm>
            <a:off x="601663" y="1404938"/>
            <a:ext cx="7772400" cy="4879672"/>
          </a:xfrm>
        </p:spPr>
        <p:txBody>
          <a:bodyPr>
            <a:normAutofit fontScale="92500" lnSpcReduction="10000"/>
          </a:bodyPr>
          <a:lstStyle/>
          <a:p>
            <a:pPr eaLnBrk="1" hangingPunct="1">
              <a:buFont typeface="Wingdings" charset="0"/>
              <a:buBlip>
                <a:blip r:embed="rId3"/>
              </a:buBlip>
              <a:defRPr/>
            </a:pPr>
            <a:r>
              <a:rPr lang="en-US" sz="2800" dirty="0" smtClean="0">
                <a:cs typeface="+mn-cs"/>
              </a:rPr>
              <a:t>The notion of quality is central in software architecting: a software architecture is devised to gain insight in the qualities of a system at the earliest possible stage.</a:t>
            </a:r>
          </a:p>
          <a:p>
            <a:pPr marL="0" indent="0" eaLnBrk="1" hangingPunct="1">
              <a:buNone/>
              <a:defRPr/>
            </a:pPr>
            <a:endParaRPr lang="en-US" sz="2800" dirty="0" smtClean="0">
              <a:cs typeface="+mn-cs"/>
            </a:endParaRPr>
          </a:p>
          <a:p>
            <a:pPr eaLnBrk="1" hangingPunct="1">
              <a:buFont typeface="Wingdings" charset="0"/>
              <a:buBlip>
                <a:blip r:embed="rId3"/>
              </a:buBlip>
              <a:defRPr/>
            </a:pPr>
            <a:r>
              <a:rPr lang="en-US" sz="2800" dirty="0" smtClean="0">
                <a:cs typeface="+mn-cs"/>
              </a:rPr>
              <a:t>Some qualities are observable via execution: performance, security, availability, functionality, usability</a:t>
            </a:r>
          </a:p>
          <a:p>
            <a:pPr marL="0" indent="0" eaLnBrk="1" hangingPunct="1">
              <a:buNone/>
              <a:defRPr/>
            </a:pPr>
            <a:endParaRPr lang="en-US" sz="2800" dirty="0" smtClean="0">
              <a:cs typeface="+mn-cs"/>
            </a:endParaRPr>
          </a:p>
          <a:p>
            <a:pPr eaLnBrk="1" hangingPunct="1">
              <a:buFont typeface="Wingdings" charset="0"/>
              <a:buBlip>
                <a:blip r:embed="rId3"/>
              </a:buBlip>
              <a:defRPr/>
            </a:pPr>
            <a:r>
              <a:rPr lang="en-US" sz="2800" dirty="0" smtClean="0">
                <a:cs typeface="+mn-cs"/>
              </a:rPr>
              <a:t>And some are not observable via execution: modifiability, portability, reusability, </a:t>
            </a:r>
            <a:r>
              <a:rPr lang="en-US" sz="2800" dirty="0" err="1" smtClean="0">
                <a:cs typeface="+mn-cs"/>
              </a:rPr>
              <a:t>integrability</a:t>
            </a:r>
            <a:r>
              <a:rPr lang="en-US" sz="2800" dirty="0" smtClean="0">
                <a:cs typeface="+mn-cs"/>
              </a:rPr>
              <a:t>, testability</a:t>
            </a:r>
          </a:p>
        </p:txBody>
      </p:sp>
      <p:sp>
        <p:nvSpPr>
          <p:cNvPr id="4" name="Footer Placeholder 3"/>
          <p:cNvSpPr>
            <a:spLocks noGrp="1"/>
          </p:cNvSpPr>
          <p:nvPr>
            <p:ph type="ftr" sz="quarter" idx="11"/>
          </p:nvPr>
        </p:nvSpPr>
        <p:spPr>
          <a:xfrm>
            <a:off x="741363" y="6192838"/>
            <a:ext cx="4122737" cy="457200"/>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l">
              <a:defRPr/>
            </a:pPr>
            <a:r>
              <a:rPr lang="nl-NL" altLang="en-US" sz="1200" smtClean="0">
                <a:solidFill>
                  <a:srgbClr val="003366"/>
                </a:solidFill>
                <a:latin typeface="Trebuchet MS" charset="0"/>
              </a:rPr>
              <a:t>SE, Software Architecture, Hans van Vliet,  ©2008</a:t>
            </a:r>
          </a:p>
        </p:txBody>
      </p:sp>
      <p:sp>
        <p:nvSpPr>
          <p:cNvPr id="5" name="Slide Number Placeholder 4"/>
          <p:cNvSpPr>
            <a:spLocks noGrp="1"/>
          </p:cNvSpPr>
          <p:nvPr>
            <p:ph type="sldNum" sz="quarter" idx="12"/>
          </p:nvPr>
        </p:nvSpPr>
        <p:spPr>
          <a:xfrm>
            <a:off x="2590800" y="6248400"/>
            <a:ext cx="3962400" cy="457200"/>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fld id="{417F1A4D-9C55-1747-9A9F-0F1FE996DF11}" type="slidenum">
              <a:rPr lang="nl-NL" altLang="en-US" sz="1200" smtClean="0">
                <a:solidFill>
                  <a:srgbClr val="003366"/>
                </a:solidFill>
                <a:latin typeface="Trebuchet MS" charset="0"/>
              </a:rPr>
              <a:pPr>
                <a:defRPr/>
              </a:pPr>
              <a:t>45</a:t>
            </a:fld>
            <a:endParaRPr lang="nl-NL" altLang="en-US" sz="1200" smtClean="0">
              <a:solidFill>
                <a:srgbClr val="003366"/>
              </a:solidFill>
              <a:latin typeface="Trebuchet MS" charset="0"/>
            </a:endParaRPr>
          </a:p>
        </p:txBody>
      </p:sp>
    </p:spTree>
    <p:extLst>
      <p:ext uri="{BB962C8B-B14F-4D97-AF65-F5344CB8AC3E}">
        <p14:creationId xmlns:p14="http://schemas.microsoft.com/office/powerpoint/2010/main" val="38462169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0" y="44450"/>
            <a:ext cx="9144000" cy="1143000"/>
          </a:xfrm>
        </p:spPr>
        <p:txBody>
          <a:bodyPr/>
          <a:lstStyle/>
          <a:p>
            <a:pPr eaLnBrk="1" hangingPunct="1">
              <a:defRPr/>
            </a:pPr>
            <a:r>
              <a:rPr lang="en-US" altLang="en-US" dirty="0">
                <a:latin typeface="Arial"/>
                <a:ea typeface="ＭＳ Ｐゴシック" charset="-128"/>
                <a:cs typeface="Arial"/>
              </a:rPr>
              <a:t>Analysis of architectures</a:t>
            </a:r>
          </a:p>
        </p:txBody>
      </p:sp>
      <p:sp>
        <p:nvSpPr>
          <p:cNvPr id="140290" name="Rectangle 3"/>
          <p:cNvSpPr>
            <a:spLocks noGrp="1" noChangeArrowheads="1"/>
          </p:cNvSpPr>
          <p:nvPr>
            <p:ph idx="1"/>
          </p:nvPr>
        </p:nvSpPr>
        <p:spPr/>
        <p:txBody>
          <a:bodyPr/>
          <a:lstStyle/>
          <a:p>
            <a:pPr eaLnBrk="1" hangingPunct="1">
              <a:lnSpc>
                <a:spcPct val="90000"/>
              </a:lnSpc>
            </a:pPr>
            <a:r>
              <a:rPr lang="en-US" altLang="en-US" sz="2800">
                <a:ea typeface="ＭＳ Ｐゴシック" charset="-128"/>
              </a:rPr>
              <a:t>A number of QoS dimensions of the resulting system are directly influenced by the architectural style of choice</a:t>
            </a:r>
          </a:p>
          <a:p>
            <a:pPr lvl="1" eaLnBrk="1" hangingPunct="1">
              <a:lnSpc>
                <a:spcPct val="90000"/>
              </a:lnSpc>
            </a:pPr>
            <a:r>
              <a:rPr lang="en-US" altLang="en-US" sz="2400">
                <a:ea typeface="ＭＳ Ｐゴシック" charset="-128"/>
              </a:rPr>
              <a:t>Scalability</a:t>
            </a:r>
          </a:p>
          <a:p>
            <a:pPr lvl="1" eaLnBrk="1" hangingPunct="1">
              <a:lnSpc>
                <a:spcPct val="90000"/>
              </a:lnSpc>
            </a:pPr>
            <a:r>
              <a:rPr lang="en-US" altLang="en-US" sz="2400">
                <a:ea typeface="ＭＳ Ｐゴシック" charset="-128"/>
              </a:rPr>
              <a:t>Reliability</a:t>
            </a:r>
          </a:p>
          <a:p>
            <a:pPr lvl="1" eaLnBrk="1" hangingPunct="1">
              <a:lnSpc>
                <a:spcPct val="90000"/>
              </a:lnSpc>
            </a:pPr>
            <a:r>
              <a:rPr lang="en-US" altLang="en-US" sz="2400">
                <a:ea typeface="ＭＳ Ｐゴシック" charset="-128"/>
              </a:rPr>
              <a:t>Availability</a:t>
            </a:r>
          </a:p>
          <a:p>
            <a:pPr lvl="1" eaLnBrk="1" hangingPunct="1">
              <a:lnSpc>
                <a:spcPct val="90000"/>
              </a:lnSpc>
            </a:pPr>
            <a:r>
              <a:rPr lang="en-US" altLang="en-US" sz="2400">
                <a:ea typeface="ＭＳ Ｐゴシック" charset="-128"/>
              </a:rPr>
              <a:t>Usability</a:t>
            </a:r>
          </a:p>
          <a:p>
            <a:pPr lvl="1" eaLnBrk="1" hangingPunct="1">
              <a:lnSpc>
                <a:spcPct val="90000"/>
              </a:lnSpc>
            </a:pPr>
            <a:r>
              <a:rPr lang="en-US" altLang="en-US">
                <a:ea typeface="ＭＳ Ｐゴシック" charset="-128"/>
              </a:rPr>
              <a:t>…</a:t>
            </a:r>
          </a:p>
          <a:p>
            <a:pPr eaLnBrk="1" hangingPunct="1">
              <a:lnSpc>
                <a:spcPct val="90000"/>
              </a:lnSpc>
            </a:pPr>
            <a:r>
              <a:rPr lang="en-US" altLang="en-US" sz="2800">
                <a:ea typeface="ＭＳ Ｐゴシック" charset="-128"/>
              </a:rPr>
              <a:t>Specific methodologies to analyze these aspects exist</a:t>
            </a:r>
          </a:p>
          <a:p>
            <a:pPr eaLnBrk="1" hangingPunct="1">
              <a:lnSpc>
                <a:spcPct val="90000"/>
              </a:lnSpc>
              <a:buFontTx/>
              <a:buNone/>
            </a:pPr>
            <a:endParaRPr lang="en-US" altLang="en-US">
              <a:ea typeface="ＭＳ Ｐゴシック" charset="-128"/>
            </a:endParaRPr>
          </a:p>
          <a:p>
            <a:pPr eaLnBrk="1" hangingPunct="1">
              <a:lnSpc>
                <a:spcPct val="90000"/>
              </a:lnSpc>
            </a:pPr>
            <a:endParaRPr lang="en-US" altLang="en-US">
              <a:ea typeface="ＭＳ Ｐゴシック" charset="-128"/>
            </a:endParaRPr>
          </a:p>
        </p:txBody>
      </p:sp>
    </p:spTree>
    <p:extLst>
      <p:ext uri="{BB962C8B-B14F-4D97-AF65-F5344CB8AC3E}">
        <p14:creationId xmlns:p14="http://schemas.microsoft.com/office/powerpoint/2010/main" val="2963103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3" name="Title 1"/>
          <p:cNvSpPr>
            <a:spLocks noGrp="1"/>
          </p:cNvSpPr>
          <p:nvPr>
            <p:ph type="title"/>
          </p:nvPr>
        </p:nvSpPr>
        <p:spPr>
          <a:xfrm>
            <a:off x="478460" y="117813"/>
            <a:ext cx="7772400" cy="1143000"/>
          </a:xfrm>
        </p:spPr>
        <p:txBody>
          <a:bodyPr/>
          <a:lstStyle/>
          <a:p>
            <a:pPr eaLnBrk="1" hangingPunct="1">
              <a:defRPr/>
            </a:pPr>
            <a:r>
              <a:rPr lang="en-US" altLang="en-US" dirty="0">
                <a:latin typeface="Arial"/>
                <a:ea typeface="ＭＳ Ｐゴシック" charset="-128"/>
                <a:cs typeface="Arial"/>
              </a:rPr>
              <a:t>Analysis techniques</a:t>
            </a:r>
          </a:p>
        </p:txBody>
      </p:sp>
      <p:sp>
        <p:nvSpPr>
          <p:cNvPr id="3" name="Content Placeholder 2"/>
          <p:cNvSpPr>
            <a:spLocks noGrp="1"/>
          </p:cNvSpPr>
          <p:nvPr>
            <p:ph idx="1"/>
          </p:nvPr>
        </p:nvSpPr>
        <p:spPr>
          <a:xfrm>
            <a:off x="685800" y="1557338"/>
            <a:ext cx="8207375" cy="4114800"/>
          </a:xfrm>
        </p:spPr>
        <p:txBody>
          <a:bodyPr>
            <a:normAutofit fontScale="92500" lnSpcReduction="20000"/>
          </a:bodyPr>
          <a:lstStyle/>
          <a:p>
            <a:pPr marL="0" indent="0" eaLnBrk="1" hangingPunct="1">
              <a:buFontTx/>
              <a:buNone/>
              <a:defRPr/>
            </a:pPr>
            <a:r>
              <a:rPr lang="en-US" sz="2800" dirty="0" smtClean="0"/>
              <a:t>There </a:t>
            </a:r>
            <a:r>
              <a:rPr lang="en-US" sz="2800" dirty="0"/>
              <a:t>are two broad classes of techniques to evaluate a software </a:t>
            </a:r>
            <a:r>
              <a:rPr lang="en-US" sz="2800" dirty="0" smtClean="0"/>
              <a:t>architecture:</a:t>
            </a:r>
            <a:endParaRPr lang="en-US" sz="2800" dirty="0"/>
          </a:p>
          <a:p>
            <a:pPr eaLnBrk="1" hangingPunct="1">
              <a:buFont typeface="Wingdings" charset="0"/>
              <a:buBlip>
                <a:blip r:embed="rId2"/>
              </a:buBlip>
              <a:defRPr/>
            </a:pPr>
            <a:r>
              <a:rPr lang="en-US" sz="2800" dirty="0"/>
              <a:t>The first class comprises </a:t>
            </a:r>
            <a:r>
              <a:rPr lang="en-US" sz="2800" dirty="0" smtClean="0"/>
              <a:t>measuring techniques</a:t>
            </a:r>
            <a:r>
              <a:rPr lang="en-US" sz="2800" dirty="0"/>
              <a:t>, and rely on </a:t>
            </a:r>
            <a:r>
              <a:rPr lang="en-US" sz="2800" i="1" dirty="0"/>
              <a:t>quantitative </a:t>
            </a:r>
            <a:r>
              <a:rPr lang="en-US" sz="2800" i="1" dirty="0" smtClean="0"/>
              <a:t>information</a:t>
            </a:r>
            <a:r>
              <a:rPr lang="en-US" sz="2800" dirty="0" smtClean="0"/>
              <a:t>. Examples </a:t>
            </a:r>
            <a:r>
              <a:rPr lang="en-US" sz="2800" dirty="0"/>
              <a:t>include architecture metrics and simulation.</a:t>
            </a:r>
            <a:r>
              <a:rPr lang="en-US" sz="2800" b="1" dirty="0"/>
              <a:t> </a:t>
            </a:r>
            <a:r>
              <a:rPr lang="en-US" sz="2800" b="1" dirty="0" smtClean="0"/>
              <a:t>(Availability and Reliability)</a:t>
            </a:r>
          </a:p>
          <a:p>
            <a:pPr eaLnBrk="1" hangingPunct="1">
              <a:buFont typeface="Wingdings" charset="0"/>
              <a:buBlip>
                <a:blip r:embed="rId2"/>
              </a:buBlip>
              <a:defRPr/>
            </a:pPr>
            <a:r>
              <a:rPr lang="en-US" sz="2800" dirty="0" smtClean="0"/>
              <a:t>The </a:t>
            </a:r>
            <a:r>
              <a:rPr lang="en-US" sz="2800" dirty="0"/>
              <a:t>second class </a:t>
            </a:r>
            <a:r>
              <a:rPr lang="en-US" sz="2800" dirty="0" smtClean="0"/>
              <a:t>comprises questioning </a:t>
            </a:r>
            <a:r>
              <a:rPr lang="en-US" sz="2800" dirty="0"/>
              <a:t>techniques, in which one investigates how the architecture reacts </a:t>
            </a:r>
            <a:r>
              <a:rPr lang="en-US" sz="2800" dirty="0" smtClean="0"/>
              <a:t>to certain </a:t>
            </a:r>
            <a:r>
              <a:rPr lang="en-US" sz="2800" dirty="0"/>
              <a:t>situations</a:t>
            </a:r>
            <a:r>
              <a:rPr lang="en-US" sz="2800" dirty="0" smtClean="0"/>
              <a:t>. </a:t>
            </a:r>
            <a:r>
              <a:rPr lang="en-US" sz="2800" dirty="0"/>
              <a:t>This is often done with the help of </a:t>
            </a:r>
            <a:r>
              <a:rPr lang="en-US" sz="2800" dirty="0" smtClean="0"/>
              <a:t>scenarios </a:t>
            </a:r>
            <a:r>
              <a:rPr lang="en-US" sz="2800" b="1" dirty="0" smtClean="0"/>
              <a:t>(ATAM method, see before)</a:t>
            </a:r>
            <a:endParaRPr lang="en-US" sz="2800" b="1" dirty="0"/>
          </a:p>
        </p:txBody>
      </p:sp>
    </p:spTree>
    <p:extLst>
      <p:ext uri="{BB962C8B-B14F-4D97-AF65-F5344CB8AC3E}">
        <p14:creationId xmlns:p14="http://schemas.microsoft.com/office/powerpoint/2010/main" val="30729576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altLang="en-US">
                <a:ea typeface="ＭＳ Ｐゴシック" charset="-128"/>
              </a:rPr>
              <a:t>Availability</a:t>
            </a:r>
          </a:p>
        </p:txBody>
      </p:sp>
      <p:sp>
        <p:nvSpPr>
          <p:cNvPr id="143362" name="Content Placeholder 2"/>
          <p:cNvSpPr>
            <a:spLocks noGrp="1"/>
          </p:cNvSpPr>
          <p:nvPr>
            <p:ph idx="1"/>
          </p:nvPr>
        </p:nvSpPr>
        <p:spPr/>
        <p:txBody>
          <a:bodyPr/>
          <a:lstStyle/>
          <a:p>
            <a:pPr eaLnBrk="1" hangingPunct="1"/>
            <a:r>
              <a:rPr lang="en-US" altLang="en-US">
                <a:ea typeface="ＭＳ Ｐゴシック" charset="-128"/>
              </a:rPr>
              <a:t>A service shall be </a:t>
            </a:r>
            <a:r>
              <a:rPr lang="en-US" altLang="en-US" b="1">
                <a:ea typeface="ＭＳ Ｐゴシック" charset="-128"/>
              </a:rPr>
              <a:t>continuously </a:t>
            </a:r>
            <a:br>
              <a:rPr lang="en-US" altLang="en-US" b="1">
                <a:ea typeface="ＭＳ Ｐゴシック" charset="-128"/>
              </a:rPr>
            </a:br>
            <a:r>
              <a:rPr lang="en-US" altLang="en-US" b="1">
                <a:ea typeface="ＭＳ Ｐゴシック" charset="-128"/>
              </a:rPr>
              <a:t>available </a:t>
            </a:r>
            <a:r>
              <a:rPr lang="en-US" altLang="en-US">
                <a:ea typeface="ＭＳ Ｐゴシック" charset="-128"/>
              </a:rPr>
              <a:t>to the user</a:t>
            </a:r>
          </a:p>
          <a:p>
            <a:pPr lvl="1" eaLnBrk="1" hangingPunct="1"/>
            <a:r>
              <a:rPr lang="en-US" altLang="en-US">
                <a:ea typeface="ＭＳ Ｐゴシック" charset="-128"/>
              </a:rPr>
              <a:t>Little downtime and rapid service recovery</a:t>
            </a:r>
          </a:p>
          <a:p>
            <a:pPr eaLnBrk="1" hangingPunct="1"/>
            <a:r>
              <a:rPr lang="en-US" altLang="en-US">
                <a:ea typeface="ＭＳ Ｐゴシック" charset="-128"/>
              </a:rPr>
              <a:t>The availability of a service depends on:</a:t>
            </a:r>
          </a:p>
          <a:p>
            <a:pPr lvl="1" eaLnBrk="1" hangingPunct="1"/>
            <a:r>
              <a:rPr lang="en-US" altLang="en-US">
                <a:ea typeface="ＭＳ Ｐゴシック" charset="-128"/>
              </a:rPr>
              <a:t>Complexity of the IT infrastructure architecture</a:t>
            </a:r>
          </a:p>
          <a:p>
            <a:pPr lvl="1" eaLnBrk="1" hangingPunct="1"/>
            <a:r>
              <a:rPr lang="en-US" altLang="en-US">
                <a:ea typeface="ＭＳ Ｐゴシック" charset="-128"/>
              </a:rPr>
              <a:t>Reliability of the individual components</a:t>
            </a:r>
          </a:p>
          <a:p>
            <a:pPr lvl="1" eaLnBrk="1" hangingPunct="1"/>
            <a:r>
              <a:rPr lang="en-US" altLang="en-US">
                <a:ea typeface="ＭＳ Ｐゴシック" charset="-128"/>
              </a:rPr>
              <a:t>Ability to respond quickly and effectively to faults</a:t>
            </a:r>
          </a:p>
          <a:p>
            <a:pPr lvl="1" eaLnBrk="1" hangingPunct="1"/>
            <a:r>
              <a:rPr lang="en-US" altLang="en-US">
                <a:ea typeface="ＭＳ Ｐゴシック" charset="-128"/>
              </a:rPr>
              <a:t>Quality of the maintenance by support organizations and suppliers</a:t>
            </a:r>
          </a:p>
          <a:p>
            <a:pPr lvl="1" eaLnBrk="1" hangingPunct="1"/>
            <a:r>
              <a:rPr lang="en-US" altLang="en-US">
                <a:ea typeface="ＭＳ Ｐゴシック" charset="-128"/>
              </a:rPr>
              <a:t>Quality and scope of the operational management processes</a:t>
            </a:r>
          </a:p>
          <a:p>
            <a:pPr eaLnBrk="1" hangingPunct="1"/>
            <a:endParaRPr lang="en-US" altLang="en-US">
              <a:ea typeface="ＭＳ Ｐゴシック" charset="-128"/>
            </a:endParaRPr>
          </a:p>
          <a:p>
            <a:pPr lvl="1" eaLnBrk="1" hangingPunct="1"/>
            <a:endParaRPr lang="en-US" altLang="en-US">
              <a:ea typeface="ＭＳ Ｐゴシック" charset="-128"/>
            </a:endParaRPr>
          </a:p>
          <a:p>
            <a:pPr eaLnBrk="1" hangingPunct="1"/>
            <a:endParaRPr lang="en-US" altLang="en-US">
              <a:ea typeface="ＭＳ Ｐゴシック" charset="-128"/>
            </a:endParaRPr>
          </a:p>
        </p:txBody>
      </p:sp>
      <p:pic>
        <p:nvPicPr>
          <p:cNvPr id="143363" name="Picture 2"/>
          <p:cNvPicPr>
            <a:picLocks noChangeAspect="1"/>
          </p:cNvPicPr>
          <p:nvPr/>
        </p:nvPicPr>
        <p:blipFill>
          <a:blip r:embed="rId2">
            <a:extLst>
              <a:ext uri="{28A0092B-C50C-407E-A947-70E740481C1C}">
                <a14:useLocalDpi xmlns:a14="http://schemas.microsoft.com/office/drawing/2010/main" val="0"/>
              </a:ext>
            </a:extLst>
          </a:blip>
          <a:srcRect r="46326"/>
          <a:stretch>
            <a:fillRect/>
          </a:stretch>
        </p:blipFill>
        <p:spPr bwMode="auto">
          <a:xfrm>
            <a:off x="7524750" y="-26988"/>
            <a:ext cx="1655763" cy="231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22295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altLang="en-US">
                <a:ea typeface="ＭＳ Ｐゴシック" charset="-128"/>
              </a:rPr>
              <a:t>Reliability</a:t>
            </a:r>
          </a:p>
        </p:txBody>
      </p:sp>
      <p:sp>
        <p:nvSpPr>
          <p:cNvPr id="144386" name="Content Placeholder 2"/>
          <p:cNvSpPr>
            <a:spLocks noGrp="1"/>
          </p:cNvSpPr>
          <p:nvPr>
            <p:ph idx="1"/>
          </p:nvPr>
        </p:nvSpPr>
        <p:spPr>
          <a:xfrm>
            <a:off x="685800" y="1357313"/>
            <a:ext cx="7772400" cy="4781550"/>
          </a:xfrm>
        </p:spPr>
        <p:txBody>
          <a:bodyPr/>
          <a:lstStyle/>
          <a:p>
            <a:pPr eaLnBrk="1" hangingPunct="1"/>
            <a:r>
              <a:rPr lang="en-US" altLang="en-US" b="1">
                <a:ea typeface="ＭＳ Ｐゴシック" charset="-128"/>
              </a:rPr>
              <a:t>Adequate reliability </a:t>
            </a:r>
            <a:r>
              <a:rPr lang="en-US" altLang="en-US">
                <a:ea typeface="ＭＳ Ｐゴシック" charset="-128"/>
              </a:rPr>
              <a:t>means that the service is available for an agreed period without interruptions</a:t>
            </a:r>
          </a:p>
          <a:p>
            <a:pPr eaLnBrk="1" hangingPunct="1"/>
            <a:r>
              <a:rPr lang="en-US" altLang="en-US">
                <a:ea typeface="ＭＳ Ｐゴシック" charset="-128"/>
              </a:rPr>
              <a:t>The reliability of a service increases if downtime can be prevented</a:t>
            </a:r>
          </a:p>
          <a:p>
            <a:pPr eaLnBrk="1" hangingPunct="1"/>
            <a:r>
              <a:rPr lang="en-US" altLang="en-US">
                <a:ea typeface="ＭＳ Ｐゴシック" charset="-128"/>
              </a:rPr>
              <a:t>Reliability is determined by:</a:t>
            </a:r>
          </a:p>
          <a:p>
            <a:pPr lvl="1" eaLnBrk="1" hangingPunct="1"/>
            <a:r>
              <a:rPr lang="en-US" altLang="en-US">
                <a:ea typeface="ＭＳ Ｐゴシック" charset="-128"/>
              </a:rPr>
              <a:t>Reliability of the components used to provide the service</a:t>
            </a:r>
          </a:p>
          <a:p>
            <a:pPr lvl="1" eaLnBrk="1" hangingPunct="1"/>
            <a:r>
              <a:rPr lang="en-US" altLang="en-US">
                <a:ea typeface="ＭＳ Ｐゴシック" charset="-128"/>
              </a:rPr>
              <a:t>Ability of a service or component to operate effectively despite failure of one or more subsystems</a:t>
            </a:r>
          </a:p>
          <a:p>
            <a:pPr lvl="1" eaLnBrk="1" hangingPunct="1"/>
            <a:r>
              <a:rPr lang="en-US" altLang="en-US">
                <a:ea typeface="ＭＳ Ｐゴシック" charset="-128"/>
              </a:rPr>
              <a:t>Preventive maintenance to prevent downtime</a:t>
            </a:r>
          </a:p>
          <a:p>
            <a:pPr eaLnBrk="1" hangingPunct="1"/>
            <a:endParaRPr lang="en-US" altLang="en-US">
              <a:ea typeface="ＭＳ Ｐゴシック" charset="-128"/>
            </a:endParaRPr>
          </a:p>
        </p:txBody>
      </p:sp>
      <p:pic>
        <p:nvPicPr>
          <p:cNvPr id="144387" name="Picture 2"/>
          <p:cNvPicPr>
            <a:picLocks noChangeAspect="1"/>
          </p:cNvPicPr>
          <p:nvPr/>
        </p:nvPicPr>
        <p:blipFill>
          <a:blip r:embed="rId2">
            <a:extLst>
              <a:ext uri="{28A0092B-C50C-407E-A947-70E740481C1C}">
                <a14:useLocalDpi xmlns:a14="http://schemas.microsoft.com/office/drawing/2010/main" val="0"/>
              </a:ext>
            </a:extLst>
          </a:blip>
          <a:srcRect b="10568"/>
          <a:stretch>
            <a:fillRect/>
          </a:stretch>
        </p:blipFill>
        <p:spPr bwMode="auto">
          <a:xfrm>
            <a:off x="7048500" y="31750"/>
            <a:ext cx="2132013"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51655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5888"/>
            <a:ext cx="6691313" cy="838200"/>
          </a:xfrm>
        </p:spPr>
        <p:txBody>
          <a:bodyPr/>
          <a:lstStyle/>
          <a:p>
            <a:pPr>
              <a:defRPr/>
            </a:pPr>
            <a:r>
              <a:rPr lang="en-US" altLang="en-US">
                <a:ea typeface="ＭＳ Ｐゴシック" charset="-128"/>
              </a:rPr>
              <a:t>The required contents of an SDD according to the IEEE standard</a:t>
            </a:r>
          </a:p>
        </p:txBody>
      </p:sp>
      <p:sp>
        <p:nvSpPr>
          <p:cNvPr id="137218" name="Content Placeholder 2"/>
          <p:cNvSpPr>
            <a:spLocks noGrp="1"/>
          </p:cNvSpPr>
          <p:nvPr>
            <p:ph idx="1"/>
          </p:nvPr>
        </p:nvSpPr>
        <p:spPr/>
        <p:txBody>
          <a:bodyPr/>
          <a:lstStyle/>
          <a:p>
            <a:r>
              <a:rPr lang="en-US" altLang="en-US">
                <a:ea typeface="ＭＳ Ｐゴシック" charset="-128"/>
              </a:rPr>
              <a:t>Identification of the SDD</a:t>
            </a:r>
          </a:p>
          <a:p>
            <a:r>
              <a:rPr lang="en-US" altLang="en-US">
                <a:ea typeface="ＭＳ Ｐゴシック" charset="-128"/>
              </a:rPr>
              <a:t>Identified design stakeholders</a:t>
            </a:r>
          </a:p>
          <a:p>
            <a:r>
              <a:rPr lang="en-US" altLang="en-US">
                <a:ea typeface="ＭＳ Ｐゴシック" charset="-128"/>
              </a:rPr>
              <a:t>Identified design concerns</a:t>
            </a:r>
          </a:p>
          <a:p>
            <a:r>
              <a:rPr lang="en-US" altLang="en-US">
                <a:ea typeface="ＭＳ Ｐゴシック" charset="-128"/>
              </a:rPr>
              <a:t>Selected design viewpoints, each with type definitions of its allowed design elements and design languages</a:t>
            </a:r>
          </a:p>
          <a:p>
            <a:r>
              <a:rPr lang="en-US" altLang="en-US">
                <a:ea typeface="ＭＳ Ｐゴシック" charset="-128"/>
              </a:rPr>
              <a:t>Design views</a:t>
            </a:r>
          </a:p>
          <a:p>
            <a:r>
              <a:rPr lang="en-US" altLang="en-US">
                <a:ea typeface="ＭＳ Ｐゴシック" charset="-128"/>
              </a:rPr>
              <a:t>Design overlays</a:t>
            </a:r>
          </a:p>
          <a:p>
            <a:r>
              <a:rPr lang="en-US" altLang="en-US">
                <a:ea typeface="ＭＳ Ｐゴシック" charset="-128"/>
              </a:rPr>
              <a:t>Design rationale</a:t>
            </a:r>
          </a:p>
        </p:txBody>
      </p:sp>
      <p:sp>
        <p:nvSpPr>
          <p:cNvPr id="4" name="Footer Placeholder 3"/>
          <p:cNvSpPr>
            <a:spLocks noGrp="1"/>
          </p:cNvSpPr>
          <p:nvPr>
            <p:ph type="ftr" sz="quarter" idx="11"/>
          </p:nvPr>
        </p:nvSpPr>
        <p:spPr>
          <a:xfrm>
            <a:off x="673100" y="6356350"/>
            <a:ext cx="2895600" cy="365125"/>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it-IT" altLang="en-US" sz="1200" smtClean="0">
                <a:solidFill>
                  <a:srgbClr val="003366"/>
                </a:solidFill>
                <a:latin typeface="Trebuchet MS" charset="0"/>
              </a:rPr>
              <a:t>Design and software </a:t>
            </a:r>
            <a:r>
              <a:rPr lang="it-IT" altLang="en-US" sz="1200" dirty="0" err="1" smtClean="0">
                <a:solidFill>
                  <a:srgbClr val="003366"/>
                </a:solidFill>
                <a:latin typeface="Trebuchet MS" charset="0"/>
              </a:rPr>
              <a:t>architecture</a:t>
            </a:r>
            <a:endParaRPr lang="it-IT" altLang="en-US" sz="1200" dirty="0" smtClean="0">
              <a:solidFill>
                <a:srgbClr val="003366"/>
              </a:solidFill>
              <a:latin typeface="Trebuchet MS" charset="0"/>
            </a:endParaRPr>
          </a:p>
        </p:txBody>
      </p:sp>
      <p:sp>
        <p:nvSpPr>
          <p:cNvPr id="5" name="Slide Number Placeholder 4"/>
          <p:cNvSpPr>
            <a:spLocks noGrp="1"/>
          </p:cNvSpPr>
          <p:nvPr>
            <p:ph type="sldNum" sz="quarter" idx="12"/>
          </p:nvPr>
        </p:nvSpPr>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fld id="{A450D929-2D3C-E146-8D3A-B33D184FA1A4}" type="slidenum">
              <a:rPr lang="it-IT" altLang="en-US" sz="1200" smtClean="0">
                <a:solidFill>
                  <a:srgbClr val="003366"/>
                </a:solidFill>
                <a:latin typeface="Trebuchet MS" charset="0"/>
              </a:rPr>
              <a:pPr>
                <a:defRPr/>
              </a:pPr>
              <a:t>5</a:t>
            </a:fld>
            <a:endParaRPr lang="it-IT" altLang="en-US" sz="1200" smtClean="0">
              <a:solidFill>
                <a:srgbClr val="003366"/>
              </a:solidFill>
              <a:latin typeface="Trebuchet MS" charset="0"/>
            </a:endParaRPr>
          </a:p>
        </p:txBody>
      </p:sp>
    </p:spTree>
    <p:extLst>
      <p:ext uri="{BB962C8B-B14F-4D97-AF65-F5344CB8AC3E}">
        <p14:creationId xmlns:p14="http://schemas.microsoft.com/office/powerpoint/2010/main" val="56563555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a:defRPr/>
            </a:pPr>
            <a:r>
              <a:rPr lang="en-US" altLang="en-US">
                <a:ea typeface="ＭＳ Ｐゴシック" charset="-128"/>
              </a:rPr>
              <a:t>System life-cycle</a:t>
            </a:r>
          </a:p>
        </p:txBody>
      </p:sp>
      <p:sp>
        <p:nvSpPr>
          <p:cNvPr id="145410" name="Content Placeholder 2"/>
          <p:cNvSpPr>
            <a:spLocks noGrp="1"/>
          </p:cNvSpPr>
          <p:nvPr>
            <p:ph idx="1"/>
          </p:nvPr>
        </p:nvSpPr>
        <p:spPr>
          <a:xfrm>
            <a:off x="684213" y="2984500"/>
            <a:ext cx="7772400" cy="3355975"/>
          </a:xfrm>
        </p:spPr>
        <p:txBody>
          <a:bodyPr/>
          <a:lstStyle/>
          <a:p>
            <a:pPr>
              <a:lnSpc>
                <a:spcPct val="80000"/>
              </a:lnSpc>
            </a:pPr>
            <a:r>
              <a:rPr lang="en-US" altLang="en-US" b="1">
                <a:latin typeface="Tahoma" charset="0"/>
                <a:ea typeface="ＭＳ Ｐゴシック" charset="-128"/>
              </a:rPr>
              <a:t>Time of occurrence: </a:t>
            </a:r>
            <a:r>
              <a:rPr lang="en-US" altLang="en-US">
                <a:latin typeface="Tahoma" charset="0"/>
                <a:ea typeface="ＭＳ Ｐゴシック" charset="-128"/>
              </a:rPr>
              <a:t>Time at which the user becomes aware of the fault</a:t>
            </a:r>
          </a:p>
          <a:p>
            <a:pPr>
              <a:lnSpc>
                <a:spcPct val="80000"/>
              </a:lnSpc>
            </a:pPr>
            <a:r>
              <a:rPr lang="en-US" altLang="en-US" b="1">
                <a:solidFill>
                  <a:srgbClr val="000000"/>
                </a:solidFill>
                <a:latin typeface="Tahoma" charset="0"/>
                <a:ea typeface="ＭＳ Ｐゴシック" charset="-128"/>
              </a:rPr>
              <a:t>Detection time: </a:t>
            </a:r>
            <a:r>
              <a:rPr lang="en-US" altLang="en-US">
                <a:latin typeface="Tahoma" charset="0"/>
                <a:ea typeface="ＭＳ Ｐゴシック" charset="-128"/>
              </a:rPr>
              <a:t>The service provider is informed of the fault</a:t>
            </a:r>
          </a:p>
          <a:p>
            <a:pPr>
              <a:lnSpc>
                <a:spcPct val="80000"/>
              </a:lnSpc>
            </a:pPr>
            <a:r>
              <a:rPr lang="en-US" altLang="en-US" b="1">
                <a:solidFill>
                  <a:srgbClr val="000000"/>
                </a:solidFill>
                <a:latin typeface="Tahoma" charset="0"/>
                <a:ea typeface="ＭＳ Ｐゴシック" charset="-128"/>
              </a:rPr>
              <a:t>Response time: </a:t>
            </a:r>
            <a:r>
              <a:rPr lang="en-US" altLang="en-US">
                <a:latin typeface="Tahoma" charset="0"/>
                <a:ea typeface="ＭＳ Ｐゴシック" charset="-128"/>
              </a:rPr>
              <a:t>Time required by the service provider (diagnosis) to respond to the user</a:t>
            </a:r>
          </a:p>
          <a:p>
            <a:pPr>
              <a:lnSpc>
                <a:spcPct val="80000"/>
              </a:lnSpc>
            </a:pPr>
            <a:r>
              <a:rPr lang="en-US" altLang="en-US" b="1">
                <a:solidFill>
                  <a:srgbClr val="000000"/>
                </a:solidFill>
                <a:latin typeface="Tahoma" charset="0"/>
                <a:ea typeface="ＭＳ Ｐゴシック" charset="-128"/>
              </a:rPr>
              <a:t>Repair time: </a:t>
            </a:r>
            <a:r>
              <a:rPr lang="en-US" altLang="en-US">
                <a:latin typeface="Tahoma" charset="0"/>
                <a:ea typeface="ＭＳ Ｐゴシック" charset="-128"/>
              </a:rPr>
              <a:t>Time required to restore the service or the components that caused the fault</a:t>
            </a:r>
          </a:p>
          <a:p>
            <a:pPr>
              <a:lnSpc>
                <a:spcPct val="80000"/>
              </a:lnSpc>
            </a:pPr>
            <a:r>
              <a:rPr lang="en-US" altLang="en-US" b="1">
                <a:solidFill>
                  <a:srgbClr val="000000"/>
                </a:solidFill>
                <a:latin typeface="Tahoma" charset="0"/>
                <a:ea typeface="ＭＳ Ｐゴシック" charset="-128"/>
              </a:rPr>
              <a:t>Recovery time: </a:t>
            </a:r>
            <a:r>
              <a:rPr lang="en-US" altLang="en-US">
                <a:latin typeface="Tahoma" charset="0"/>
                <a:ea typeface="ＭＳ Ｐゴシック" charset="-128"/>
              </a:rPr>
              <a:t>Time required to restore the system (re-configuration, re-initialization,…)</a:t>
            </a:r>
          </a:p>
          <a:p>
            <a:endParaRPr lang="en-US" altLang="en-US" sz="1600">
              <a:latin typeface="Arial Unicode MS" charset="0"/>
              <a:ea typeface="ＭＳ Ｐゴシック" charset="-128"/>
            </a:endParaRPr>
          </a:p>
        </p:txBody>
      </p:sp>
      <p:sp>
        <p:nvSpPr>
          <p:cNvPr id="5" name="Line 6"/>
          <p:cNvSpPr>
            <a:spLocks noChangeShapeType="1"/>
          </p:cNvSpPr>
          <p:nvPr/>
        </p:nvSpPr>
        <p:spPr bwMode="auto">
          <a:xfrm>
            <a:off x="458788" y="2852738"/>
            <a:ext cx="84963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6" name="Group 11"/>
          <p:cNvGrpSpPr>
            <a:grpSpLocks/>
          </p:cNvGrpSpPr>
          <p:nvPr/>
        </p:nvGrpSpPr>
        <p:grpSpPr bwMode="auto">
          <a:xfrm>
            <a:off x="427038" y="2276475"/>
            <a:ext cx="715962" cy="431800"/>
            <a:chOff x="388" y="2296"/>
            <a:chExt cx="451" cy="272"/>
          </a:xfrm>
        </p:grpSpPr>
        <p:sp>
          <p:nvSpPr>
            <p:cNvPr id="145431" name="AutoShape 9"/>
            <p:cNvSpPr>
              <a:spLocks noChangeArrowheads="1"/>
            </p:cNvSpPr>
            <p:nvPr/>
          </p:nvSpPr>
          <p:spPr bwMode="auto">
            <a:xfrm>
              <a:off x="521" y="2432"/>
              <a:ext cx="182" cy="136"/>
            </a:xfrm>
            <a:prstGeom prst="irregularSeal2">
              <a:avLst/>
            </a:prstGeom>
            <a:solidFill>
              <a:schemeClr val="accent1"/>
            </a:solidFill>
            <a:ln w="9525">
              <a:solidFill>
                <a:schemeClr val="tx1"/>
              </a:solidFill>
              <a:miter lim="800000"/>
              <a:headEnd/>
              <a:tailEnd/>
            </a:ln>
          </p:spPr>
          <p:txBody>
            <a:bodyPr wrap="none" anchor="ct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endParaRPr lang="en-US" altLang="en-US">
                <a:solidFill>
                  <a:schemeClr val="tx1"/>
                </a:solidFill>
              </a:endParaRPr>
            </a:p>
          </p:txBody>
        </p:sp>
        <p:sp>
          <p:nvSpPr>
            <p:cNvPr id="145432" name="Text Box 10"/>
            <p:cNvSpPr txBox="1">
              <a:spLocks noChangeArrowheads="1"/>
            </p:cNvSpPr>
            <p:nvPr/>
          </p:nvSpPr>
          <p:spPr bwMode="auto">
            <a:xfrm>
              <a:off x="388" y="2296"/>
              <a:ext cx="45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r>
                <a:rPr lang="it-IT" altLang="en-US" sz="1200">
                  <a:solidFill>
                    <a:schemeClr val="tx1"/>
                  </a:solidFill>
                </a:rPr>
                <a:t>Incident</a:t>
              </a:r>
              <a:endParaRPr lang="en-US" altLang="en-US" sz="1200">
                <a:solidFill>
                  <a:schemeClr val="tx1"/>
                </a:solidFill>
              </a:endParaRPr>
            </a:p>
          </p:txBody>
        </p:sp>
      </p:grpSp>
      <p:sp>
        <p:nvSpPr>
          <p:cNvPr id="9" name="Line 7"/>
          <p:cNvSpPr>
            <a:spLocks noChangeShapeType="1"/>
          </p:cNvSpPr>
          <p:nvPr/>
        </p:nvSpPr>
        <p:spPr bwMode="auto">
          <a:xfrm>
            <a:off x="1143000" y="1052513"/>
            <a:ext cx="0" cy="1946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 name="Group 41"/>
          <p:cNvGrpSpPr>
            <a:grpSpLocks/>
          </p:cNvGrpSpPr>
          <p:nvPr/>
        </p:nvGrpSpPr>
        <p:grpSpPr bwMode="auto">
          <a:xfrm>
            <a:off x="1143000" y="1916113"/>
            <a:ext cx="863600" cy="1081087"/>
            <a:chOff x="655" y="1886"/>
            <a:chExt cx="544" cy="681"/>
          </a:xfrm>
        </p:grpSpPr>
        <p:grpSp>
          <p:nvGrpSpPr>
            <p:cNvPr id="145427" name="Group 39"/>
            <p:cNvGrpSpPr>
              <a:grpSpLocks/>
            </p:cNvGrpSpPr>
            <p:nvPr/>
          </p:nvGrpSpPr>
          <p:grpSpPr bwMode="auto">
            <a:xfrm>
              <a:off x="655" y="2007"/>
              <a:ext cx="544" cy="288"/>
              <a:chOff x="655" y="2007"/>
              <a:chExt cx="544" cy="288"/>
            </a:xfrm>
          </p:grpSpPr>
          <p:sp>
            <p:nvSpPr>
              <p:cNvPr id="145429" name="Text Box 16"/>
              <p:cNvSpPr txBox="1">
                <a:spLocks noChangeArrowheads="1"/>
              </p:cNvSpPr>
              <p:nvPr/>
            </p:nvSpPr>
            <p:spPr bwMode="auto">
              <a:xfrm>
                <a:off x="695" y="2007"/>
                <a:ext cx="5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200">
                    <a:solidFill>
                      <a:schemeClr val="tx1"/>
                    </a:solidFill>
                  </a:rPr>
                  <a:t>detection</a:t>
                </a:r>
              </a:p>
              <a:p>
                <a:pPr algn="ctr">
                  <a:spcBef>
                    <a:spcPct val="0"/>
                  </a:spcBef>
                  <a:buSzTx/>
                  <a:buFontTx/>
                  <a:buNone/>
                </a:pPr>
                <a:r>
                  <a:rPr lang="it-IT" altLang="en-US" sz="1200">
                    <a:solidFill>
                      <a:schemeClr val="tx1"/>
                    </a:solidFill>
                  </a:rPr>
                  <a:t>time</a:t>
                </a:r>
                <a:endParaRPr lang="en-US" altLang="en-US" sz="1200">
                  <a:solidFill>
                    <a:schemeClr val="tx1"/>
                  </a:solidFill>
                </a:endParaRPr>
              </a:p>
            </p:txBody>
          </p:sp>
          <p:sp>
            <p:nvSpPr>
              <p:cNvPr id="145430" name="Line 17"/>
              <p:cNvSpPr>
                <a:spLocks noChangeShapeType="1"/>
              </p:cNvSpPr>
              <p:nvPr/>
            </p:nvSpPr>
            <p:spPr bwMode="auto">
              <a:xfrm>
                <a:off x="655" y="2158"/>
                <a:ext cx="54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45428" name="Line 18"/>
            <p:cNvSpPr>
              <a:spLocks noChangeShapeType="1"/>
            </p:cNvSpPr>
            <p:nvPr/>
          </p:nvSpPr>
          <p:spPr bwMode="auto">
            <a:xfrm>
              <a:off x="1199" y="1886"/>
              <a:ext cx="0" cy="6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44"/>
          <p:cNvGrpSpPr>
            <a:grpSpLocks/>
          </p:cNvGrpSpPr>
          <p:nvPr/>
        </p:nvGrpSpPr>
        <p:grpSpPr bwMode="auto">
          <a:xfrm>
            <a:off x="3735388" y="1339850"/>
            <a:ext cx="863600" cy="1657350"/>
            <a:chOff x="2288" y="1523"/>
            <a:chExt cx="544" cy="1044"/>
          </a:xfrm>
        </p:grpSpPr>
        <p:sp>
          <p:nvSpPr>
            <p:cNvPr id="145424" name="Text Box 21"/>
            <p:cNvSpPr txBox="1">
              <a:spLocks noChangeArrowheads="1"/>
            </p:cNvSpPr>
            <p:nvPr/>
          </p:nvSpPr>
          <p:spPr bwMode="auto">
            <a:xfrm>
              <a:off x="2304" y="1825"/>
              <a:ext cx="4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200">
                  <a:solidFill>
                    <a:schemeClr val="tx1"/>
                  </a:solidFill>
                </a:rPr>
                <a:t>recovery</a:t>
              </a:r>
            </a:p>
            <a:p>
              <a:pPr algn="ctr">
                <a:spcBef>
                  <a:spcPct val="0"/>
                </a:spcBef>
                <a:buSzTx/>
                <a:buFontTx/>
                <a:buNone/>
              </a:pPr>
              <a:r>
                <a:rPr lang="it-IT" altLang="en-US" sz="1200">
                  <a:solidFill>
                    <a:schemeClr val="tx1"/>
                  </a:solidFill>
                </a:rPr>
                <a:t>time</a:t>
              </a:r>
              <a:endParaRPr lang="en-US" altLang="en-US" sz="1200">
                <a:solidFill>
                  <a:schemeClr val="tx1"/>
                </a:solidFill>
              </a:endParaRPr>
            </a:p>
          </p:txBody>
        </p:sp>
        <p:sp>
          <p:nvSpPr>
            <p:cNvPr id="145425" name="Line 24"/>
            <p:cNvSpPr>
              <a:spLocks noChangeShapeType="1"/>
            </p:cNvSpPr>
            <p:nvPr/>
          </p:nvSpPr>
          <p:spPr bwMode="auto">
            <a:xfrm>
              <a:off x="2288" y="1961"/>
              <a:ext cx="54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5426" name="Line 25"/>
            <p:cNvSpPr>
              <a:spLocks noChangeShapeType="1"/>
            </p:cNvSpPr>
            <p:nvPr/>
          </p:nvSpPr>
          <p:spPr bwMode="auto">
            <a:xfrm>
              <a:off x="2832" y="1523"/>
              <a:ext cx="0" cy="1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42"/>
          <p:cNvGrpSpPr>
            <a:grpSpLocks/>
          </p:cNvGrpSpPr>
          <p:nvPr/>
        </p:nvGrpSpPr>
        <p:grpSpPr bwMode="auto">
          <a:xfrm>
            <a:off x="2006600" y="1819275"/>
            <a:ext cx="869950" cy="457200"/>
            <a:chOff x="1199" y="1825"/>
            <a:chExt cx="548" cy="288"/>
          </a:xfrm>
        </p:grpSpPr>
        <p:sp>
          <p:nvSpPr>
            <p:cNvPr id="145421" name="Text Box 19"/>
            <p:cNvSpPr txBox="1">
              <a:spLocks noChangeArrowheads="1"/>
            </p:cNvSpPr>
            <p:nvPr/>
          </p:nvSpPr>
          <p:spPr bwMode="auto">
            <a:xfrm>
              <a:off x="1238" y="1825"/>
              <a:ext cx="5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200">
                  <a:solidFill>
                    <a:schemeClr val="tx1"/>
                  </a:solidFill>
                </a:rPr>
                <a:t>response</a:t>
              </a:r>
            </a:p>
            <a:p>
              <a:pPr algn="ctr">
                <a:spcBef>
                  <a:spcPct val="0"/>
                </a:spcBef>
                <a:buSzTx/>
                <a:buFontTx/>
                <a:buNone/>
              </a:pPr>
              <a:r>
                <a:rPr lang="it-IT" altLang="en-US" sz="1200">
                  <a:solidFill>
                    <a:schemeClr val="tx1"/>
                  </a:solidFill>
                </a:rPr>
                <a:t>time</a:t>
              </a:r>
              <a:endParaRPr lang="en-US" altLang="en-US" sz="1200">
                <a:solidFill>
                  <a:schemeClr val="tx1"/>
                </a:solidFill>
              </a:endParaRPr>
            </a:p>
          </p:txBody>
        </p:sp>
        <p:sp>
          <p:nvSpPr>
            <p:cNvPr id="145422" name="Line 22"/>
            <p:cNvSpPr>
              <a:spLocks noChangeShapeType="1"/>
            </p:cNvSpPr>
            <p:nvPr/>
          </p:nvSpPr>
          <p:spPr bwMode="auto">
            <a:xfrm>
              <a:off x="1199" y="1961"/>
              <a:ext cx="54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5423" name="Line 27"/>
            <p:cNvSpPr>
              <a:spLocks noChangeShapeType="1"/>
            </p:cNvSpPr>
            <p:nvPr/>
          </p:nvSpPr>
          <p:spPr bwMode="auto">
            <a:xfrm>
              <a:off x="1743" y="1871"/>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 name="Group 43"/>
          <p:cNvGrpSpPr>
            <a:grpSpLocks/>
          </p:cNvGrpSpPr>
          <p:nvPr/>
        </p:nvGrpSpPr>
        <p:grpSpPr bwMode="auto">
          <a:xfrm>
            <a:off x="2871788" y="1819275"/>
            <a:ext cx="863600" cy="457200"/>
            <a:chOff x="1744" y="1825"/>
            <a:chExt cx="544" cy="288"/>
          </a:xfrm>
        </p:grpSpPr>
        <p:sp>
          <p:nvSpPr>
            <p:cNvPr id="145418" name="Text Box 20"/>
            <p:cNvSpPr txBox="1">
              <a:spLocks noChangeArrowheads="1"/>
            </p:cNvSpPr>
            <p:nvPr/>
          </p:nvSpPr>
          <p:spPr bwMode="auto">
            <a:xfrm>
              <a:off x="1837" y="1825"/>
              <a:ext cx="3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200">
                  <a:solidFill>
                    <a:schemeClr val="tx1"/>
                  </a:solidFill>
                </a:rPr>
                <a:t>repair</a:t>
              </a:r>
            </a:p>
            <a:p>
              <a:pPr algn="ctr">
                <a:spcBef>
                  <a:spcPct val="0"/>
                </a:spcBef>
                <a:buSzTx/>
                <a:buFontTx/>
                <a:buNone/>
              </a:pPr>
              <a:r>
                <a:rPr lang="it-IT" altLang="en-US" sz="1200">
                  <a:solidFill>
                    <a:schemeClr val="tx1"/>
                  </a:solidFill>
                </a:rPr>
                <a:t>time</a:t>
              </a:r>
              <a:endParaRPr lang="en-US" altLang="en-US" sz="1200">
                <a:solidFill>
                  <a:schemeClr val="tx1"/>
                </a:solidFill>
              </a:endParaRPr>
            </a:p>
          </p:txBody>
        </p:sp>
        <p:sp>
          <p:nvSpPr>
            <p:cNvPr id="145419" name="Line 23"/>
            <p:cNvSpPr>
              <a:spLocks noChangeShapeType="1"/>
            </p:cNvSpPr>
            <p:nvPr/>
          </p:nvSpPr>
          <p:spPr bwMode="auto">
            <a:xfrm>
              <a:off x="1744" y="1961"/>
              <a:ext cx="54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5420" name="Line 28"/>
            <p:cNvSpPr>
              <a:spLocks noChangeShapeType="1"/>
            </p:cNvSpPr>
            <p:nvPr/>
          </p:nvSpPr>
          <p:spPr bwMode="auto">
            <a:xfrm>
              <a:off x="2288" y="1871"/>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4798229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par>
                                <p:cTn id="18" presetID="1" presetClass="entr" presetSubtype="0" fill="hold" nodeType="withEffect">
                                  <p:stCondLst>
                                    <p:cond delay="0"/>
                                  </p:stCondLst>
                                  <p:childTnLst>
                                    <p:set>
                                      <p:cBhvr>
                                        <p:cTn id="19" dur="1" fill="hold">
                                          <p:stCondLst>
                                            <p:cond delay="0"/>
                                          </p:stCondLst>
                                        </p:cTn>
                                        <p:tgtEl>
                                          <p:spTgt spid="145410">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par>
                                <p:cTn id="25" presetID="1" presetClass="entr" presetSubtype="0" fill="hold" nodeType="withEffect">
                                  <p:stCondLst>
                                    <p:cond delay="0"/>
                                  </p:stCondLst>
                                  <p:childTnLst>
                                    <p:set>
                                      <p:cBhvr>
                                        <p:cTn id="26" dur="1" fill="hold">
                                          <p:stCondLst>
                                            <p:cond delay="0"/>
                                          </p:stCondLst>
                                        </p:cTn>
                                        <p:tgtEl>
                                          <p:spTgt spid="145410">
                                            <p:txEl>
                                              <p:pRg st="1" end="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dissolve">
                                      <p:cBhvr>
                                        <p:cTn id="31" dur="500"/>
                                        <p:tgtEl>
                                          <p:spTgt spid="19"/>
                                        </p:tgtEl>
                                      </p:cBhvr>
                                    </p:animEffect>
                                  </p:childTnLst>
                                </p:cTn>
                              </p:par>
                              <p:par>
                                <p:cTn id="32" presetID="1" presetClass="entr" presetSubtype="0" fill="hold" nodeType="withEffect">
                                  <p:stCondLst>
                                    <p:cond delay="0"/>
                                  </p:stCondLst>
                                  <p:childTnLst>
                                    <p:set>
                                      <p:cBhvr>
                                        <p:cTn id="33" dur="1" fill="hold">
                                          <p:stCondLst>
                                            <p:cond delay="0"/>
                                          </p:stCondLst>
                                        </p:cTn>
                                        <p:tgtEl>
                                          <p:spTgt spid="145410">
                                            <p:txEl>
                                              <p:pRg st="2" end="2"/>
                                            </p:txEl>
                                          </p:spTgt>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par>
                                <p:cTn id="39" presetID="1" presetClass="entr" presetSubtype="0" fill="hold" nodeType="withEffect">
                                  <p:stCondLst>
                                    <p:cond delay="0"/>
                                  </p:stCondLst>
                                  <p:childTnLst>
                                    <p:set>
                                      <p:cBhvr>
                                        <p:cTn id="40" dur="1" fill="hold">
                                          <p:stCondLst>
                                            <p:cond delay="0"/>
                                          </p:stCondLst>
                                        </p:cTn>
                                        <p:tgtEl>
                                          <p:spTgt spid="145410">
                                            <p:txEl>
                                              <p:pRg st="3" end="3"/>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dissolve">
                                      <p:cBhvr>
                                        <p:cTn id="45" dur="500"/>
                                        <p:tgtEl>
                                          <p:spTgt spid="15"/>
                                        </p:tgtEl>
                                      </p:cBhvr>
                                    </p:animEffect>
                                  </p:childTnLst>
                                </p:cTn>
                              </p:par>
                              <p:par>
                                <p:cTn id="46" presetID="1" presetClass="entr" presetSubtype="0" fill="hold" nodeType="withEffect">
                                  <p:stCondLst>
                                    <p:cond delay="0"/>
                                  </p:stCondLst>
                                  <p:childTnLst>
                                    <p:set>
                                      <p:cBhvr>
                                        <p:cTn id="47" dur="1" fill="hold">
                                          <p:stCondLst>
                                            <p:cond delay="0"/>
                                          </p:stCondLst>
                                        </p:cTn>
                                        <p:tgtEl>
                                          <p:spTgt spid="1454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Title 1"/>
          <p:cNvSpPr>
            <a:spLocks noGrp="1"/>
          </p:cNvSpPr>
          <p:nvPr>
            <p:ph type="title"/>
          </p:nvPr>
        </p:nvSpPr>
        <p:spPr>
          <a:xfrm>
            <a:off x="685800" y="44450"/>
            <a:ext cx="7772400" cy="1143000"/>
          </a:xfrm>
        </p:spPr>
        <p:txBody>
          <a:bodyPr/>
          <a:lstStyle/>
          <a:p>
            <a:pPr>
              <a:defRPr/>
            </a:pPr>
            <a:r>
              <a:rPr lang="en-US" altLang="en-US">
                <a:ea typeface="ＭＳ Ｐゴシック" charset="-128"/>
              </a:rPr>
              <a:t>System life-cycle</a:t>
            </a:r>
          </a:p>
        </p:txBody>
      </p:sp>
      <p:sp>
        <p:nvSpPr>
          <p:cNvPr id="146434" name="Content Placeholder 2"/>
          <p:cNvSpPr>
            <a:spLocks noGrp="1"/>
          </p:cNvSpPr>
          <p:nvPr>
            <p:ph idx="1"/>
          </p:nvPr>
        </p:nvSpPr>
        <p:spPr>
          <a:xfrm>
            <a:off x="685800" y="3106738"/>
            <a:ext cx="7772400" cy="3384550"/>
          </a:xfrm>
        </p:spPr>
        <p:txBody>
          <a:bodyPr/>
          <a:lstStyle/>
          <a:p>
            <a:pPr>
              <a:lnSpc>
                <a:spcPct val="90000"/>
              </a:lnSpc>
            </a:pPr>
            <a:r>
              <a:rPr lang="en-US" altLang="en-US" b="1">
                <a:solidFill>
                  <a:srgbClr val="000000"/>
                </a:solidFill>
                <a:ea typeface="ＭＳ Ｐゴシック" charset="-128"/>
              </a:rPr>
              <a:t>Mean Time to Repair (MTTR): </a:t>
            </a:r>
            <a:r>
              <a:rPr lang="en-US" altLang="en-US">
                <a:ea typeface="ＭＳ Ｐゴシック" charset="-128"/>
              </a:rPr>
              <a:t>Average time between the occurrence of a fault and service recovery, also known as the downtime</a:t>
            </a:r>
          </a:p>
          <a:p>
            <a:pPr>
              <a:lnSpc>
                <a:spcPct val="90000"/>
              </a:lnSpc>
            </a:pPr>
            <a:r>
              <a:rPr lang="en-US" altLang="en-US" b="1">
                <a:solidFill>
                  <a:srgbClr val="000000"/>
                </a:solidFill>
                <a:ea typeface="ＭＳ Ｐゴシック" charset="-128"/>
              </a:rPr>
              <a:t>Mean Time To Failures (MTTF): </a:t>
            </a:r>
            <a:r>
              <a:rPr lang="en-US" altLang="en-US">
                <a:ea typeface="ＭＳ Ｐゴシック" charset="-128"/>
              </a:rPr>
              <a:t>Mean time between the recovery from one incident and the occurrence of the next incident, also known as uptime</a:t>
            </a:r>
          </a:p>
          <a:p>
            <a:pPr>
              <a:lnSpc>
                <a:spcPct val="90000"/>
              </a:lnSpc>
            </a:pPr>
            <a:r>
              <a:rPr lang="en-US" altLang="en-US" b="1">
                <a:solidFill>
                  <a:srgbClr val="000000"/>
                </a:solidFill>
                <a:ea typeface="ＭＳ Ｐゴシック" charset="-128"/>
              </a:rPr>
              <a:t>Mean Time Between failure (MTBF): </a:t>
            </a:r>
            <a:r>
              <a:rPr lang="en-US" altLang="en-US">
                <a:ea typeface="ＭＳ Ｐゴシック" charset="-128"/>
              </a:rPr>
              <a:t>Mean time between the occurrences of two consecutive incidents</a:t>
            </a:r>
          </a:p>
          <a:p>
            <a:endParaRPr lang="en-US" altLang="en-US" sz="1700">
              <a:latin typeface="Arial Unicode MS" charset="0"/>
              <a:ea typeface="ＭＳ Ｐゴシック" charset="-128"/>
            </a:endParaRPr>
          </a:p>
        </p:txBody>
      </p:sp>
      <p:sp>
        <p:nvSpPr>
          <p:cNvPr id="146435" name="Line 5"/>
          <p:cNvSpPr>
            <a:spLocks noChangeShapeType="1"/>
          </p:cNvSpPr>
          <p:nvPr/>
        </p:nvSpPr>
        <p:spPr bwMode="auto">
          <a:xfrm>
            <a:off x="355600" y="3055938"/>
            <a:ext cx="84963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46436" name="Group 6"/>
          <p:cNvGrpSpPr>
            <a:grpSpLocks/>
          </p:cNvGrpSpPr>
          <p:nvPr/>
        </p:nvGrpSpPr>
        <p:grpSpPr bwMode="auto">
          <a:xfrm>
            <a:off x="323850" y="2479675"/>
            <a:ext cx="715963" cy="431800"/>
            <a:chOff x="388" y="2296"/>
            <a:chExt cx="451" cy="272"/>
          </a:xfrm>
        </p:grpSpPr>
        <p:sp>
          <p:nvSpPr>
            <p:cNvPr id="146470" name="AutoShape 7"/>
            <p:cNvSpPr>
              <a:spLocks noChangeArrowheads="1"/>
            </p:cNvSpPr>
            <p:nvPr/>
          </p:nvSpPr>
          <p:spPr bwMode="auto">
            <a:xfrm>
              <a:off x="521" y="2432"/>
              <a:ext cx="182" cy="136"/>
            </a:xfrm>
            <a:prstGeom prst="irregularSeal2">
              <a:avLst/>
            </a:prstGeom>
            <a:solidFill>
              <a:schemeClr val="accent1"/>
            </a:solidFill>
            <a:ln w="9525">
              <a:solidFill>
                <a:schemeClr val="tx1"/>
              </a:solidFill>
              <a:miter lim="800000"/>
              <a:headEnd/>
              <a:tailEnd/>
            </a:ln>
          </p:spPr>
          <p:txBody>
            <a:bodyPr wrap="none" anchor="ct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endParaRPr lang="en-US" altLang="en-US">
                <a:solidFill>
                  <a:schemeClr val="tx1"/>
                </a:solidFill>
              </a:endParaRPr>
            </a:p>
          </p:txBody>
        </p:sp>
        <p:sp>
          <p:nvSpPr>
            <p:cNvPr id="146471" name="Text Box 8"/>
            <p:cNvSpPr txBox="1">
              <a:spLocks noChangeArrowheads="1"/>
            </p:cNvSpPr>
            <p:nvPr/>
          </p:nvSpPr>
          <p:spPr bwMode="auto">
            <a:xfrm>
              <a:off x="388" y="2296"/>
              <a:ext cx="45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r>
                <a:rPr lang="it-IT" altLang="en-US" sz="1200">
                  <a:solidFill>
                    <a:schemeClr val="tx1"/>
                  </a:solidFill>
                </a:rPr>
                <a:t>Incident</a:t>
              </a:r>
              <a:endParaRPr lang="en-US" altLang="en-US" sz="1200">
                <a:solidFill>
                  <a:schemeClr val="tx1"/>
                </a:solidFill>
              </a:endParaRPr>
            </a:p>
          </p:txBody>
        </p:sp>
      </p:grpSp>
      <p:sp>
        <p:nvSpPr>
          <p:cNvPr id="146437" name="Line 12"/>
          <p:cNvSpPr>
            <a:spLocks noChangeShapeType="1"/>
          </p:cNvSpPr>
          <p:nvPr/>
        </p:nvSpPr>
        <p:spPr bwMode="auto">
          <a:xfrm>
            <a:off x="1039813" y="1255713"/>
            <a:ext cx="0" cy="1946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6438" name="Group 13"/>
          <p:cNvGrpSpPr>
            <a:grpSpLocks/>
          </p:cNvGrpSpPr>
          <p:nvPr/>
        </p:nvGrpSpPr>
        <p:grpSpPr bwMode="auto">
          <a:xfrm>
            <a:off x="1039813" y="2119313"/>
            <a:ext cx="863600" cy="1081087"/>
            <a:chOff x="655" y="1886"/>
            <a:chExt cx="544" cy="681"/>
          </a:xfrm>
        </p:grpSpPr>
        <p:grpSp>
          <p:nvGrpSpPr>
            <p:cNvPr id="146466" name="Group 14"/>
            <p:cNvGrpSpPr>
              <a:grpSpLocks/>
            </p:cNvGrpSpPr>
            <p:nvPr/>
          </p:nvGrpSpPr>
          <p:grpSpPr bwMode="auto">
            <a:xfrm>
              <a:off x="655" y="2007"/>
              <a:ext cx="544" cy="288"/>
              <a:chOff x="655" y="2007"/>
              <a:chExt cx="544" cy="288"/>
            </a:xfrm>
          </p:grpSpPr>
          <p:sp>
            <p:nvSpPr>
              <p:cNvPr id="146468" name="Text Box 15"/>
              <p:cNvSpPr txBox="1">
                <a:spLocks noChangeArrowheads="1"/>
              </p:cNvSpPr>
              <p:nvPr/>
            </p:nvSpPr>
            <p:spPr bwMode="auto">
              <a:xfrm>
                <a:off x="695" y="2007"/>
                <a:ext cx="5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200">
                    <a:solidFill>
                      <a:schemeClr val="tx1"/>
                    </a:solidFill>
                  </a:rPr>
                  <a:t>detection</a:t>
                </a:r>
              </a:p>
              <a:p>
                <a:pPr algn="ctr">
                  <a:spcBef>
                    <a:spcPct val="0"/>
                  </a:spcBef>
                  <a:buSzTx/>
                  <a:buFontTx/>
                  <a:buNone/>
                </a:pPr>
                <a:r>
                  <a:rPr lang="it-IT" altLang="en-US" sz="1200">
                    <a:solidFill>
                      <a:schemeClr val="tx1"/>
                    </a:solidFill>
                  </a:rPr>
                  <a:t>time</a:t>
                </a:r>
                <a:endParaRPr lang="en-US" altLang="en-US" sz="1200">
                  <a:solidFill>
                    <a:schemeClr val="tx1"/>
                  </a:solidFill>
                </a:endParaRPr>
              </a:p>
            </p:txBody>
          </p:sp>
          <p:sp>
            <p:nvSpPr>
              <p:cNvPr id="146469" name="Line 16"/>
              <p:cNvSpPr>
                <a:spLocks noChangeShapeType="1"/>
              </p:cNvSpPr>
              <p:nvPr/>
            </p:nvSpPr>
            <p:spPr bwMode="auto">
              <a:xfrm>
                <a:off x="655" y="2158"/>
                <a:ext cx="54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46467" name="Line 17"/>
            <p:cNvSpPr>
              <a:spLocks noChangeShapeType="1"/>
            </p:cNvSpPr>
            <p:nvPr/>
          </p:nvSpPr>
          <p:spPr bwMode="auto">
            <a:xfrm>
              <a:off x="1199" y="1886"/>
              <a:ext cx="0" cy="6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439" name="Group 18"/>
          <p:cNvGrpSpPr>
            <a:grpSpLocks/>
          </p:cNvGrpSpPr>
          <p:nvPr/>
        </p:nvGrpSpPr>
        <p:grpSpPr bwMode="auto">
          <a:xfrm>
            <a:off x="3632200" y="1543050"/>
            <a:ext cx="863600" cy="1657350"/>
            <a:chOff x="2288" y="1523"/>
            <a:chExt cx="544" cy="1044"/>
          </a:xfrm>
        </p:grpSpPr>
        <p:sp>
          <p:nvSpPr>
            <p:cNvPr id="146463" name="Text Box 19"/>
            <p:cNvSpPr txBox="1">
              <a:spLocks noChangeArrowheads="1"/>
            </p:cNvSpPr>
            <p:nvPr/>
          </p:nvSpPr>
          <p:spPr bwMode="auto">
            <a:xfrm>
              <a:off x="2304" y="1825"/>
              <a:ext cx="4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200">
                  <a:solidFill>
                    <a:schemeClr val="tx1"/>
                  </a:solidFill>
                </a:rPr>
                <a:t>recovery</a:t>
              </a:r>
            </a:p>
            <a:p>
              <a:pPr algn="ctr">
                <a:spcBef>
                  <a:spcPct val="0"/>
                </a:spcBef>
                <a:buSzTx/>
                <a:buFontTx/>
                <a:buNone/>
              </a:pPr>
              <a:r>
                <a:rPr lang="it-IT" altLang="en-US" sz="1200">
                  <a:solidFill>
                    <a:schemeClr val="tx1"/>
                  </a:solidFill>
                </a:rPr>
                <a:t>time</a:t>
              </a:r>
              <a:endParaRPr lang="en-US" altLang="en-US" sz="1200">
                <a:solidFill>
                  <a:schemeClr val="tx1"/>
                </a:solidFill>
              </a:endParaRPr>
            </a:p>
          </p:txBody>
        </p:sp>
        <p:sp>
          <p:nvSpPr>
            <p:cNvPr id="146464" name="Line 20"/>
            <p:cNvSpPr>
              <a:spLocks noChangeShapeType="1"/>
            </p:cNvSpPr>
            <p:nvPr/>
          </p:nvSpPr>
          <p:spPr bwMode="auto">
            <a:xfrm>
              <a:off x="2288" y="1961"/>
              <a:ext cx="54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6465" name="Line 21"/>
            <p:cNvSpPr>
              <a:spLocks noChangeShapeType="1"/>
            </p:cNvSpPr>
            <p:nvPr/>
          </p:nvSpPr>
          <p:spPr bwMode="auto">
            <a:xfrm>
              <a:off x="2832" y="1523"/>
              <a:ext cx="0" cy="1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 name="Text Box 22"/>
          <p:cNvSpPr txBox="1">
            <a:spLocks noChangeArrowheads="1"/>
          </p:cNvSpPr>
          <p:nvPr/>
        </p:nvSpPr>
        <p:spPr bwMode="auto">
          <a:xfrm>
            <a:off x="4470400" y="2768600"/>
            <a:ext cx="825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200">
                <a:solidFill>
                  <a:schemeClr val="tx1"/>
                </a:solidFill>
              </a:rPr>
              <a:t>Recovery</a:t>
            </a:r>
            <a:endParaRPr lang="en-US" altLang="en-US" sz="1200">
              <a:solidFill>
                <a:schemeClr val="tx1"/>
              </a:solidFill>
            </a:endParaRPr>
          </a:p>
        </p:txBody>
      </p:sp>
      <p:grpSp>
        <p:nvGrpSpPr>
          <p:cNvPr id="146441" name="Group 23"/>
          <p:cNvGrpSpPr>
            <a:grpSpLocks/>
          </p:cNvGrpSpPr>
          <p:nvPr/>
        </p:nvGrpSpPr>
        <p:grpSpPr bwMode="auto">
          <a:xfrm>
            <a:off x="1903413" y="2022475"/>
            <a:ext cx="869950" cy="457200"/>
            <a:chOff x="1199" y="1825"/>
            <a:chExt cx="548" cy="288"/>
          </a:xfrm>
        </p:grpSpPr>
        <p:sp>
          <p:nvSpPr>
            <p:cNvPr id="146460" name="Text Box 24"/>
            <p:cNvSpPr txBox="1">
              <a:spLocks noChangeArrowheads="1"/>
            </p:cNvSpPr>
            <p:nvPr/>
          </p:nvSpPr>
          <p:spPr bwMode="auto">
            <a:xfrm>
              <a:off x="1238" y="1825"/>
              <a:ext cx="5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200">
                  <a:solidFill>
                    <a:schemeClr val="tx1"/>
                  </a:solidFill>
                </a:rPr>
                <a:t>response</a:t>
              </a:r>
            </a:p>
            <a:p>
              <a:pPr algn="ctr">
                <a:spcBef>
                  <a:spcPct val="0"/>
                </a:spcBef>
                <a:buSzTx/>
                <a:buFontTx/>
                <a:buNone/>
              </a:pPr>
              <a:r>
                <a:rPr lang="it-IT" altLang="en-US" sz="1200">
                  <a:solidFill>
                    <a:schemeClr val="tx1"/>
                  </a:solidFill>
                </a:rPr>
                <a:t>time</a:t>
              </a:r>
              <a:endParaRPr lang="en-US" altLang="en-US" sz="1200">
                <a:solidFill>
                  <a:schemeClr val="tx1"/>
                </a:solidFill>
              </a:endParaRPr>
            </a:p>
          </p:txBody>
        </p:sp>
        <p:sp>
          <p:nvSpPr>
            <p:cNvPr id="146461" name="Line 25"/>
            <p:cNvSpPr>
              <a:spLocks noChangeShapeType="1"/>
            </p:cNvSpPr>
            <p:nvPr/>
          </p:nvSpPr>
          <p:spPr bwMode="auto">
            <a:xfrm>
              <a:off x="1199" y="1961"/>
              <a:ext cx="54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6462" name="Line 26"/>
            <p:cNvSpPr>
              <a:spLocks noChangeShapeType="1"/>
            </p:cNvSpPr>
            <p:nvPr/>
          </p:nvSpPr>
          <p:spPr bwMode="auto">
            <a:xfrm>
              <a:off x="1743" y="1871"/>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442" name="Group 27"/>
          <p:cNvGrpSpPr>
            <a:grpSpLocks/>
          </p:cNvGrpSpPr>
          <p:nvPr/>
        </p:nvGrpSpPr>
        <p:grpSpPr bwMode="auto">
          <a:xfrm>
            <a:off x="2768600" y="2022475"/>
            <a:ext cx="863600" cy="457200"/>
            <a:chOff x="1744" y="1825"/>
            <a:chExt cx="544" cy="288"/>
          </a:xfrm>
        </p:grpSpPr>
        <p:sp>
          <p:nvSpPr>
            <p:cNvPr id="146457" name="Text Box 28"/>
            <p:cNvSpPr txBox="1">
              <a:spLocks noChangeArrowheads="1"/>
            </p:cNvSpPr>
            <p:nvPr/>
          </p:nvSpPr>
          <p:spPr bwMode="auto">
            <a:xfrm>
              <a:off x="1837" y="1825"/>
              <a:ext cx="3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200">
                  <a:solidFill>
                    <a:schemeClr val="tx1"/>
                  </a:solidFill>
                </a:rPr>
                <a:t>repair</a:t>
              </a:r>
            </a:p>
            <a:p>
              <a:pPr algn="ctr">
                <a:spcBef>
                  <a:spcPct val="0"/>
                </a:spcBef>
                <a:buSzTx/>
                <a:buFontTx/>
                <a:buNone/>
              </a:pPr>
              <a:r>
                <a:rPr lang="it-IT" altLang="en-US" sz="1200">
                  <a:solidFill>
                    <a:schemeClr val="tx1"/>
                  </a:solidFill>
                </a:rPr>
                <a:t>time</a:t>
              </a:r>
              <a:endParaRPr lang="en-US" altLang="en-US" sz="1200">
                <a:solidFill>
                  <a:schemeClr val="tx1"/>
                </a:solidFill>
              </a:endParaRPr>
            </a:p>
          </p:txBody>
        </p:sp>
        <p:sp>
          <p:nvSpPr>
            <p:cNvPr id="146458" name="Line 29"/>
            <p:cNvSpPr>
              <a:spLocks noChangeShapeType="1"/>
            </p:cNvSpPr>
            <p:nvPr/>
          </p:nvSpPr>
          <p:spPr bwMode="auto">
            <a:xfrm>
              <a:off x="1744" y="1961"/>
              <a:ext cx="54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6459" name="Line 30"/>
            <p:cNvSpPr>
              <a:spLocks noChangeShapeType="1"/>
            </p:cNvSpPr>
            <p:nvPr/>
          </p:nvSpPr>
          <p:spPr bwMode="auto">
            <a:xfrm>
              <a:off x="2288" y="1871"/>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Line 31"/>
          <p:cNvSpPr>
            <a:spLocks noChangeShapeType="1"/>
          </p:cNvSpPr>
          <p:nvPr/>
        </p:nvSpPr>
        <p:spPr bwMode="auto">
          <a:xfrm>
            <a:off x="1039813" y="1687513"/>
            <a:ext cx="345598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 name="Text Box 32"/>
          <p:cNvSpPr txBox="1">
            <a:spLocks noChangeArrowheads="1"/>
          </p:cNvSpPr>
          <p:nvPr/>
        </p:nvSpPr>
        <p:spPr bwMode="auto">
          <a:xfrm>
            <a:off x="1831975" y="1412875"/>
            <a:ext cx="18827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200">
                <a:solidFill>
                  <a:schemeClr val="tx1"/>
                </a:solidFill>
              </a:rPr>
              <a:t>Downtime, Time to repair</a:t>
            </a:r>
            <a:endParaRPr lang="en-US" altLang="en-US" sz="1200">
              <a:solidFill>
                <a:schemeClr val="tx1"/>
              </a:solidFill>
            </a:endParaRPr>
          </a:p>
        </p:txBody>
      </p:sp>
      <p:sp>
        <p:nvSpPr>
          <p:cNvPr id="146445" name="Line 35"/>
          <p:cNvSpPr>
            <a:spLocks noChangeShapeType="1"/>
          </p:cNvSpPr>
          <p:nvPr/>
        </p:nvSpPr>
        <p:spPr bwMode="auto">
          <a:xfrm>
            <a:off x="1903413" y="2840038"/>
            <a:ext cx="259238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6446" name="Text Box 36"/>
          <p:cNvSpPr txBox="1">
            <a:spLocks noChangeArrowheads="1"/>
          </p:cNvSpPr>
          <p:nvPr/>
        </p:nvSpPr>
        <p:spPr bwMode="auto">
          <a:xfrm>
            <a:off x="2755900" y="2598738"/>
            <a:ext cx="900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200">
                <a:solidFill>
                  <a:schemeClr val="tx1"/>
                </a:solidFill>
              </a:rPr>
              <a:t>Resolution</a:t>
            </a:r>
          </a:p>
          <a:p>
            <a:pPr algn="ctr">
              <a:spcBef>
                <a:spcPct val="0"/>
              </a:spcBef>
              <a:buSzTx/>
              <a:buFontTx/>
              <a:buNone/>
            </a:pPr>
            <a:r>
              <a:rPr lang="it-IT" altLang="en-US" sz="1200">
                <a:solidFill>
                  <a:schemeClr val="tx1"/>
                </a:solidFill>
              </a:rPr>
              <a:t>time</a:t>
            </a:r>
            <a:endParaRPr lang="en-US" altLang="en-US" sz="1200">
              <a:solidFill>
                <a:schemeClr val="tx1"/>
              </a:solidFill>
            </a:endParaRPr>
          </a:p>
        </p:txBody>
      </p:sp>
      <p:grpSp>
        <p:nvGrpSpPr>
          <p:cNvPr id="32" name="Group 40"/>
          <p:cNvGrpSpPr>
            <a:grpSpLocks/>
          </p:cNvGrpSpPr>
          <p:nvPr/>
        </p:nvGrpSpPr>
        <p:grpSpPr bwMode="auto">
          <a:xfrm>
            <a:off x="4495800" y="1184275"/>
            <a:ext cx="4029075" cy="2017713"/>
            <a:chOff x="2832" y="1297"/>
            <a:chExt cx="2538" cy="1271"/>
          </a:xfrm>
        </p:grpSpPr>
        <p:grpSp>
          <p:nvGrpSpPr>
            <p:cNvPr id="146451" name="Group 9"/>
            <p:cNvGrpSpPr>
              <a:grpSpLocks/>
            </p:cNvGrpSpPr>
            <p:nvPr/>
          </p:nvGrpSpPr>
          <p:grpSpPr bwMode="auto">
            <a:xfrm>
              <a:off x="4919" y="2113"/>
              <a:ext cx="451" cy="272"/>
              <a:chOff x="388" y="2296"/>
              <a:chExt cx="451" cy="272"/>
            </a:xfrm>
          </p:grpSpPr>
          <p:sp>
            <p:nvSpPr>
              <p:cNvPr id="146455" name="AutoShape 10"/>
              <p:cNvSpPr>
                <a:spLocks noChangeArrowheads="1"/>
              </p:cNvSpPr>
              <p:nvPr/>
            </p:nvSpPr>
            <p:spPr bwMode="auto">
              <a:xfrm>
                <a:off x="521" y="2432"/>
                <a:ext cx="182" cy="136"/>
              </a:xfrm>
              <a:prstGeom prst="irregularSeal2">
                <a:avLst/>
              </a:prstGeom>
              <a:solidFill>
                <a:schemeClr val="accent1"/>
              </a:solidFill>
              <a:ln w="9525">
                <a:solidFill>
                  <a:schemeClr val="tx1"/>
                </a:solidFill>
                <a:miter lim="800000"/>
                <a:headEnd/>
                <a:tailEnd/>
              </a:ln>
            </p:spPr>
            <p:txBody>
              <a:bodyPr wrap="none" anchor="ct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endParaRPr lang="en-US" altLang="en-US">
                  <a:solidFill>
                    <a:schemeClr val="tx1"/>
                  </a:solidFill>
                </a:endParaRPr>
              </a:p>
            </p:txBody>
          </p:sp>
          <p:sp>
            <p:nvSpPr>
              <p:cNvPr id="146456" name="Text Box 11"/>
              <p:cNvSpPr txBox="1">
                <a:spLocks noChangeArrowheads="1"/>
              </p:cNvSpPr>
              <p:nvPr/>
            </p:nvSpPr>
            <p:spPr bwMode="auto">
              <a:xfrm>
                <a:off x="388" y="2296"/>
                <a:ext cx="45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r>
                  <a:rPr lang="it-IT" altLang="en-US" sz="1200">
                    <a:solidFill>
                      <a:schemeClr val="tx1"/>
                    </a:solidFill>
                  </a:rPr>
                  <a:t>Incident</a:t>
                </a:r>
                <a:endParaRPr lang="en-US" altLang="en-US" sz="1200">
                  <a:solidFill>
                    <a:schemeClr val="tx1"/>
                  </a:solidFill>
                </a:endParaRPr>
              </a:p>
            </p:txBody>
          </p:sp>
        </p:grpSp>
        <p:sp>
          <p:nvSpPr>
            <p:cNvPr id="146452" name="Line 33"/>
            <p:cNvSpPr>
              <a:spLocks noChangeShapeType="1"/>
            </p:cNvSpPr>
            <p:nvPr/>
          </p:nvSpPr>
          <p:spPr bwMode="auto">
            <a:xfrm>
              <a:off x="2832" y="1614"/>
              <a:ext cx="208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6453" name="Text Box 34"/>
            <p:cNvSpPr txBox="1">
              <a:spLocks noChangeArrowheads="1"/>
            </p:cNvSpPr>
            <p:nvPr/>
          </p:nvSpPr>
          <p:spPr bwMode="auto">
            <a:xfrm>
              <a:off x="3366" y="1441"/>
              <a:ext cx="113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200">
                  <a:solidFill>
                    <a:schemeClr val="tx1"/>
                  </a:solidFill>
                </a:rPr>
                <a:t>Uptime, Time to failures</a:t>
              </a:r>
              <a:endParaRPr lang="en-US" altLang="en-US" sz="1200">
                <a:solidFill>
                  <a:schemeClr val="tx1"/>
                </a:solidFill>
              </a:endParaRPr>
            </a:p>
          </p:txBody>
        </p:sp>
        <p:sp>
          <p:nvSpPr>
            <p:cNvPr id="146454" name="Line 37"/>
            <p:cNvSpPr>
              <a:spLocks noChangeShapeType="1"/>
            </p:cNvSpPr>
            <p:nvPr/>
          </p:nvSpPr>
          <p:spPr bwMode="auto">
            <a:xfrm>
              <a:off x="4919" y="1297"/>
              <a:ext cx="0" cy="12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41"/>
          <p:cNvGrpSpPr>
            <a:grpSpLocks/>
          </p:cNvGrpSpPr>
          <p:nvPr/>
        </p:nvGrpSpPr>
        <p:grpSpPr bwMode="auto">
          <a:xfrm>
            <a:off x="971550" y="981075"/>
            <a:ext cx="6769100" cy="276225"/>
            <a:chOff x="655" y="1214"/>
            <a:chExt cx="4264" cy="174"/>
          </a:xfrm>
        </p:grpSpPr>
        <p:sp>
          <p:nvSpPr>
            <p:cNvPr id="146449" name="Line 38"/>
            <p:cNvSpPr>
              <a:spLocks noChangeShapeType="1"/>
            </p:cNvSpPr>
            <p:nvPr/>
          </p:nvSpPr>
          <p:spPr bwMode="auto">
            <a:xfrm>
              <a:off x="655" y="1387"/>
              <a:ext cx="426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6450" name="Text Box 39"/>
            <p:cNvSpPr txBox="1">
              <a:spLocks noChangeArrowheads="1"/>
            </p:cNvSpPr>
            <p:nvPr/>
          </p:nvSpPr>
          <p:spPr bwMode="auto">
            <a:xfrm>
              <a:off x="2316" y="1214"/>
              <a:ext cx="105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200">
                  <a:solidFill>
                    <a:schemeClr val="tx1"/>
                  </a:solidFill>
                </a:rPr>
                <a:t>Time Between Failure</a:t>
              </a:r>
              <a:endParaRPr lang="en-US" altLang="en-US" sz="1200">
                <a:solidFill>
                  <a:schemeClr val="tx1"/>
                </a:solidFill>
              </a:endParaRPr>
            </a:p>
          </p:txBody>
        </p:sp>
      </p:grpSp>
    </p:spTree>
    <p:extLst>
      <p:ext uri="{BB962C8B-B14F-4D97-AF65-F5344CB8AC3E}">
        <p14:creationId xmlns:p14="http://schemas.microsoft.com/office/powerpoint/2010/main" val="32919236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1" presetClass="entr" presetSubtype="0" fill="hold" nodeType="withEffect">
                                  <p:stCondLst>
                                    <p:cond delay="0"/>
                                  </p:stCondLst>
                                  <p:childTnLst>
                                    <p:set>
                                      <p:cBhvr>
                                        <p:cTn id="12" dur="1" fill="hold">
                                          <p:stCondLst>
                                            <p:cond delay="0"/>
                                          </p:stCondLst>
                                        </p:cTn>
                                        <p:tgtEl>
                                          <p:spTgt spid="146434">
                                            <p:txEl>
                                              <p:pRg st="0" end="0"/>
                                            </p:txEl>
                                          </p:spTgt>
                                        </p:tgtEl>
                                        <p:attrNameLst>
                                          <p:attrName>style.visibility</p:attrName>
                                        </p:attrNameLst>
                                      </p:cBhvr>
                                      <p:to>
                                        <p:strVal val="visible"/>
                                      </p:to>
                                    </p:set>
                                  </p:childTnLst>
                                </p:cTn>
                              </p:par>
                              <p:par>
                                <p:cTn id="13" presetID="9"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dissolve">
                                      <p:cBhvr>
                                        <p:cTn id="20" dur="500"/>
                                        <p:tgtEl>
                                          <p:spTgt spid="32"/>
                                        </p:tgtEl>
                                      </p:cBhvr>
                                    </p:animEffect>
                                  </p:childTnLst>
                                </p:cTn>
                              </p:par>
                              <p:par>
                                <p:cTn id="21" presetID="1" presetClass="entr" presetSubtype="0" fill="hold" nodeType="withEffect">
                                  <p:stCondLst>
                                    <p:cond delay="0"/>
                                  </p:stCondLst>
                                  <p:childTnLst>
                                    <p:set>
                                      <p:cBhvr>
                                        <p:cTn id="22" dur="1" fill="hold">
                                          <p:stCondLst>
                                            <p:cond delay="0"/>
                                          </p:stCondLst>
                                        </p:cTn>
                                        <p:tgtEl>
                                          <p:spTgt spid="146434">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dissolve">
                                      <p:cBhvr>
                                        <p:cTn id="27" dur="500"/>
                                        <p:tgtEl>
                                          <p:spTgt spid="39"/>
                                        </p:tgtEl>
                                      </p:cBhvr>
                                    </p:animEffect>
                                  </p:childTnLst>
                                </p:cTn>
                              </p:par>
                              <p:par>
                                <p:cTn id="28" presetID="1" presetClass="entr" presetSubtype="0" fill="hold" nodeType="withEffect">
                                  <p:stCondLst>
                                    <p:cond delay="0"/>
                                  </p:stCondLst>
                                  <p:childTnLst>
                                    <p:set>
                                      <p:cBhvr>
                                        <p:cTn id="29" dur="1" fill="hold">
                                          <p:stCondLst>
                                            <p:cond delay="0"/>
                                          </p:stCondLst>
                                        </p:cTn>
                                        <p:tgtEl>
                                          <p:spTgt spid="1464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8" grpId="0" animBg="1"/>
      <p:bldP spid="29"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pPr>
              <a:defRPr/>
            </a:pPr>
            <a:r>
              <a:rPr lang="en-US" altLang="en-US">
                <a:ea typeface="ＭＳ Ｐゴシック" charset="-128"/>
              </a:rPr>
              <a:t>Availability vs. Reliablity</a:t>
            </a:r>
          </a:p>
        </p:txBody>
      </p:sp>
      <p:sp>
        <p:nvSpPr>
          <p:cNvPr id="147458" name="Content Placeholder 2"/>
          <p:cNvSpPr>
            <a:spLocks noGrp="1"/>
          </p:cNvSpPr>
          <p:nvPr>
            <p:ph idx="1"/>
          </p:nvPr>
        </p:nvSpPr>
        <p:spPr>
          <a:xfrm>
            <a:off x="685800" y="1325563"/>
            <a:ext cx="7772400" cy="5051425"/>
          </a:xfrm>
        </p:spPr>
        <p:txBody>
          <a:bodyPr/>
          <a:lstStyle/>
          <a:p>
            <a:pPr marL="419100" indent="-419100"/>
            <a:r>
              <a:rPr lang="en-US" altLang="en-US" b="1">
                <a:ea typeface="ＭＳ Ｐゴシック" charset="-128"/>
              </a:rPr>
              <a:t>Availability</a:t>
            </a:r>
            <a:r>
              <a:rPr lang="en-US" altLang="en-US">
                <a:ea typeface="ＭＳ Ｐゴシック" charset="-128"/>
              </a:rPr>
              <a:t>: The probability that a component is working properly at time </a:t>
            </a:r>
            <a:r>
              <a:rPr lang="en-US" altLang="en-US" i="1">
                <a:ea typeface="ＭＳ Ｐゴシック" charset="-128"/>
              </a:rPr>
              <a:t>t</a:t>
            </a:r>
          </a:p>
          <a:p>
            <a:pPr marL="819150" lvl="1" indent="-419100"/>
            <a:r>
              <a:rPr lang="en-US" altLang="en-US" sz="2600" i="1">
                <a:ea typeface="ＭＳ Ｐゴシック" charset="-128"/>
              </a:rPr>
              <a:t>A = MTTF / (MTTF+MTTR)</a:t>
            </a:r>
          </a:p>
          <a:p>
            <a:pPr marL="419100" indent="-419100"/>
            <a:r>
              <a:rPr lang="en-US" altLang="en-US" b="1">
                <a:ea typeface="ＭＳ Ｐゴシック" charset="-128"/>
              </a:rPr>
              <a:t>Reliability</a:t>
            </a:r>
            <a:r>
              <a:rPr lang="en-US" altLang="en-US">
                <a:ea typeface="ＭＳ Ｐゴシック" charset="-128"/>
              </a:rPr>
              <a:t>: The probability that a component has always been working properly during a time interval (0,</a:t>
            </a:r>
            <a:r>
              <a:rPr lang="en-US" altLang="en-US" i="1">
                <a:ea typeface="ＭＳ Ｐゴシック" charset="-128"/>
              </a:rPr>
              <a:t>t</a:t>
            </a:r>
            <a:r>
              <a:rPr lang="en-US" altLang="en-US">
                <a:ea typeface="ＭＳ Ｐゴシック" charset="-128"/>
              </a:rPr>
              <a:t>)</a:t>
            </a:r>
          </a:p>
          <a:p>
            <a:pPr marL="819150" lvl="1" indent="-419100"/>
            <a:r>
              <a:rPr lang="en-US" altLang="en-US">
                <a:ea typeface="ＭＳ Ｐゴシック" charset="-128"/>
              </a:rPr>
              <a:t>R = e</a:t>
            </a:r>
            <a:r>
              <a:rPr lang="en-US" altLang="en-US" baseline="30000">
                <a:ea typeface="ＭＳ Ｐゴシック" charset="-128"/>
              </a:rPr>
              <a:t>-λt   	</a:t>
            </a:r>
            <a:r>
              <a:rPr lang="en-US" altLang="en-US">
                <a:ea typeface="ＭＳ Ｐゴシック" charset="-128"/>
              </a:rPr>
              <a:t>λ = 1/MTTF</a:t>
            </a:r>
          </a:p>
          <a:p>
            <a:pPr marL="419100" indent="-419100"/>
            <a:r>
              <a:rPr lang="en-US" altLang="en-US">
                <a:ea typeface="ＭＳ Ｐゴシック" charset="-128"/>
              </a:rPr>
              <a:t>Reliability requires that the component never fails in the interval (0,</a:t>
            </a:r>
            <a:r>
              <a:rPr lang="en-US" altLang="en-US" i="1">
                <a:ea typeface="ＭＳ Ｐゴシック" charset="-128"/>
              </a:rPr>
              <a:t>t</a:t>
            </a:r>
            <a:r>
              <a:rPr lang="en-US" altLang="en-US">
                <a:ea typeface="ＭＳ Ｐゴシック" charset="-128"/>
              </a:rPr>
              <a:t>)</a:t>
            </a:r>
          </a:p>
          <a:p>
            <a:pPr marL="419100" indent="-419100"/>
            <a:r>
              <a:rPr lang="en-US" altLang="en-US">
                <a:ea typeface="ＭＳ Ｐゴシック" charset="-128"/>
              </a:rPr>
              <a:t>From the availability perspective a given component could have failed in the interval (0,</a:t>
            </a:r>
            <a:r>
              <a:rPr lang="en-US" altLang="en-US" i="1">
                <a:ea typeface="ＭＳ Ｐゴシック" charset="-128"/>
              </a:rPr>
              <a:t>t</a:t>
            </a:r>
            <a:r>
              <a:rPr lang="en-US" altLang="en-US">
                <a:ea typeface="ＭＳ Ｐゴシック" charset="-128"/>
              </a:rPr>
              <a:t>), but it could have been repaired before t</a:t>
            </a:r>
            <a:endParaRPr lang="en-US" altLang="en-US" sz="2000">
              <a:ea typeface="ＭＳ Ｐゴシック" charset="-128"/>
            </a:endParaRPr>
          </a:p>
          <a:p>
            <a:pPr marL="819150" lvl="1" indent="-419100"/>
            <a:endParaRPr lang="en-US" altLang="en-US">
              <a:ea typeface="ＭＳ Ｐゴシック" charset="-128"/>
            </a:endParaRPr>
          </a:p>
          <a:p>
            <a:pPr marL="419100" indent="-419100"/>
            <a:endParaRPr lang="en-US" altLang="en-US">
              <a:ea typeface="ＭＳ Ｐゴシック" charset="-128"/>
            </a:endParaRPr>
          </a:p>
        </p:txBody>
      </p:sp>
    </p:spTree>
    <p:extLst>
      <p:ext uri="{BB962C8B-B14F-4D97-AF65-F5344CB8AC3E}">
        <p14:creationId xmlns:p14="http://schemas.microsoft.com/office/powerpoint/2010/main" val="38596806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pPr>
              <a:defRPr/>
            </a:pPr>
            <a:r>
              <a:rPr lang="en-US" altLang="en-US">
                <a:ea typeface="ＭＳ Ｐゴシック" charset="-128"/>
              </a:rPr>
              <a:t>Availability, MTTF, MTTR</a:t>
            </a:r>
          </a:p>
        </p:txBody>
      </p:sp>
      <p:pic>
        <p:nvPicPr>
          <p:cNvPr id="14848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1625600"/>
            <a:ext cx="676910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3" name="TextBox 4"/>
          <p:cNvSpPr txBox="1">
            <a:spLocks noChangeArrowheads="1"/>
          </p:cNvSpPr>
          <p:nvPr/>
        </p:nvSpPr>
        <p:spPr bwMode="auto">
          <a:xfrm>
            <a:off x="841375" y="5627688"/>
            <a:ext cx="7639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r>
              <a:rPr lang="en-US" altLang="en-US">
                <a:solidFill>
                  <a:schemeClr val="tx1"/>
                </a:solidFill>
              </a:rPr>
              <a:t>MTBF = MTTF+MTTR (if MTTR small, MTBF </a:t>
            </a:r>
            <a:r>
              <a:rPr lang="en-US" altLang="en-US">
                <a:solidFill>
                  <a:schemeClr val="tx1"/>
                </a:solidFill>
                <a:latin typeface="ＭＳ ゴシック" charset="-128"/>
                <a:ea typeface="ＭＳ ゴシック" charset="-128"/>
              </a:rPr>
              <a:t>≅</a:t>
            </a:r>
            <a:r>
              <a:rPr lang="en-US" altLang="en-US">
                <a:solidFill>
                  <a:schemeClr val="tx1"/>
                </a:solidFill>
                <a:ea typeface="ＭＳ ゴシック" charset="-128"/>
              </a:rPr>
              <a:t> MTTF)</a:t>
            </a:r>
          </a:p>
        </p:txBody>
      </p:sp>
    </p:spTree>
    <p:extLst>
      <p:ext uri="{BB962C8B-B14F-4D97-AF65-F5344CB8AC3E}">
        <p14:creationId xmlns:p14="http://schemas.microsoft.com/office/powerpoint/2010/main" val="10262340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1463"/>
            <a:ext cx="7772400" cy="1143000"/>
          </a:xfrm>
        </p:spPr>
        <p:txBody>
          <a:bodyPr/>
          <a:lstStyle/>
          <a:p>
            <a:pPr eaLnBrk="1" hangingPunct="1">
              <a:defRPr/>
            </a:pPr>
            <a:r>
              <a:rPr lang="en-US" altLang="en-US">
                <a:ea typeface="ＭＳ Ｐゴシック" charset="-128"/>
              </a:rPr>
              <a:t>Nines notation</a:t>
            </a:r>
          </a:p>
        </p:txBody>
      </p:sp>
      <p:sp>
        <p:nvSpPr>
          <p:cNvPr id="149506" name="Content Placeholder 2"/>
          <p:cNvSpPr>
            <a:spLocks noGrp="1"/>
          </p:cNvSpPr>
          <p:nvPr>
            <p:ph idx="1"/>
          </p:nvPr>
        </p:nvSpPr>
        <p:spPr>
          <a:xfrm>
            <a:off x="685800" y="1196975"/>
            <a:ext cx="7772400" cy="4691063"/>
          </a:xfrm>
        </p:spPr>
        <p:txBody>
          <a:bodyPr/>
          <a:lstStyle/>
          <a:p>
            <a:pPr eaLnBrk="1" hangingPunct="1"/>
            <a:r>
              <a:rPr lang="en-US" altLang="en-US">
                <a:ea typeface="ＭＳ Ｐゴシック" charset="-128"/>
              </a:rPr>
              <a:t>Availability is typically specified in nines notation </a:t>
            </a:r>
          </a:p>
          <a:p>
            <a:pPr eaLnBrk="1" hangingPunct="1"/>
            <a:r>
              <a:rPr lang="en-US" altLang="en-US">
                <a:ea typeface="ＭＳ Ｐゴシック" charset="-128"/>
              </a:rPr>
              <a:t>For example 3-nines availability corresponds to 99.9%, 5-nines availability corresponds to 99.999% availability</a:t>
            </a:r>
          </a:p>
          <a:p>
            <a:pPr eaLnBrk="1" hangingPunct="1"/>
            <a:endParaRPr lang="en-US" altLang="en-US">
              <a:latin typeface="Arial Unicode MS" charset="0"/>
              <a:ea typeface="ＭＳ Ｐゴシック" charset="-128"/>
            </a:endParaRPr>
          </a:p>
        </p:txBody>
      </p:sp>
      <p:graphicFrame>
        <p:nvGraphicFramePr>
          <p:cNvPr id="5" name="Group 102"/>
          <p:cNvGraphicFramePr>
            <a:graphicFrameLocks/>
          </p:cNvGraphicFramePr>
          <p:nvPr/>
        </p:nvGraphicFramePr>
        <p:xfrm>
          <a:off x="3635375" y="3300413"/>
          <a:ext cx="4679950" cy="2378076"/>
        </p:xfrm>
        <a:graphic>
          <a:graphicData uri="http://schemas.openxmlformats.org/drawingml/2006/table">
            <a:tbl>
              <a:tblPr/>
              <a:tblGrid>
                <a:gridCol w="2339975"/>
                <a:gridCol w="2339975"/>
              </a:tblGrid>
              <a:tr h="396346">
                <a:tc>
                  <a:txBody>
                    <a:body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0"/>
                        <a:buNone/>
                        <a:tabLst/>
                      </a:pPr>
                      <a:r>
                        <a:rPr kumimoji="0" lang="en-US" sz="2000" b="1" i="0" u="none" strike="noStrike" cap="none" normalizeH="0" baseline="0" dirty="0">
                          <a:ln>
                            <a:noFill/>
                          </a:ln>
                          <a:solidFill>
                            <a:srgbClr val="3366FF"/>
                          </a:solidFill>
                          <a:effectLst/>
                          <a:latin typeface="Trebuchet MS" charset="0"/>
                          <a:ea typeface="ＭＳ Ｐゴシック" charset="0"/>
                        </a:rPr>
                        <a:t>Availability</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0"/>
                        <a:buNone/>
                        <a:tabLst/>
                      </a:pPr>
                      <a:r>
                        <a:rPr kumimoji="0" lang="en-US" sz="2000" b="1" i="0" u="none" strike="noStrike" cap="none" normalizeH="0" baseline="0" dirty="0">
                          <a:ln>
                            <a:noFill/>
                          </a:ln>
                          <a:solidFill>
                            <a:srgbClr val="3366FF"/>
                          </a:solidFill>
                          <a:effectLst/>
                          <a:latin typeface="Trebuchet MS" charset="0"/>
                          <a:ea typeface="ＭＳ Ｐゴシック" charset="0"/>
                        </a:rPr>
                        <a:t>Downtime</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0"/>
                        <a:buNone/>
                        <a:tabLst/>
                      </a:pPr>
                      <a:r>
                        <a:rPr kumimoji="0" lang="en-US" sz="2000" b="0" i="0" u="none" strike="noStrike" cap="none" normalizeH="0" baseline="0" dirty="0">
                          <a:ln>
                            <a:noFill/>
                          </a:ln>
                          <a:solidFill>
                            <a:schemeClr val="tx1"/>
                          </a:solidFill>
                          <a:effectLst/>
                          <a:latin typeface="Trebuchet MS" charset="0"/>
                          <a:ea typeface="ＭＳ Ｐゴシック" charset="0"/>
                        </a:rPr>
                        <a:t>90% (1-nine)</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0"/>
                        <a:buNone/>
                        <a:tabLst/>
                      </a:pPr>
                      <a:r>
                        <a:rPr kumimoji="0" lang="en-US" sz="2000" b="0" i="0" u="none" strike="noStrike" cap="none" normalizeH="0" baseline="0">
                          <a:ln>
                            <a:noFill/>
                          </a:ln>
                          <a:solidFill>
                            <a:schemeClr val="tx1"/>
                          </a:solidFill>
                          <a:effectLst/>
                          <a:latin typeface="Trebuchet MS" charset="0"/>
                          <a:ea typeface="ＭＳ Ｐゴシック" charset="0"/>
                        </a:rPr>
                        <a:t>36.5 days/year</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0"/>
                        <a:buNone/>
                        <a:tabLst/>
                      </a:pPr>
                      <a:r>
                        <a:rPr kumimoji="0" lang="en-US" sz="2000" b="0" i="0" u="none" strike="noStrike" cap="none" normalizeH="0" baseline="0">
                          <a:ln>
                            <a:noFill/>
                          </a:ln>
                          <a:solidFill>
                            <a:schemeClr val="tx1"/>
                          </a:solidFill>
                          <a:effectLst/>
                          <a:latin typeface="Trebuchet MS" charset="0"/>
                          <a:ea typeface="ＭＳ Ｐゴシック" charset="0"/>
                        </a:rPr>
                        <a:t>99% (2-nines)</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0"/>
                        <a:buNone/>
                        <a:tabLst/>
                      </a:pPr>
                      <a:r>
                        <a:rPr kumimoji="0" lang="en-US" sz="2000" b="0" i="0" u="none" strike="noStrike" cap="none" normalizeH="0" baseline="0">
                          <a:ln>
                            <a:noFill/>
                          </a:ln>
                          <a:solidFill>
                            <a:schemeClr val="tx1"/>
                          </a:solidFill>
                          <a:effectLst/>
                          <a:latin typeface="Trebuchet MS" charset="0"/>
                          <a:ea typeface="ＭＳ Ｐゴシック" charset="0"/>
                        </a:rPr>
                        <a:t>3.65 days/year</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0"/>
                        <a:buNone/>
                        <a:tabLst/>
                      </a:pPr>
                      <a:r>
                        <a:rPr kumimoji="0" lang="en-US" sz="2000" b="0" i="0" u="none" strike="noStrike" cap="none" normalizeH="0" baseline="0">
                          <a:ln>
                            <a:noFill/>
                          </a:ln>
                          <a:solidFill>
                            <a:schemeClr val="tx1"/>
                          </a:solidFill>
                          <a:effectLst/>
                          <a:latin typeface="Trebuchet MS" charset="0"/>
                          <a:ea typeface="ＭＳ Ｐゴシック" charset="0"/>
                        </a:rPr>
                        <a:t>99.9% (3-nines)</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0"/>
                        <a:buNone/>
                        <a:tabLst/>
                      </a:pPr>
                      <a:r>
                        <a:rPr kumimoji="0" lang="en-US" sz="2000" b="0" i="0" u="none" strike="noStrike" cap="none" normalizeH="0" baseline="0">
                          <a:ln>
                            <a:noFill/>
                          </a:ln>
                          <a:solidFill>
                            <a:schemeClr val="tx1"/>
                          </a:solidFill>
                          <a:effectLst/>
                          <a:latin typeface="Trebuchet MS" charset="0"/>
                          <a:ea typeface="ＭＳ Ｐゴシック" charset="0"/>
                        </a:rPr>
                        <a:t>8.76 hours/year</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0"/>
                        <a:buNone/>
                        <a:tabLst/>
                      </a:pPr>
                      <a:r>
                        <a:rPr kumimoji="0" lang="it-IT" sz="2000" b="0" i="0" u="none" strike="noStrike" cap="none" normalizeH="0" baseline="0">
                          <a:ln>
                            <a:noFill/>
                          </a:ln>
                          <a:solidFill>
                            <a:schemeClr val="tx1"/>
                          </a:solidFill>
                          <a:effectLst/>
                          <a:latin typeface="Trebuchet MS" charset="0"/>
                          <a:ea typeface="ＭＳ Ｐゴシック" charset="0"/>
                        </a:rPr>
                        <a:t>9</a:t>
                      </a:r>
                      <a:r>
                        <a:rPr kumimoji="0" lang="en-US" sz="2000" b="0" i="0" u="none" strike="noStrike" cap="none" normalizeH="0" baseline="0">
                          <a:ln>
                            <a:noFill/>
                          </a:ln>
                          <a:solidFill>
                            <a:schemeClr val="tx1"/>
                          </a:solidFill>
                          <a:effectLst/>
                          <a:latin typeface="Trebuchet MS" charset="0"/>
                          <a:ea typeface="ＭＳ Ｐゴシック" charset="0"/>
                        </a:rPr>
                        <a:t>9.99% (4-nines)</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0"/>
                        <a:buNone/>
                        <a:tabLst/>
                      </a:pPr>
                      <a:r>
                        <a:rPr kumimoji="0" lang="en-US" sz="2000" b="0" i="0" u="none" strike="noStrike" cap="none" normalizeH="0" baseline="0" dirty="0">
                          <a:ln>
                            <a:noFill/>
                          </a:ln>
                          <a:solidFill>
                            <a:schemeClr val="tx1"/>
                          </a:solidFill>
                          <a:effectLst/>
                          <a:latin typeface="Trebuchet MS" charset="0"/>
                          <a:ea typeface="ＭＳ Ｐゴシック" charset="0"/>
                        </a:rPr>
                        <a:t>52 minutes/year</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0"/>
                        <a:buNone/>
                        <a:tabLst/>
                      </a:pPr>
                      <a:r>
                        <a:rPr kumimoji="0" lang="en-US" sz="2000" b="0" i="0" u="none" strike="noStrike" cap="none" normalizeH="0" baseline="0" dirty="0">
                          <a:ln>
                            <a:noFill/>
                          </a:ln>
                          <a:solidFill>
                            <a:schemeClr val="tx1"/>
                          </a:solidFill>
                          <a:effectLst/>
                          <a:latin typeface="Trebuchet MS" charset="0"/>
                          <a:ea typeface="ＭＳ Ｐゴシック" charset="0"/>
                        </a:rPr>
                        <a:t>99.999% (5-nines)</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0"/>
                        <a:buNone/>
                        <a:tabLst/>
                      </a:pPr>
                      <a:r>
                        <a:rPr kumimoji="0" lang="en-US" sz="2000" b="0" i="0" u="none" strike="noStrike" cap="none" normalizeH="0" baseline="0" dirty="0">
                          <a:ln>
                            <a:noFill/>
                          </a:ln>
                          <a:solidFill>
                            <a:schemeClr val="tx1"/>
                          </a:solidFill>
                          <a:effectLst/>
                          <a:latin typeface="Trebuchet MS" charset="0"/>
                          <a:ea typeface="ＭＳ Ｐゴシック" charset="0"/>
                        </a:rPr>
                        <a:t>5 minutes/year</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9136908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altLang="en-US">
                <a:ea typeface="ＭＳ Ｐゴシック" charset="-128"/>
              </a:rPr>
              <a:t>Availability</a:t>
            </a:r>
          </a:p>
        </p:txBody>
      </p:sp>
      <p:sp>
        <p:nvSpPr>
          <p:cNvPr id="150530" name="Content Placeholder 2"/>
          <p:cNvSpPr>
            <a:spLocks noGrp="1"/>
          </p:cNvSpPr>
          <p:nvPr>
            <p:ph idx="1"/>
          </p:nvPr>
        </p:nvSpPr>
        <p:spPr/>
        <p:txBody>
          <a:bodyPr/>
          <a:lstStyle/>
          <a:p>
            <a:pPr eaLnBrk="1" hangingPunct="1"/>
            <a:r>
              <a:rPr lang="en-US" altLang="en-US">
                <a:ea typeface="ＭＳ Ｐゴシック" charset="-128"/>
              </a:rPr>
              <a:t>Calculated by modeling the system as an interconnection of parts in series and parallel</a:t>
            </a:r>
          </a:p>
          <a:p>
            <a:pPr eaLnBrk="1" hangingPunct="1"/>
            <a:r>
              <a:rPr lang="en-US" altLang="en-US">
                <a:ea typeface="ＭＳ Ｐゴシック" charset="-128"/>
              </a:rPr>
              <a:t>If failure of a part leads to the combination becoming inoperable, the two parts are considered to be operating in </a:t>
            </a:r>
            <a:r>
              <a:rPr lang="en-US" altLang="en-US" b="1">
                <a:ea typeface="ＭＳ Ｐゴシック" charset="-128"/>
              </a:rPr>
              <a:t>series </a:t>
            </a:r>
          </a:p>
          <a:p>
            <a:pPr eaLnBrk="1" hangingPunct="1"/>
            <a:r>
              <a:rPr lang="en-US" altLang="en-US">
                <a:ea typeface="ＭＳ Ｐゴシック" charset="-128"/>
              </a:rPr>
              <a:t>If failure of a part leads to the other part taking over the operations of the failed part, the two parts are considered to be operating in </a:t>
            </a:r>
            <a:r>
              <a:rPr lang="en-US" altLang="en-US" b="1">
                <a:ea typeface="ＭＳ Ｐゴシック" charset="-128"/>
              </a:rPr>
              <a:t>parallel</a:t>
            </a:r>
          </a:p>
          <a:p>
            <a:pPr eaLnBrk="1" hangingPunct="1"/>
            <a:endParaRPr lang="en-US" altLang="en-US">
              <a:latin typeface="Arial Unicode MS" charset="0"/>
              <a:ea typeface="ＭＳ Ｐゴシック" charset="-128"/>
            </a:endParaRPr>
          </a:p>
        </p:txBody>
      </p:sp>
    </p:spTree>
    <p:extLst>
      <p:ext uri="{BB962C8B-B14F-4D97-AF65-F5344CB8AC3E}">
        <p14:creationId xmlns:p14="http://schemas.microsoft.com/office/powerpoint/2010/main" val="5030551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GB" altLang="en-US">
                <a:ea typeface="ＭＳ Ｐゴシック" charset="-128"/>
              </a:rPr>
              <a:t>Availability in series</a:t>
            </a:r>
          </a:p>
        </p:txBody>
      </p:sp>
      <p:sp>
        <p:nvSpPr>
          <p:cNvPr id="151554" name="Content Placeholder 2"/>
          <p:cNvSpPr>
            <a:spLocks noGrp="1"/>
          </p:cNvSpPr>
          <p:nvPr>
            <p:ph idx="1"/>
          </p:nvPr>
        </p:nvSpPr>
        <p:spPr/>
        <p:txBody>
          <a:bodyPr/>
          <a:lstStyle/>
          <a:p>
            <a:pPr eaLnBrk="1" hangingPunct="1"/>
            <a:r>
              <a:rPr lang="en-US" altLang="en-US">
                <a:ea typeface="ＭＳ Ｐゴシック" charset="-128"/>
              </a:rPr>
              <a:t>The combined system is operational only if both every part is available</a:t>
            </a:r>
          </a:p>
          <a:p>
            <a:pPr eaLnBrk="1" hangingPunct="1"/>
            <a:r>
              <a:rPr lang="en-US" altLang="en-US">
                <a:ea typeface="ＭＳ Ｐゴシック" charset="-128"/>
              </a:rPr>
              <a:t>The combined availability is the </a:t>
            </a:r>
            <a:r>
              <a:rPr lang="en-US" altLang="en-US" b="1">
                <a:ea typeface="ＭＳ Ｐゴシック" charset="-128"/>
              </a:rPr>
              <a:t>product</a:t>
            </a:r>
            <a:r>
              <a:rPr lang="en-US" altLang="en-US">
                <a:ea typeface="ＭＳ Ｐゴシック" charset="-128"/>
              </a:rPr>
              <a:t> of the availability of the component parts</a:t>
            </a:r>
          </a:p>
          <a:p>
            <a:pPr eaLnBrk="1" hangingPunct="1"/>
            <a:endParaRPr lang="en-US" altLang="en-US">
              <a:ea typeface="ＭＳ Ｐゴシック" charset="-128"/>
            </a:endParaRPr>
          </a:p>
        </p:txBody>
      </p:sp>
      <p:graphicFrame>
        <p:nvGraphicFramePr>
          <p:cNvPr id="5" name="Object 13"/>
          <p:cNvGraphicFramePr>
            <a:graphicFrameLocks noChangeAspect="1"/>
          </p:cNvGraphicFramePr>
          <p:nvPr/>
        </p:nvGraphicFramePr>
        <p:xfrm>
          <a:off x="3924300" y="5243513"/>
          <a:ext cx="1223963" cy="815975"/>
        </p:xfrm>
        <a:graphic>
          <a:graphicData uri="http://schemas.openxmlformats.org/presentationml/2006/ole">
            <mc:AlternateContent xmlns:mc="http://schemas.openxmlformats.org/markup-compatibility/2006">
              <mc:Choice xmlns:v="urn:schemas-microsoft-com:vml" Requires="v">
                <p:oleObj spid="_x0000_s1061" name="Equation" r:id="rId3" imgW="647700" imgH="431800" progId="Equation.3">
                  <p:embed/>
                </p:oleObj>
              </mc:Choice>
              <mc:Fallback>
                <p:oleObj name="Equation" r:id="rId3" imgW="6477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5243513"/>
                        <a:ext cx="1223963"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pSp>
        <p:nvGrpSpPr>
          <p:cNvPr id="6" name="Group 26"/>
          <p:cNvGrpSpPr>
            <a:grpSpLocks/>
          </p:cNvGrpSpPr>
          <p:nvPr/>
        </p:nvGrpSpPr>
        <p:grpSpPr bwMode="auto">
          <a:xfrm>
            <a:off x="1403350" y="4319588"/>
            <a:ext cx="6338888" cy="438150"/>
            <a:chOff x="793" y="2338"/>
            <a:chExt cx="3993" cy="276"/>
          </a:xfrm>
        </p:grpSpPr>
        <p:sp>
          <p:nvSpPr>
            <p:cNvPr id="151557" name="Rectangle 4"/>
            <p:cNvSpPr>
              <a:spLocks noChangeArrowheads="1"/>
            </p:cNvSpPr>
            <p:nvPr/>
          </p:nvSpPr>
          <p:spPr bwMode="auto">
            <a:xfrm>
              <a:off x="1066" y="2387"/>
              <a:ext cx="589" cy="227"/>
            </a:xfrm>
            <a:prstGeom prst="rect">
              <a:avLst/>
            </a:prstGeom>
            <a:solidFill>
              <a:srgbClr val="33CCCC"/>
            </a:solidFill>
            <a:ln w="9525">
              <a:solidFill>
                <a:schemeClr val="tx1"/>
              </a:solidFill>
              <a:miter lim="800000"/>
              <a:headEnd/>
              <a:tailEnd/>
            </a:ln>
          </p:spPr>
          <p:txBody>
            <a:bodyPr wrap="none" anchor="ctr"/>
            <a:lstStyle>
              <a:lvl1pPr>
                <a:spcBef>
                  <a:spcPct val="20000"/>
                </a:spcBef>
                <a:buSzPct val="60000"/>
                <a:buFont typeface="Wingdings" charset="2"/>
                <a:buBlip>
                  <a:blip r:embed="rId5"/>
                </a:buBlip>
                <a:defRPr sz="2400">
                  <a:solidFill>
                    <a:schemeClr val="tx2"/>
                  </a:solidFill>
                  <a:latin typeface="Arial" charset="0"/>
                  <a:ea typeface="ＭＳ Ｐゴシック" charset="-128"/>
                </a:defRPr>
              </a:lvl1pPr>
              <a:lvl2pPr marL="742950" indent="-285750">
                <a:spcBef>
                  <a:spcPct val="20000"/>
                </a:spcBef>
                <a:buSzPct val="75000"/>
                <a:buBlip>
                  <a:blip r:embed="rId6"/>
                </a:buBlip>
                <a:defRPr sz="2200">
                  <a:solidFill>
                    <a:schemeClr val="tx2"/>
                  </a:solidFill>
                  <a:latin typeface="Arial" charset="0"/>
                  <a:ea typeface="ＭＳ Ｐゴシック" charset="-128"/>
                </a:defRPr>
              </a:lvl2pPr>
              <a:lvl3pPr marL="1143000" indent="-228600">
                <a:spcBef>
                  <a:spcPct val="20000"/>
                </a:spcBef>
                <a:buSzPct val="70000"/>
                <a:buBlip>
                  <a:blip r:embed="rId7"/>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800">
                  <a:solidFill>
                    <a:schemeClr val="tx1"/>
                  </a:solidFill>
                </a:rPr>
                <a:t>A</a:t>
              </a:r>
              <a:r>
                <a:rPr lang="it-IT" altLang="en-US" sz="1800" baseline="-25000">
                  <a:solidFill>
                    <a:schemeClr val="tx1"/>
                  </a:solidFill>
                </a:rPr>
                <a:t>1</a:t>
              </a:r>
              <a:endParaRPr lang="en-US" altLang="en-US" sz="1800" baseline="-25000">
                <a:solidFill>
                  <a:schemeClr val="tx1"/>
                </a:solidFill>
              </a:endParaRPr>
            </a:p>
          </p:txBody>
        </p:sp>
        <p:sp>
          <p:nvSpPr>
            <p:cNvPr id="151558" name="Rectangle 5"/>
            <p:cNvSpPr>
              <a:spLocks noChangeArrowheads="1"/>
            </p:cNvSpPr>
            <p:nvPr/>
          </p:nvSpPr>
          <p:spPr bwMode="auto">
            <a:xfrm>
              <a:off x="1928" y="2387"/>
              <a:ext cx="589" cy="227"/>
            </a:xfrm>
            <a:prstGeom prst="rect">
              <a:avLst/>
            </a:prstGeom>
            <a:solidFill>
              <a:srgbClr val="33CCCC"/>
            </a:solidFill>
            <a:ln w="9525">
              <a:solidFill>
                <a:schemeClr val="tx1"/>
              </a:solidFill>
              <a:miter lim="800000"/>
              <a:headEnd/>
              <a:tailEnd/>
            </a:ln>
          </p:spPr>
          <p:txBody>
            <a:bodyPr wrap="none" anchor="ctr"/>
            <a:lstStyle>
              <a:lvl1pPr>
                <a:spcBef>
                  <a:spcPct val="20000"/>
                </a:spcBef>
                <a:buSzPct val="60000"/>
                <a:buFont typeface="Wingdings" charset="2"/>
                <a:buBlip>
                  <a:blip r:embed="rId5"/>
                </a:buBlip>
                <a:defRPr sz="2400">
                  <a:solidFill>
                    <a:schemeClr val="tx2"/>
                  </a:solidFill>
                  <a:latin typeface="Arial" charset="0"/>
                  <a:ea typeface="ＭＳ Ｐゴシック" charset="-128"/>
                </a:defRPr>
              </a:lvl1pPr>
              <a:lvl2pPr marL="742950" indent="-285750">
                <a:spcBef>
                  <a:spcPct val="20000"/>
                </a:spcBef>
                <a:buSzPct val="75000"/>
                <a:buBlip>
                  <a:blip r:embed="rId6"/>
                </a:buBlip>
                <a:defRPr sz="2200">
                  <a:solidFill>
                    <a:schemeClr val="tx2"/>
                  </a:solidFill>
                  <a:latin typeface="Arial" charset="0"/>
                  <a:ea typeface="ＭＳ Ｐゴシック" charset="-128"/>
                </a:defRPr>
              </a:lvl2pPr>
              <a:lvl3pPr marL="1143000" indent="-228600">
                <a:spcBef>
                  <a:spcPct val="20000"/>
                </a:spcBef>
                <a:buSzPct val="70000"/>
                <a:buBlip>
                  <a:blip r:embed="rId7"/>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800">
                  <a:solidFill>
                    <a:schemeClr val="tx1"/>
                  </a:solidFill>
                </a:rPr>
                <a:t>A</a:t>
              </a:r>
              <a:r>
                <a:rPr lang="it-IT" altLang="en-US" sz="1800" baseline="-25000">
                  <a:solidFill>
                    <a:schemeClr val="tx1"/>
                  </a:solidFill>
                </a:rPr>
                <a:t>2</a:t>
              </a:r>
              <a:endParaRPr lang="en-US" altLang="en-US" sz="1800" baseline="-25000">
                <a:solidFill>
                  <a:schemeClr val="tx1"/>
                </a:solidFill>
              </a:endParaRPr>
            </a:p>
          </p:txBody>
        </p:sp>
        <p:sp>
          <p:nvSpPr>
            <p:cNvPr id="151559" name="Rectangle 6"/>
            <p:cNvSpPr>
              <a:spLocks noChangeArrowheads="1"/>
            </p:cNvSpPr>
            <p:nvPr/>
          </p:nvSpPr>
          <p:spPr bwMode="auto">
            <a:xfrm>
              <a:off x="3923" y="2387"/>
              <a:ext cx="589" cy="227"/>
            </a:xfrm>
            <a:prstGeom prst="rect">
              <a:avLst/>
            </a:prstGeom>
            <a:solidFill>
              <a:srgbClr val="33CCCC"/>
            </a:solidFill>
            <a:ln w="9525">
              <a:solidFill>
                <a:schemeClr val="tx1"/>
              </a:solidFill>
              <a:miter lim="800000"/>
              <a:headEnd/>
              <a:tailEnd/>
            </a:ln>
          </p:spPr>
          <p:txBody>
            <a:bodyPr wrap="none" anchor="ctr"/>
            <a:lstStyle>
              <a:lvl1pPr>
                <a:spcBef>
                  <a:spcPct val="20000"/>
                </a:spcBef>
                <a:buSzPct val="60000"/>
                <a:buFont typeface="Wingdings" charset="2"/>
                <a:buBlip>
                  <a:blip r:embed="rId5"/>
                </a:buBlip>
                <a:defRPr sz="2400">
                  <a:solidFill>
                    <a:schemeClr val="tx2"/>
                  </a:solidFill>
                  <a:latin typeface="Arial" charset="0"/>
                  <a:ea typeface="ＭＳ Ｐゴシック" charset="-128"/>
                </a:defRPr>
              </a:lvl1pPr>
              <a:lvl2pPr marL="742950" indent="-285750">
                <a:spcBef>
                  <a:spcPct val="20000"/>
                </a:spcBef>
                <a:buSzPct val="75000"/>
                <a:buBlip>
                  <a:blip r:embed="rId6"/>
                </a:buBlip>
                <a:defRPr sz="2200">
                  <a:solidFill>
                    <a:schemeClr val="tx2"/>
                  </a:solidFill>
                  <a:latin typeface="Arial" charset="0"/>
                  <a:ea typeface="ＭＳ Ｐゴシック" charset="-128"/>
                </a:defRPr>
              </a:lvl2pPr>
              <a:lvl3pPr marL="1143000" indent="-228600">
                <a:spcBef>
                  <a:spcPct val="20000"/>
                </a:spcBef>
                <a:buSzPct val="70000"/>
                <a:buBlip>
                  <a:blip r:embed="rId7"/>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800">
                  <a:solidFill>
                    <a:schemeClr val="tx1"/>
                  </a:solidFill>
                </a:rPr>
                <a:t>A</a:t>
              </a:r>
              <a:r>
                <a:rPr lang="it-IT" altLang="en-US" sz="1800" baseline="-25000">
                  <a:solidFill>
                    <a:schemeClr val="tx1"/>
                  </a:solidFill>
                </a:rPr>
                <a:t>n</a:t>
              </a:r>
              <a:endParaRPr lang="en-US" altLang="en-US" sz="1800" baseline="-25000">
                <a:solidFill>
                  <a:schemeClr val="tx1"/>
                </a:solidFill>
              </a:endParaRPr>
            </a:p>
          </p:txBody>
        </p:sp>
        <p:cxnSp>
          <p:nvCxnSpPr>
            <p:cNvPr id="151560" name="AutoShape 8"/>
            <p:cNvCxnSpPr>
              <a:cxnSpLocks noChangeShapeType="1"/>
              <a:stCxn id="151557" idx="3"/>
              <a:endCxn id="151558" idx="1"/>
            </p:cNvCxnSpPr>
            <p:nvPr/>
          </p:nvCxnSpPr>
          <p:spPr bwMode="auto">
            <a:xfrm>
              <a:off x="1655" y="2501"/>
              <a:ext cx="27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1561" name="AutoShape 9"/>
            <p:cNvCxnSpPr>
              <a:cxnSpLocks noChangeShapeType="1"/>
            </p:cNvCxnSpPr>
            <p:nvPr/>
          </p:nvCxnSpPr>
          <p:spPr bwMode="auto">
            <a:xfrm>
              <a:off x="2517" y="2500"/>
              <a:ext cx="27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1562" name="AutoShape 10"/>
            <p:cNvCxnSpPr>
              <a:cxnSpLocks noChangeShapeType="1"/>
            </p:cNvCxnSpPr>
            <p:nvPr/>
          </p:nvCxnSpPr>
          <p:spPr bwMode="auto">
            <a:xfrm>
              <a:off x="3651" y="2500"/>
              <a:ext cx="27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1563" name="Text Box 11"/>
            <p:cNvSpPr txBox="1">
              <a:spLocks noChangeArrowheads="1"/>
            </p:cNvSpPr>
            <p:nvPr/>
          </p:nvSpPr>
          <p:spPr bwMode="auto">
            <a:xfrm>
              <a:off x="3162" y="233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5"/>
                </a:buBlip>
                <a:defRPr sz="2400">
                  <a:solidFill>
                    <a:schemeClr val="tx2"/>
                  </a:solidFill>
                  <a:latin typeface="Arial" charset="0"/>
                  <a:ea typeface="ＭＳ Ｐゴシック" charset="-128"/>
                </a:defRPr>
              </a:lvl1pPr>
              <a:lvl2pPr marL="742950" indent="-285750">
                <a:spcBef>
                  <a:spcPct val="20000"/>
                </a:spcBef>
                <a:buSzPct val="75000"/>
                <a:buBlip>
                  <a:blip r:embed="rId6"/>
                </a:buBlip>
                <a:defRPr sz="2200">
                  <a:solidFill>
                    <a:schemeClr val="tx2"/>
                  </a:solidFill>
                  <a:latin typeface="Arial" charset="0"/>
                  <a:ea typeface="ＭＳ Ｐゴシック" charset="-128"/>
                </a:defRPr>
              </a:lvl2pPr>
              <a:lvl3pPr marL="1143000" indent="-228600">
                <a:spcBef>
                  <a:spcPct val="20000"/>
                </a:spcBef>
                <a:buSzPct val="70000"/>
                <a:buBlip>
                  <a:blip r:embed="rId7"/>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r>
                <a:rPr lang="it-IT" altLang="en-US" sz="2000">
                  <a:solidFill>
                    <a:schemeClr val="tx1"/>
                  </a:solidFill>
                </a:rPr>
                <a:t>…</a:t>
              </a:r>
              <a:endParaRPr lang="en-US" altLang="en-US" sz="2000">
                <a:solidFill>
                  <a:schemeClr val="tx1"/>
                </a:solidFill>
              </a:endParaRPr>
            </a:p>
          </p:txBody>
        </p:sp>
        <p:cxnSp>
          <p:nvCxnSpPr>
            <p:cNvPr id="151564" name="AutoShape 24"/>
            <p:cNvCxnSpPr>
              <a:cxnSpLocks noChangeShapeType="1"/>
            </p:cNvCxnSpPr>
            <p:nvPr/>
          </p:nvCxnSpPr>
          <p:spPr bwMode="auto">
            <a:xfrm>
              <a:off x="793" y="2500"/>
              <a:ext cx="27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1565" name="AutoShape 25"/>
            <p:cNvCxnSpPr>
              <a:cxnSpLocks noChangeShapeType="1"/>
            </p:cNvCxnSpPr>
            <p:nvPr/>
          </p:nvCxnSpPr>
          <p:spPr bwMode="auto">
            <a:xfrm>
              <a:off x="4513" y="2500"/>
              <a:ext cx="27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5911243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altLang="en-US">
                <a:ea typeface="ＭＳ Ｐゴシック" charset="-128"/>
              </a:rPr>
              <a:t>Availability in series – </a:t>
            </a:r>
            <a:br>
              <a:rPr lang="en-US" altLang="en-US">
                <a:ea typeface="ＭＳ Ｐゴシック" charset="-128"/>
              </a:rPr>
            </a:br>
            <a:r>
              <a:rPr lang="en-US" altLang="en-US">
                <a:ea typeface="ＭＳ Ｐゴシック" charset="-128"/>
              </a:rPr>
              <a:t>A numerical example</a:t>
            </a:r>
          </a:p>
        </p:txBody>
      </p:sp>
      <p:sp>
        <p:nvSpPr>
          <p:cNvPr id="5" name="Text Box 4"/>
          <p:cNvSpPr txBox="1">
            <a:spLocks noChangeArrowheads="1"/>
          </p:cNvSpPr>
          <p:nvPr/>
        </p:nvSpPr>
        <p:spPr bwMode="auto">
          <a:xfrm>
            <a:off x="298450" y="3987800"/>
            <a:ext cx="5905500" cy="1200150"/>
          </a:xfrm>
          <a:prstGeom prst="rect">
            <a:avLst/>
          </a:prstGeom>
          <a:noFill/>
          <a:ln>
            <a:noFill/>
          </a:ln>
          <a:effectLst/>
          <a:extLst/>
        </p:spPr>
        <p:txBody>
          <a:bodyPr>
            <a:spAutoFit/>
          </a:bodyPr>
          <a:lstStyle/>
          <a:p>
            <a:pPr algn="ctr">
              <a:defRPr/>
            </a:pPr>
            <a:r>
              <a:rPr lang="en-US" dirty="0">
                <a:latin typeface="+mn-lt"/>
                <a:ea typeface="ＭＳ Ｐゴシック" charset="0"/>
                <a:cs typeface="ＭＳ Ｐゴシック" charset="0"/>
              </a:rPr>
              <a:t>The availability of the entire system is negatively affected by the low availability of Component 1</a:t>
            </a:r>
          </a:p>
        </p:txBody>
      </p:sp>
      <p:sp>
        <p:nvSpPr>
          <p:cNvPr id="6" name="Text Box 5"/>
          <p:cNvSpPr txBox="1">
            <a:spLocks noChangeArrowheads="1"/>
          </p:cNvSpPr>
          <p:nvPr/>
        </p:nvSpPr>
        <p:spPr bwMode="auto">
          <a:xfrm>
            <a:off x="974725" y="5135563"/>
            <a:ext cx="4105275" cy="831850"/>
          </a:xfrm>
          <a:prstGeom prst="rect">
            <a:avLst/>
          </a:prstGeom>
          <a:noFill/>
          <a:ln>
            <a:noFill/>
          </a:ln>
          <a:effectLst/>
          <a:extLst/>
        </p:spPr>
        <p:txBody>
          <a:bodyPr>
            <a:spAutoFit/>
          </a:bodyPr>
          <a:lstStyle/>
          <a:p>
            <a:pPr algn="ctr">
              <a:defRPr/>
            </a:pPr>
            <a:r>
              <a:rPr lang="en-US" b="1" dirty="0">
                <a:latin typeface="+mn-lt"/>
                <a:ea typeface="ＭＳ Ｐゴシック" charset="0"/>
                <a:cs typeface="ＭＳ Ｐゴシック" charset="0"/>
              </a:rPr>
              <a:t>A chain is as strong as the weakest link!</a:t>
            </a:r>
          </a:p>
        </p:txBody>
      </p:sp>
      <p:sp>
        <p:nvSpPr>
          <p:cNvPr id="7" name="Text Box 6"/>
          <p:cNvSpPr txBox="1">
            <a:spLocks noChangeArrowheads="1"/>
          </p:cNvSpPr>
          <p:nvPr/>
        </p:nvSpPr>
        <p:spPr bwMode="auto">
          <a:xfrm>
            <a:off x="2373313" y="3390900"/>
            <a:ext cx="447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r>
              <a:rPr lang="it-IT" altLang="en-US">
                <a:solidFill>
                  <a:schemeClr val="tx1"/>
                </a:solidFill>
              </a:rPr>
              <a:t>Downtime=(1-A)*365 days/year</a:t>
            </a:r>
            <a:endParaRPr lang="en-US" altLang="en-US">
              <a:solidFill>
                <a:schemeClr val="tx1"/>
              </a:solidFill>
            </a:endParaRPr>
          </a:p>
        </p:txBody>
      </p:sp>
      <p:graphicFrame>
        <p:nvGraphicFramePr>
          <p:cNvPr id="8" name="Group 73"/>
          <p:cNvGraphicFramePr>
            <a:graphicFrameLocks noGrp="1"/>
          </p:cNvGraphicFramePr>
          <p:nvPr/>
        </p:nvGraphicFramePr>
        <p:xfrm>
          <a:off x="1042988" y="1554163"/>
          <a:ext cx="7019925" cy="1584344"/>
        </p:xfrm>
        <a:graphic>
          <a:graphicData uri="http://schemas.openxmlformats.org/drawingml/2006/table">
            <a:tbl>
              <a:tblPr/>
              <a:tblGrid>
                <a:gridCol w="2339975"/>
                <a:gridCol w="2339975"/>
                <a:gridCol w="2339975"/>
              </a:tblGrid>
              <a:tr h="396081">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endParaRPr kumimoji="0" lang="en-US" altLang="en-US" sz="2000" b="1" i="0" u="none" strike="noStrike" cap="none" normalizeH="0" baseline="0">
                        <a:ln>
                          <a:noFill/>
                        </a:ln>
                        <a:solidFill>
                          <a:srgbClr val="FF3300"/>
                        </a:solidFill>
                        <a:effectLst/>
                        <a:latin typeface="Trebuchet MS" charset="0"/>
                        <a:ea typeface="ＭＳ Ｐゴシック" charset="-128"/>
                      </a:endParaRPr>
                    </a:p>
                  </a:txBody>
                  <a:tcPr marT="45643" marB="45643"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r>
                        <a:rPr kumimoji="0" lang="en-US" altLang="en-US" sz="2000" b="1" i="0" u="none" strike="noStrike" cap="none" normalizeH="0" baseline="0">
                          <a:ln>
                            <a:noFill/>
                          </a:ln>
                          <a:solidFill>
                            <a:srgbClr val="3366FF"/>
                          </a:solidFill>
                          <a:effectLst/>
                          <a:latin typeface="Trebuchet MS" charset="0"/>
                          <a:ea typeface="ＭＳ Ｐゴシック" charset="-128"/>
                        </a:rPr>
                        <a:t>Availability</a:t>
                      </a:r>
                    </a:p>
                  </a:txBody>
                  <a:tcPr marT="45643" marB="4564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r>
                        <a:rPr kumimoji="0" lang="en-US" altLang="en-US" sz="2000" b="1" i="0" u="none" strike="noStrike" cap="none" normalizeH="0" baseline="0">
                          <a:ln>
                            <a:noFill/>
                          </a:ln>
                          <a:solidFill>
                            <a:srgbClr val="3366FF"/>
                          </a:solidFill>
                          <a:effectLst/>
                          <a:latin typeface="Trebuchet MS" charset="0"/>
                          <a:ea typeface="ＭＳ Ｐゴシック" charset="-128"/>
                        </a:rPr>
                        <a:t>Downtime</a:t>
                      </a:r>
                    </a:p>
                  </a:txBody>
                  <a:tcPr marT="45643" marB="4564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081">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r>
                        <a:rPr kumimoji="0" lang="en-US" altLang="en-US" sz="2000" b="1" i="0" u="none" strike="noStrike" cap="none" normalizeH="0" baseline="0">
                          <a:ln>
                            <a:noFill/>
                          </a:ln>
                          <a:solidFill>
                            <a:srgbClr val="3366FF"/>
                          </a:solidFill>
                          <a:effectLst/>
                          <a:latin typeface="Trebuchet MS" charset="0"/>
                          <a:ea typeface="ＭＳ Ｐゴシック" charset="-128"/>
                        </a:rPr>
                        <a:t>Component 1</a:t>
                      </a:r>
                    </a:p>
                  </a:txBody>
                  <a:tcPr marT="45643" marB="4564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r>
                        <a:rPr kumimoji="0" lang="en-US" altLang="en-US" sz="2000" b="0" i="0" u="none" strike="noStrike" cap="none" normalizeH="0" baseline="0">
                          <a:ln>
                            <a:noFill/>
                          </a:ln>
                          <a:solidFill>
                            <a:schemeClr val="tx1"/>
                          </a:solidFill>
                          <a:effectLst/>
                          <a:latin typeface="Trebuchet MS" charset="0"/>
                          <a:ea typeface="ＭＳ Ｐゴシック" charset="-128"/>
                        </a:rPr>
                        <a:t>99% (2-nines)</a:t>
                      </a:r>
                    </a:p>
                  </a:txBody>
                  <a:tcPr marT="45643" marB="456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r>
                        <a:rPr kumimoji="0" lang="en-US" altLang="en-US" sz="2000" b="0" i="0" u="none" strike="noStrike" cap="none" normalizeH="0" baseline="0">
                          <a:ln>
                            <a:noFill/>
                          </a:ln>
                          <a:solidFill>
                            <a:schemeClr val="tx1"/>
                          </a:solidFill>
                          <a:effectLst/>
                          <a:latin typeface="Trebuchet MS" charset="0"/>
                          <a:ea typeface="ＭＳ Ｐゴシック" charset="-128"/>
                        </a:rPr>
                        <a:t>3.65 days/year</a:t>
                      </a:r>
                    </a:p>
                  </a:txBody>
                  <a:tcPr marT="45643" marB="4564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081">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r>
                        <a:rPr kumimoji="0" lang="en-US" altLang="en-US" sz="2000" b="1" i="0" u="none" strike="noStrike" cap="none" normalizeH="0" baseline="0">
                          <a:ln>
                            <a:noFill/>
                          </a:ln>
                          <a:solidFill>
                            <a:srgbClr val="3366FF"/>
                          </a:solidFill>
                          <a:effectLst/>
                          <a:latin typeface="Trebuchet MS" charset="0"/>
                          <a:ea typeface="ＭＳ Ｐゴシック" charset="-128"/>
                        </a:rPr>
                        <a:t>Component 2</a:t>
                      </a:r>
                    </a:p>
                  </a:txBody>
                  <a:tcPr marT="45643" marB="4564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r>
                        <a:rPr kumimoji="0" lang="en-US" altLang="en-US" sz="2000" b="0" i="0" u="none" strike="noStrike" cap="none" normalizeH="0" baseline="0">
                          <a:ln>
                            <a:noFill/>
                          </a:ln>
                          <a:solidFill>
                            <a:schemeClr val="tx1"/>
                          </a:solidFill>
                          <a:effectLst/>
                          <a:latin typeface="Trebuchet MS" charset="0"/>
                          <a:ea typeface="ＭＳ Ｐゴシック" charset="-128"/>
                        </a:rPr>
                        <a:t>99.999% (5-nines)</a:t>
                      </a:r>
                    </a:p>
                  </a:txBody>
                  <a:tcPr marT="45643" marB="456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r>
                        <a:rPr kumimoji="0" lang="en-US" altLang="en-US" sz="2000" b="0" i="0" u="none" strike="noStrike" cap="none" normalizeH="0" baseline="0">
                          <a:ln>
                            <a:noFill/>
                          </a:ln>
                          <a:solidFill>
                            <a:schemeClr val="tx1"/>
                          </a:solidFill>
                          <a:effectLst/>
                          <a:latin typeface="Trebuchet MS" charset="0"/>
                          <a:ea typeface="ＭＳ Ｐゴシック" charset="-128"/>
                        </a:rPr>
                        <a:t>5 minutes/year</a:t>
                      </a:r>
                    </a:p>
                  </a:txBody>
                  <a:tcPr marT="45643" marB="4564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081">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r>
                        <a:rPr kumimoji="0" lang="en-US" altLang="en-US" sz="2000" b="1" i="0" u="none" strike="noStrike" cap="none" normalizeH="0" baseline="0">
                          <a:ln>
                            <a:noFill/>
                          </a:ln>
                          <a:solidFill>
                            <a:srgbClr val="3366FF"/>
                          </a:solidFill>
                          <a:effectLst/>
                          <a:latin typeface="Trebuchet MS" charset="0"/>
                          <a:ea typeface="ＭＳ Ｐゴシック" charset="-128"/>
                        </a:rPr>
                        <a:t>Combined</a:t>
                      </a:r>
                      <a:endParaRPr kumimoji="0" lang="en-US" altLang="en-US" sz="2000" b="0" i="0" u="none" strike="noStrike" cap="none" normalizeH="0" baseline="0">
                        <a:ln>
                          <a:noFill/>
                        </a:ln>
                        <a:solidFill>
                          <a:srgbClr val="3366FF"/>
                        </a:solidFill>
                        <a:effectLst/>
                        <a:latin typeface="Trebuchet MS" charset="0"/>
                        <a:ea typeface="ＭＳ Ｐゴシック" charset="-128"/>
                      </a:endParaRPr>
                    </a:p>
                  </a:txBody>
                  <a:tcPr marT="45643" marB="4564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endParaRPr kumimoji="0" lang="en-US" altLang="en-US" sz="2000" b="0" i="0" u="none" strike="noStrike" cap="none" normalizeH="0" baseline="0">
                        <a:ln>
                          <a:noFill/>
                        </a:ln>
                        <a:solidFill>
                          <a:schemeClr val="tx1"/>
                        </a:solidFill>
                        <a:effectLst/>
                        <a:latin typeface="Trebuchet MS" charset="0"/>
                        <a:ea typeface="ＭＳ Ｐゴシック" charset="-128"/>
                      </a:endParaRPr>
                    </a:p>
                  </a:txBody>
                  <a:tcPr marT="45643" marB="456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endParaRPr kumimoji="0" lang="en-US" altLang="en-US" sz="2000" b="0" i="0" u="none" strike="noStrike" cap="none" normalizeH="0" baseline="0">
                        <a:ln>
                          <a:noFill/>
                        </a:ln>
                        <a:solidFill>
                          <a:schemeClr val="tx1"/>
                        </a:solidFill>
                        <a:effectLst/>
                        <a:latin typeface="Trebuchet MS" charset="0"/>
                        <a:ea typeface="ＭＳ Ｐゴシック" charset="-128"/>
                      </a:endParaRPr>
                    </a:p>
                  </a:txBody>
                  <a:tcPr marT="45643" marB="4564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1"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72225" y="4778375"/>
            <a:ext cx="2808288"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p:nvSpPr>
        <p:spPr bwMode="auto">
          <a:xfrm>
            <a:off x="3432175" y="2770188"/>
            <a:ext cx="1104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r>
              <a:rPr lang="it-IT" altLang="en-US" sz="2000">
                <a:solidFill>
                  <a:schemeClr val="tx1"/>
                </a:solidFill>
                <a:latin typeface="Trebuchet MS" charset="0"/>
              </a:rPr>
              <a:t>9</a:t>
            </a:r>
            <a:r>
              <a:rPr lang="en-US" altLang="en-US" sz="2000">
                <a:solidFill>
                  <a:schemeClr val="tx1"/>
                </a:solidFill>
                <a:latin typeface="Trebuchet MS" charset="0"/>
              </a:rPr>
              <a:t>8.999%</a:t>
            </a:r>
          </a:p>
        </p:txBody>
      </p:sp>
      <p:sp>
        <p:nvSpPr>
          <p:cNvPr id="12" name="TextBox 11"/>
          <p:cNvSpPr txBox="1">
            <a:spLocks noChangeArrowheads="1"/>
          </p:cNvSpPr>
          <p:nvPr/>
        </p:nvSpPr>
        <p:spPr bwMode="auto">
          <a:xfrm>
            <a:off x="5741988" y="2770188"/>
            <a:ext cx="2037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eaLnBrk="1" hangingPunct="1">
              <a:buClr>
                <a:srgbClr val="000099"/>
              </a:buClr>
              <a:buSzPct val="70000"/>
              <a:buFontTx/>
              <a:buNone/>
            </a:pPr>
            <a:r>
              <a:rPr lang="en-US" altLang="en-US" sz="2000" dirty="0" smtClean="0">
                <a:solidFill>
                  <a:schemeClr val="tx1"/>
                </a:solidFill>
                <a:latin typeface="Trebuchet MS" charset="0"/>
              </a:rPr>
              <a:t>~3.65 </a:t>
            </a:r>
            <a:r>
              <a:rPr lang="en-US" altLang="en-US" sz="2000" dirty="0">
                <a:solidFill>
                  <a:schemeClr val="tx1"/>
                </a:solidFill>
                <a:latin typeface="Trebuchet MS" charset="0"/>
              </a:rPr>
              <a:t>days/year</a:t>
            </a:r>
          </a:p>
        </p:txBody>
      </p:sp>
    </p:spTree>
    <p:extLst>
      <p:ext uri="{BB962C8B-B14F-4D97-AF65-F5344CB8AC3E}">
        <p14:creationId xmlns:p14="http://schemas.microsoft.com/office/powerpoint/2010/main" val="11251368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par>
                                <p:cTn id="24" presetID="9"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3"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altLang="en-US">
                <a:ea typeface="ＭＳ Ｐゴシック" charset="-128"/>
              </a:rPr>
              <a:t>Availability in parallel</a:t>
            </a:r>
          </a:p>
        </p:txBody>
      </p:sp>
      <p:sp>
        <p:nvSpPr>
          <p:cNvPr id="154626" name="Content Placeholder 2"/>
          <p:cNvSpPr>
            <a:spLocks noGrp="1"/>
          </p:cNvSpPr>
          <p:nvPr>
            <p:ph idx="1"/>
          </p:nvPr>
        </p:nvSpPr>
        <p:spPr/>
        <p:txBody>
          <a:bodyPr/>
          <a:lstStyle/>
          <a:p>
            <a:pPr eaLnBrk="1" hangingPunct="1"/>
            <a:r>
              <a:rPr lang="en-US" altLang="en-US">
                <a:ea typeface="ＭＳ Ｐゴシック" charset="-128"/>
              </a:rPr>
              <a:t>The combined system is operational if at least one part is available</a:t>
            </a:r>
          </a:p>
          <a:p>
            <a:pPr eaLnBrk="1" hangingPunct="1"/>
            <a:r>
              <a:rPr lang="en-US" altLang="en-US">
                <a:ea typeface="ＭＳ Ｐゴシック" charset="-128"/>
              </a:rPr>
              <a:t>The combined availability is </a:t>
            </a:r>
            <a:r>
              <a:rPr lang="en-US" altLang="en-US" b="1">
                <a:ea typeface="ＭＳ Ｐゴシック" charset="-128"/>
              </a:rPr>
              <a:t>1 - (all parts are unavailable)</a:t>
            </a:r>
          </a:p>
          <a:p>
            <a:pPr eaLnBrk="1" hangingPunct="1"/>
            <a:endParaRPr lang="en-US" altLang="en-US">
              <a:ea typeface="ＭＳ Ｐゴシック" charset="-128"/>
            </a:endParaRPr>
          </a:p>
        </p:txBody>
      </p:sp>
      <p:grpSp>
        <p:nvGrpSpPr>
          <p:cNvPr id="5" name="Group 24"/>
          <p:cNvGrpSpPr>
            <a:grpSpLocks/>
          </p:cNvGrpSpPr>
          <p:nvPr/>
        </p:nvGrpSpPr>
        <p:grpSpPr bwMode="auto">
          <a:xfrm>
            <a:off x="1331913" y="3725863"/>
            <a:ext cx="2665412" cy="1944687"/>
            <a:chOff x="1836" y="1888"/>
            <a:chExt cx="1679" cy="1225"/>
          </a:xfrm>
        </p:grpSpPr>
        <p:sp>
          <p:nvSpPr>
            <p:cNvPr id="154629" name="Rectangle 5"/>
            <p:cNvSpPr>
              <a:spLocks noChangeArrowheads="1"/>
            </p:cNvSpPr>
            <p:nvPr/>
          </p:nvSpPr>
          <p:spPr bwMode="auto">
            <a:xfrm>
              <a:off x="2381" y="1888"/>
              <a:ext cx="589" cy="227"/>
            </a:xfrm>
            <a:prstGeom prst="rect">
              <a:avLst/>
            </a:prstGeom>
            <a:solidFill>
              <a:srgbClr val="33CCCC"/>
            </a:solidFill>
            <a:ln w="9525">
              <a:solidFill>
                <a:schemeClr val="tx1"/>
              </a:solidFill>
              <a:miter lim="800000"/>
              <a:headEnd/>
              <a:tailEnd/>
            </a:ln>
          </p:spPr>
          <p:txBody>
            <a:bodyPr wrap="none" anchor="ct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800">
                  <a:solidFill>
                    <a:schemeClr val="tx1"/>
                  </a:solidFill>
                </a:rPr>
                <a:t>A</a:t>
              </a:r>
              <a:r>
                <a:rPr lang="it-IT" altLang="en-US" sz="1800" baseline="-25000">
                  <a:solidFill>
                    <a:schemeClr val="tx1"/>
                  </a:solidFill>
                </a:rPr>
                <a:t>1</a:t>
              </a:r>
              <a:endParaRPr lang="en-US" altLang="en-US" sz="1800" baseline="-25000">
                <a:solidFill>
                  <a:schemeClr val="tx1"/>
                </a:solidFill>
              </a:endParaRPr>
            </a:p>
          </p:txBody>
        </p:sp>
        <p:cxnSp>
          <p:nvCxnSpPr>
            <p:cNvPr id="154630" name="AutoShape 9"/>
            <p:cNvCxnSpPr>
              <a:cxnSpLocks noChangeShapeType="1"/>
            </p:cNvCxnSpPr>
            <p:nvPr/>
          </p:nvCxnSpPr>
          <p:spPr bwMode="auto">
            <a:xfrm>
              <a:off x="2109" y="2001"/>
              <a:ext cx="27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4631" name="Text Box 11"/>
            <p:cNvSpPr txBox="1">
              <a:spLocks noChangeArrowheads="1"/>
            </p:cNvSpPr>
            <p:nvPr/>
          </p:nvSpPr>
          <p:spPr bwMode="auto">
            <a:xfrm>
              <a:off x="2562" y="2523"/>
              <a:ext cx="136"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r>
                <a:rPr lang="it-IT" altLang="en-US" sz="900" b="1">
                  <a:solidFill>
                    <a:schemeClr val="tx1"/>
                  </a:solidFill>
                </a:rPr>
                <a:t>.</a:t>
              </a:r>
            </a:p>
            <a:p>
              <a:pPr>
                <a:spcBef>
                  <a:spcPct val="0"/>
                </a:spcBef>
                <a:buSzTx/>
                <a:buFontTx/>
                <a:buNone/>
              </a:pPr>
              <a:r>
                <a:rPr lang="it-IT" altLang="en-US" sz="900" b="1">
                  <a:solidFill>
                    <a:schemeClr val="tx1"/>
                  </a:solidFill>
                </a:rPr>
                <a:t>.</a:t>
              </a:r>
            </a:p>
            <a:p>
              <a:pPr>
                <a:spcBef>
                  <a:spcPct val="0"/>
                </a:spcBef>
                <a:buSzTx/>
                <a:buFontTx/>
                <a:buNone/>
              </a:pPr>
              <a:r>
                <a:rPr lang="it-IT" altLang="en-US" sz="900" b="1">
                  <a:solidFill>
                    <a:schemeClr val="tx1"/>
                  </a:solidFill>
                </a:rPr>
                <a:t>.</a:t>
              </a:r>
              <a:endParaRPr lang="en-US" altLang="en-US" sz="900" b="1">
                <a:solidFill>
                  <a:schemeClr val="tx1"/>
                </a:solidFill>
              </a:endParaRPr>
            </a:p>
          </p:txBody>
        </p:sp>
        <p:cxnSp>
          <p:nvCxnSpPr>
            <p:cNvPr id="154632" name="AutoShape 13"/>
            <p:cNvCxnSpPr>
              <a:cxnSpLocks noChangeShapeType="1"/>
            </p:cNvCxnSpPr>
            <p:nvPr/>
          </p:nvCxnSpPr>
          <p:spPr bwMode="auto">
            <a:xfrm>
              <a:off x="1836" y="2523"/>
              <a:ext cx="27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4633" name="AutoShape 14"/>
            <p:cNvCxnSpPr>
              <a:cxnSpLocks noChangeShapeType="1"/>
            </p:cNvCxnSpPr>
            <p:nvPr/>
          </p:nvCxnSpPr>
          <p:spPr bwMode="auto">
            <a:xfrm>
              <a:off x="2971" y="2001"/>
              <a:ext cx="27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4634" name="Rectangle 15"/>
            <p:cNvSpPr>
              <a:spLocks noChangeArrowheads="1"/>
            </p:cNvSpPr>
            <p:nvPr/>
          </p:nvSpPr>
          <p:spPr bwMode="auto">
            <a:xfrm>
              <a:off x="2381" y="2251"/>
              <a:ext cx="589" cy="227"/>
            </a:xfrm>
            <a:prstGeom prst="rect">
              <a:avLst/>
            </a:prstGeom>
            <a:solidFill>
              <a:srgbClr val="33CCCC"/>
            </a:solidFill>
            <a:ln w="9525">
              <a:solidFill>
                <a:schemeClr val="tx1"/>
              </a:solidFill>
              <a:miter lim="800000"/>
              <a:headEnd/>
              <a:tailEnd/>
            </a:ln>
          </p:spPr>
          <p:txBody>
            <a:bodyPr wrap="none" anchor="ct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800">
                  <a:solidFill>
                    <a:schemeClr val="tx1"/>
                  </a:solidFill>
                </a:rPr>
                <a:t>A</a:t>
              </a:r>
              <a:r>
                <a:rPr lang="it-IT" altLang="en-US" sz="1800" baseline="-25000">
                  <a:solidFill>
                    <a:schemeClr val="tx1"/>
                  </a:solidFill>
                </a:rPr>
                <a:t>2</a:t>
              </a:r>
              <a:endParaRPr lang="en-US" altLang="en-US" sz="1800" baseline="-25000">
                <a:solidFill>
                  <a:schemeClr val="tx1"/>
                </a:solidFill>
              </a:endParaRPr>
            </a:p>
          </p:txBody>
        </p:sp>
        <p:cxnSp>
          <p:nvCxnSpPr>
            <p:cNvPr id="154635" name="AutoShape 16"/>
            <p:cNvCxnSpPr>
              <a:cxnSpLocks noChangeShapeType="1"/>
            </p:cNvCxnSpPr>
            <p:nvPr/>
          </p:nvCxnSpPr>
          <p:spPr bwMode="auto">
            <a:xfrm>
              <a:off x="2109" y="2364"/>
              <a:ext cx="27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4636" name="AutoShape 17"/>
            <p:cNvCxnSpPr>
              <a:cxnSpLocks noChangeShapeType="1"/>
            </p:cNvCxnSpPr>
            <p:nvPr/>
          </p:nvCxnSpPr>
          <p:spPr bwMode="auto">
            <a:xfrm>
              <a:off x="2971" y="2364"/>
              <a:ext cx="27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4637" name="Rectangle 18"/>
            <p:cNvSpPr>
              <a:spLocks noChangeArrowheads="1"/>
            </p:cNvSpPr>
            <p:nvPr/>
          </p:nvSpPr>
          <p:spPr bwMode="auto">
            <a:xfrm>
              <a:off x="2381" y="2886"/>
              <a:ext cx="589" cy="227"/>
            </a:xfrm>
            <a:prstGeom prst="rect">
              <a:avLst/>
            </a:prstGeom>
            <a:solidFill>
              <a:srgbClr val="33CCCC"/>
            </a:solidFill>
            <a:ln w="9525">
              <a:solidFill>
                <a:schemeClr val="tx1"/>
              </a:solidFill>
              <a:miter lim="800000"/>
              <a:headEnd/>
              <a:tailEnd/>
            </a:ln>
          </p:spPr>
          <p:txBody>
            <a:bodyPr wrap="none" anchor="ct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800">
                  <a:solidFill>
                    <a:schemeClr val="tx1"/>
                  </a:solidFill>
                </a:rPr>
                <a:t>A</a:t>
              </a:r>
              <a:r>
                <a:rPr lang="it-IT" altLang="en-US" sz="1800" baseline="-25000">
                  <a:solidFill>
                    <a:schemeClr val="tx1"/>
                  </a:solidFill>
                </a:rPr>
                <a:t>n</a:t>
              </a:r>
              <a:endParaRPr lang="en-US" altLang="en-US" sz="1800" baseline="-25000">
                <a:solidFill>
                  <a:schemeClr val="tx1"/>
                </a:solidFill>
              </a:endParaRPr>
            </a:p>
          </p:txBody>
        </p:sp>
        <p:cxnSp>
          <p:nvCxnSpPr>
            <p:cNvPr id="154638" name="AutoShape 19"/>
            <p:cNvCxnSpPr>
              <a:cxnSpLocks noChangeShapeType="1"/>
            </p:cNvCxnSpPr>
            <p:nvPr/>
          </p:nvCxnSpPr>
          <p:spPr bwMode="auto">
            <a:xfrm>
              <a:off x="2109" y="2999"/>
              <a:ext cx="27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4639" name="AutoShape 20"/>
            <p:cNvCxnSpPr>
              <a:cxnSpLocks noChangeShapeType="1"/>
            </p:cNvCxnSpPr>
            <p:nvPr/>
          </p:nvCxnSpPr>
          <p:spPr bwMode="auto">
            <a:xfrm>
              <a:off x="2971" y="2999"/>
              <a:ext cx="27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4640" name="Line 21"/>
            <p:cNvSpPr>
              <a:spLocks noChangeShapeType="1"/>
            </p:cNvSpPr>
            <p:nvPr/>
          </p:nvSpPr>
          <p:spPr bwMode="auto">
            <a:xfrm>
              <a:off x="2109" y="2001"/>
              <a:ext cx="0" cy="9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641" name="Line 22"/>
            <p:cNvSpPr>
              <a:spLocks noChangeShapeType="1"/>
            </p:cNvSpPr>
            <p:nvPr/>
          </p:nvSpPr>
          <p:spPr bwMode="auto">
            <a:xfrm>
              <a:off x="3243" y="2001"/>
              <a:ext cx="0" cy="9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154642" name="AutoShape 23"/>
            <p:cNvCxnSpPr>
              <a:cxnSpLocks noChangeShapeType="1"/>
            </p:cNvCxnSpPr>
            <p:nvPr/>
          </p:nvCxnSpPr>
          <p:spPr bwMode="auto">
            <a:xfrm>
              <a:off x="3242" y="2523"/>
              <a:ext cx="27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aphicFrame>
        <p:nvGraphicFramePr>
          <p:cNvPr id="20" name="Object 23"/>
          <p:cNvGraphicFramePr>
            <a:graphicFrameLocks noChangeAspect="1"/>
          </p:cNvGraphicFramePr>
          <p:nvPr/>
        </p:nvGraphicFramePr>
        <p:xfrm>
          <a:off x="5651500" y="4157663"/>
          <a:ext cx="2278063" cy="954087"/>
        </p:xfrm>
        <a:graphic>
          <a:graphicData uri="http://schemas.openxmlformats.org/presentationml/2006/ole">
            <mc:AlternateContent xmlns:mc="http://schemas.openxmlformats.org/markup-compatibility/2006">
              <mc:Choice xmlns:v="urn:schemas-microsoft-com:vml" Requires="v">
                <p:oleObj spid="_x0000_s2085" name="Equation" r:id="rId6" imgW="1092200" imgH="457200" progId="Equation.3">
                  <p:embed/>
                </p:oleObj>
              </mc:Choice>
              <mc:Fallback>
                <p:oleObj name="Equation" r:id="rId6" imgW="10922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1500" y="4157663"/>
                        <a:ext cx="2278063" cy="954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6832214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pPr eaLnBrk="1" hangingPunct="1">
              <a:defRPr/>
            </a:pPr>
            <a:r>
              <a:rPr lang="en-US" altLang="en-US">
                <a:ea typeface="ＭＳ Ｐゴシック" charset="-128"/>
              </a:rPr>
              <a:t>Availability in parallel – </a:t>
            </a:r>
            <a:br>
              <a:rPr lang="en-US" altLang="en-US">
                <a:ea typeface="ＭＳ Ｐゴシック" charset="-128"/>
              </a:rPr>
            </a:br>
            <a:r>
              <a:rPr lang="en-US" altLang="en-US">
                <a:ea typeface="ＭＳ Ｐゴシック" charset="-128"/>
              </a:rPr>
              <a:t>A numerical example</a:t>
            </a:r>
          </a:p>
        </p:txBody>
      </p:sp>
      <p:sp>
        <p:nvSpPr>
          <p:cNvPr id="5" name="Text Box 3"/>
          <p:cNvSpPr txBox="1">
            <a:spLocks noChangeArrowheads="1"/>
          </p:cNvSpPr>
          <p:nvPr/>
        </p:nvSpPr>
        <p:spPr bwMode="auto">
          <a:xfrm>
            <a:off x="179388" y="4351338"/>
            <a:ext cx="8964612" cy="831850"/>
          </a:xfrm>
          <a:prstGeom prst="rect">
            <a:avLst/>
          </a:prstGeom>
          <a:noFill/>
          <a:ln>
            <a:noFill/>
          </a:ln>
          <a:effectLst/>
          <a:extLst/>
        </p:spPr>
        <p:txBody>
          <a:bodyPr>
            <a:spAutoFit/>
          </a:bodyPr>
          <a:lstStyle/>
          <a:p>
            <a:pPr algn="ctr">
              <a:defRPr/>
            </a:pPr>
            <a:r>
              <a:rPr lang="en-US" dirty="0">
                <a:latin typeface="+mn-lt"/>
                <a:ea typeface="ＭＳ Ｐゴシック" charset="0"/>
                <a:cs typeface="ＭＳ Ｐゴシック" charset="0"/>
              </a:rPr>
              <a:t>Even though very low availability components are used, the overall availability of the system is much higher</a:t>
            </a:r>
          </a:p>
        </p:txBody>
      </p:sp>
      <p:sp>
        <p:nvSpPr>
          <p:cNvPr id="6" name="Text Box 4"/>
          <p:cNvSpPr txBox="1">
            <a:spLocks noChangeArrowheads="1"/>
          </p:cNvSpPr>
          <p:nvPr/>
        </p:nvSpPr>
        <p:spPr bwMode="auto">
          <a:xfrm>
            <a:off x="539750" y="5248275"/>
            <a:ext cx="83518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en-US" altLang="en-US" b="1">
                <a:solidFill>
                  <a:schemeClr val="tx1"/>
                </a:solidFill>
              </a:rPr>
              <a:t>Mission critical systems are designed with redundant components!</a:t>
            </a:r>
          </a:p>
          <a:p>
            <a:pPr algn="ctr">
              <a:spcBef>
                <a:spcPct val="0"/>
              </a:spcBef>
              <a:buSzTx/>
              <a:buFontTx/>
              <a:buNone/>
            </a:pPr>
            <a:endParaRPr lang="en-US" altLang="en-US" b="1">
              <a:solidFill>
                <a:schemeClr val="tx1"/>
              </a:solidFill>
            </a:endParaRPr>
          </a:p>
        </p:txBody>
      </p:sp>
      <p:sp>
        <p:nvSpPr>
          <p:cNvPr id="7" name="Text Box 5"/>
          <p:cNvSpPr txBox="1">
            <a:spLocks noChangeArrowheads="1"/>
          </p:cNvSpPr>
          <p:nvPr/>
        </p:nvSpPr>
        <p:spPr bwMode="auto">
          <a:xfrm>
            <a:off x="2339975" y="3651250"/>
            <a:ext cx="447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r>
              <a:rPr lang="it-IT" altLang="en-US">
                <a:solidFill>
                  <a:schemeClr val="tx1"/>
                </a:solidFill>
              </a:rPr>
              <a:t>Downtime=(1-A)*365 days/year</a:t>
            </a:r>
            <a:endParaRPr lang="en-US" altLang="en-US">
              <a:solidFill>
                <a:schemeClr val="tx1"/>
              </a:solidFill>
            </a:endParaRPr>
          </a:p>
        </p:txBody>
      </p:sp>
      <p:graphicFrame>
        <p:nvGraphicFramePr>
          <p:cNvPr id="8" name="Group 38"/>
          <p:cNvGraphicFramePr>
            <a:graphicFrameLocks noGrp="1"/>
          </p:cNvGraphicFramePr>
          <p:nvPr/>
        </p:nvGraphicFramePr>
        <p:xfrm>
          <a:off x="1042988" y="1779588"/>
          <a:ext cx="7019925" cy="1587500"/>
        </p:xfrm>
        <a:graphic>
          <a:graphicData uri="http://schemas.openxmlformats.org/drawingml/2006/table">
            <a:tbl>
              <a:tblPr/>
              <a:tblGrid>
                <a:gridCol w="2339975"/>
                <a:gridCol w="2339975"/>
                <a:gridCol w="2339975"/>
              </a:tblGrid>
              <a:tr h="396875">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endParaRPr kumimoji="0" lang="en-US" altLang="en-US" sz="2000" b="1" i="0" u="none" strike="noStrike" cap="none" normalizeH="0" baseline="0">
                        <a:ln>
                          <a:noFill/>
                        </a:ln>
                        <a:solidFill>
                          <a:srgbClr val="FF3300"/>
                        </a:solidFill>
                        <a:effectLst/>
                        <a:latin typeface="Trebuchet MS" charset="0"/>
                        <a:ea typeface="ＭＳ Ｐゴシック" charset="-128"/>
                      </a:endParaRPr>
                    </a:p>
                  </a:txBody>
                  <a:tcPr marT="45747" marB="45747"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r>
                        <a:rPr kumimoji="0" lang="en-US" altLang="en-US" sz="2000" b="1" i="0" u="none" strike="noStrike" cap="none" normalizeH="0" baseline="0">
                          <a:ln>
                            <a:noFill/>
                          </a:ln>
                          <a:solidFill>
                            <a:srgbClr val="3366FF"/>
                          </a:solidFill>
                          <a:effectLst/>
                          <a:latin typeface="Trebuchet MS" charset="0"/>
                          <a:ea typeface="ＭＳ Ｐゴシック" charset="-128"/>
                        </a:rPr>
                        <a:t>Availability</a:t>
                      </a:r>
                    </a:p>
                  </a:txBody>
                  <a:tcPr marT="45747" marB="457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r>
                        <a:rPr kumimoji="0" lang="en-US" altLang="en-US" sz="2000" b="1" i="0" u="none" strike="noStrike" cap="none" normalizeH="0" baseline="0">
                          <a:ln>
                            <a:noFill/>
                          </a:ln>
                          <a:solidFill>
                            <a:srgbClr val="3366FF"/>
                          </a:solidFill>
                          <a:effectLst/>
                          <a:latin typeface="Trebuchet MS" charset="0"/>
                          <a:ea typeface="ＭＳ Ｐゴシック" charset="-128"/>
                        </a:rPr>
                        <a:t>Downtime</a:t>
                      </a:r>
                    </a:p>
                  </a:txBody>
                  <a:tcPr marT="45747" marB="457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875">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r>
                        <a:rPr kumimoji="0" lang="en-US" altLang="en-US" sz="2000" b="1" i="0" u="none" strike="noStrike" cap="none" normalizeH="0" baseline="0">
                          <a:ln>
                            <a:noFill/>
                          </a:ln>
                          <a:solidFill>
                            <a:srgbClr val="3366FF"/>
                          </a:solidFill>
                          <a:effectLst/>
                          <a:latin typeface="Trebuchet MS" charset="0"/>
                          <a:ea typeface="ＭＳ Ｐゴシック" charset="-128"/>
                        </a:rPr>
                        <a:t>Component 1</a:t>
                      </a:r>
                    </a:p>
                  </a:txBody>
                  <a:tcPr marT="45747" marB="457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r>
                        <a:rPr kumimoji="0" lang="en-US" altLang="en-US" sz="2000" b="0" i="0" u="none" strike="noStrike" cap="none" normalizeH="0" baseline="0">
                          <a:ln>
                            <a:noFill/>
                          </a:ln>
                          <a:solidFill>
                            <a:schemeClr val="tx1"/>
                          </a:solidFill>
                          <a:effectLst/>
                          <a:latin typeface="Trebuchet MS" charset="0"/>
                          <a:ea typeface="ＭＳ Ｐゴシック" charset="-128"/>
                        </a:rPr>
                        <a:t>99% (2-nines)</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r>
                        <a:rPr kumimoji="0" lang="en-US" altLang="en-US" sz="2000" b="0" i="0" u="none" strike="noStrike" cap="none" normalizeH="0" baseline="0">
                          <a:ln>
                            <a:noFill/>
                          </a:ln>
                          <a:solidFill>
                            <a:schemeClr val="tx1"/>
                          </a:solidFill>
                          <a:effectLst/>
                          <a:latin typeface="Trebuchet MS" charset="0"/>
                          <a:ea typeface="ＭＳ Ｐゴシック" charset="-128"/>
                        </a:rPr>
                        <a:t>3.65 days/year</a:t>
                      </a:r>
                    </a:p>
                  </a:txBody>
                  <a:tcPr marT="45747" marB="457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875">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r>
                        <a:rPr kumimoji="0" lang="en-US" altLang="en-US" sz="2000" b="1" i="0" u="none" strike="noStrike" cap="none" normalizeH="0" baseline="0">
                          <a:ln>
                            <a:noFill/>
                          </a:ln>
                          <a:solidFill>
                            <a:srgbClr val="3366FF"/>
                          </a:solidFill>
                          <a:effectLst/>
                          <a:latin typeface="Trebuchet MS" charset="0"/>
                          <a:ea typeface="ＭＳ Ｐゴシック" charset="-128"/>
                        </a:rPr>
                        <a:t>Component 2</a:t>
                      </a:r>
                    </a:p>
                  </a:txBody>
                  <a:tcPr marT="45747" marB="457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r>
                        <a:rPr kumimoji="0" lang="en-US" altLang="en-US" sz="2000" b="0" i="0" u="none" strike="noStrike" cap="none" normalizeH="0" baseline="0">
                          <a:ln>
                            <a:noFill/>
                          </a:ln>
                          <a:solidFill>
                            <a:schemeClr val="tx1"/>
                          </a:solidFill>
                          <a:effectLst/>
                          <a:latin typeface="Trebuchet MS" charset="0"/>
                          <a:ea typeface="ＭＳ Ｐゴシック" charset="-128"/>
                        </a:rPr>
                        <a:t>99% (2-nines)</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r>
                        <a:rPr kumimoji="0" lang="en-US" altLang="en-US" sz="2000" b="0" i="0" u="none" strike="noStrike" cap="none" normalizeH="0" baseline="0">
                          <a:ln>
                            <a:noFill/>
                          </a:ln>
                          <a:solidFill>
                            <a:schemeClr val="tx1"/>
                          </a:solidFill>
                          <a:effectLst/>
                          <a:latin typeface="Trebuchet MS" charset="0"/>
                          <a:ea typeface="ＭＳ Ｐゴシック" charset="-128"/>
                        </a:rPr>
                        <a:t>3.65 days/year</a:t>
                      </a:r>
                    </a:p>
                  </a:txBody>
                  <a:tcPr marT="45747" marB="457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875">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r>
                        <a:rPr kumimoji="0" lang="en-US" altLang="en-US" sz="2000" b="1" i="0" u="none" strike="noStrike" cap="none" normalizeH="0" baseline="0">
                          <a:ln>
                            <a:noFill/>
                          </a:ln>
                          <a:solidFill>
                            <a:srgbClr val="3366FF"/>
                          </a:solidFill>
                          <a:effectLst/>
                          <a:latin typeface="Trebuchet MS" charset="0"/>
                          <a:ea typeface="ＭＳ Ｐゴシック" charset="-128"/>
                        </a:rPr>
                        <a:t>Combined</a:t>
                      </a:r>
                      <a:endParaRPr kumimoji="0" lang="en-US" altLang="en-US" sz="2000" b="0" i="0" u="none" strike="noStrike" cap="none" normalizeH="0" baseline="0">
                        <a:ln>
                          <a:noFill/>
                        </a:ln>
                        <a:solidFill>
                          <a:srgbClr val="3366FF"/>
                        </a:solidFill>
                        <a:effectLst/>
                        <a:latin typeface="Trebuchet MS" charset="0"/>
                        <a:ea typeface="ＭＳ Ｐゴシック" charset="-128"/>
                      </a:endParaRPr>
                    </a:p>
                  </a:txBody>
                  <a:tcPr marT="45747" marB="457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endParaRPr kumimoji="0" lang="en-US" altLang="en-US" sz="2000" b="0" i="0" u="none" strike="noStrike" cap="none" normalizeH="0" baseline="0">
                        <a:ln>
                          <a:noFill/>
                        </a:ln>
                        <a:solidFill>
                          <a:schemeClr val="tx1"/>
                        </a:solidFill>
                        <a:effectLst/>
                        <a:latin typeface="Trebuchet MS" charset="0"/>
                        <a:ea typeface="ＭＳ Ｐゴシック" charset="-128"/>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60000"/>
                        <a:buFont typeface="Wingdings" charset="2"/>
                        <a:defRPr sz="2000">
                          <a:solidFill>
                            <a:schemeClr val="tx2"/>
                          </a:solidFill>
                          <a:latin typeface="Arial" charset="0"/>
                          <a:ea typeface="ＭＳ Ｐゴシック" charset="-128"/>
                        </a:defRPr>
                      </a:lvl1pPr>
                      <a:lvl2pPr marL="742950" indent="-285750">
                        <a:spcBef>
                          <a:spcPct val="20000"/>
                        </a:spcBef>
                        <a:buSzPct val="75000"/>
                        <a:defRPr sz="2000">
                          <a:solidFill>
                            <a:schemeClr val="tx2"/>
                          </a:solidFill>
                          <a:latin typeface="Arial" charset="0"/>
                          <a:ea typeface="ＭＳ Ｐゴシック" charset="-128"/>
                        </a:defRPr>
                      </a:lvl2pPr>
                      <a:lvl3pPr marL="1143000" indent="-228600">
                        <a:spcBef>
                          <a:spcPct val="20000"/>
                        </a:spcBef>
                        <a:buSzPct val="70000"/>
                        <a:defRPr>
                          <a:solidFill>
                            <a:schemeClr val="tx2"/>
                          </a:solidFill>
                          <a:latin typeface="Arial" charset="0"/>
                          <a:ea typeface="ＭＳ Ｐゴシック" charset="-128"/>
                        </a:defRPr>
                      </a:lvl3pPr>
                      <a:lvl4pPr marL="1600200" indent="-228600">
                        <a:spcBef>
                          <a:spcPct val="20000"/>
                        </a:spcBef>
                        <a:defRPr sz="1600">
                          <a:solidFill>
                            <a:schemeClr val="tx2"/>
                          </a:solidFill>
                          <a:latin typeface="Arial" charset="0"/>
                          <a:ea typeface="ＭＳ Ｐゴシック" charset="-128"/>
                        </a:defRPr>
                      </a:lvl4pPr>
                      <a:lvl5pPr marL="2057400" indent="-228600">
                        <a:spcBef>
                          <a:spcPct val="20000"/>
                        </a:spcBef>
                        <a:defRPr sz="1400">
                          <a:solidFill>
                            <a:schemeClr val="tx2"/>
                          </a:solidFill>
                          <a:latin typeface="Arial" charset="0"/>
                          <a:ea typeface="ＭＳ Ｐゴシック" charset="-128"/>
                        </a:defRPr>
                      </a:lvl5pPr>
                      <a:lvl6pPr marL="2514600" indent="-228600" eaLnBrk="0" fontAlgn="base" hangingPunct="0">
                        <a:spcBef>
                          <a:spcPct val="20000"/>
                        </a:spcBef>
                        <a:spcAft>
                          <a:spcPct val="0"/>
                        </a:spcAft>
                        <a:defRPr sz="1400">
                          <a:solidFill>
                            <a:schemeClr val="tx2"/>
                          </a:solidFill>
                          <a:latin typeface="Arial" charset="0"/>
                          <a:ea typeface="ＭＳ Ｐゴシック" charset="-128"/>
                        </a:defRPr>
                      </a:lvl6pPr>
                      <a:lvl7pPr marL="2971800" indent="-228600" eaLnBrk="0" fontAlgn="base" hangingPunct="0">
                        <a:spcBef>
                          <a:spcPct val="20000"/>
                        </a:spcBef>
                        <a:spcAft>
                          <a:spcPct val="0"/>
                        </a:spcAft>
                        <a:defRPr sz="1400">
                          <a:solidFill>
                            <a:schemeClr val="tx2"/>
                          </a:solidFill>
                          <a:latin typeface="Arial" charset="0"/>
                          <a:ea typeface="ＭＳ Ｐゴシック" charset="-128"/>
                        </a:defRPr>
                      </a:lvl7pPr>
                      <a:lvl8pPr marL="3429000" indent="-228600" eaLnBrk="0" fontAlgn="base" hangingPunct="0">
                        <a:spcBef>
                          <a:spcPct val="20000"/>
                        </a:spcBef>
                        <a:spcAft>
                          <a:spcPct val="0"/>
                        </a:spcAft>
                        <a:defRPr sz="1400">
                          <a:solidFill>
                            <a:schemeClr val="tx2"/>
                          </a:solidFill>
                          <a:latin typeface="Arial" charset="0"/>
                          <a:ea typeface="ＭＳ Ｐゴシック" charset="-128"/>
                        </a:defRPr>
                      </a:lvl8pPr>
                      <a:lvl9pPr marL="3886200" indent="-228600" eaLnBrk="0" fontAlgn="base" hangingPunct="0">
                        <a:spcBef>
                          <a:spcPct val="20000"/>
                        </a:spcBef>
                        <a:spcAft>
                          <a:spcPct val="0"/>
                        </a:spcAft>
                        <a:defRPr sz="14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rgbClr val="000099"/>
                        </a:buClr>
                        <a:buSzPct val="70000"/>
                        <a:buFont typeface="Wingdings" charset="2"/>
                        <a:buNone/>
                        <a:tabLst/>
                      </a:pPr>
                      <a:endParaRPr kumimoji="0" lang="en-US" altLang="en-US" sz="2000" b="0" i="0" u="none" strike="noStrike" cap="none" normalizeH="0" baseline="0">
                        <a:ln>
                          <a:noFill/>
                        </a:ln>
                        <a:solidFill>
                          <a:schemeClr val="tx1"/>
                        </a:solidFill>
                        <a:effectLst/>
                        <a:latin typeface="Trebuchet MS" charset="0"/>
                        <a:ea typeface="ＭＳ Ｐゴシック" charset="-128"/>
                      </a:endParaRPr>
                    </a:p>
                  </a:txBody>
                  <a:tcPr marT="45747" marB="457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TextBox 2"/>
          <p:cNvSpPr txBox="1">
            <a:spLocks noChangeArrowheads="1"/>
          </p:cNvSpPr>
          <p:nvPr/>
        </p:nvSpPr>
        <p:spPr bwMode="auto">
          <a:xfrm>
            <a:off x="3348038" y="2957513"/>
            <a:ext cx="20621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r>
              <a:rPr lang="it-IT" altLang="en-US" sz="2000">
                <a:solidFill>
                  <a:schemeClr val="tx1"/>
                </a:solidFill>
                <a:latin typeface="Trebuchet MS" charset="0"/>
              </a:rPr>
              <a:t>9</a:t>
            </a:r>
            <a:r>
              <a:rPr lang="en-US" altLang="en-US" sz="2000">
                <a:solidFill>
                  <a:schemeClr val="tx1"/>
                </a:solidFill>
                <a:latin typeface="Trebuchet MS" charset="0"/>
              </a:rPr>
              <a:t>9.99% (4-nines)</a:t>
            </a:r>
          </a:p>
        </p:txBody>
      </p:sp>
      <p:sp>
        <p:nvSpPr>
          <p:cNvPr id="11" name="TextBox 10"/>
          <p:cNvSpPr txBox="1">
            <a:spLocks noChangeArrowheads="1"/>
          </p:cNvSpPr>
          <p:nvPr/>
        </p:nvSpPr>
        <p:spPr bwMode="auto">
          <a:xfrm>
            <a:off x="5724525" y="2957513"/>
            <a:ext cx="20621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Font typeface="Wingdings" charset="2"/>
              <a:buBlip>
                <a:blip r:embed="rId3"/>
              </a:buBlip>
              <a:defRPr sz="2400">
                <a:solidFill>
                  <a:schemeClr val="tx2"/>
                </a:solidFill>
                <a:latin typeface="Arial" charset="0"/>
                <a:ea typeface="ＭＳ Ｐゴシック" charset="-128"/>
              </a:defRPr>
            </a:lvl1pPr>
            <a:lvl2pPr marL="742950" indent="-285750">
              <a:spcBef>
                <a:spcPct val="20000"/>
              </a:spcBef>
              <a:buSzPct val="75000"/>
              <a:buBlip>
                <a:blip r:embed="rId4"/>
              </a:buBlip>
              <a:defRPr sz="2200">
                <a:solidFill>
                  <a:schemeClr val="tx2"/>
                </a:solidFill>
                <a:latin typeface="Arial" charset="0"/>
                <a:ea typeface="ＭＳ Ｐゴシック" charset="-128"/>
              </a:defRPr>
            </a:lvl2pPr>
            <a:lvl3pPr marL="1143000" indent="-228600">
              <a:spcBef>
                <a:spcPct val="20000"/>
              </a:spcBef>
              <a:buSzPct val="70000"/>
              <a:buBlip>
                <a:blip r:embed="rId5"/>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eaLnBrk="1" hangingPunct="1">
              <a:buClr>
                <a:srgbClr val="000099"/>
              </a:buClr>
              <a:buSzPct val="70000"/>
              <a:buFontTx/>
              <a:buNone/>
            </a:pPr>
            <a:r>
              <a:rPr lang="en-US" altLang="en-US" sz="2000">
                <a:solidFill>
                  <a:schemeClr val="tx1"/>
                </a:solidFill>
                <a:latin typeface="Trebuchet MS" charset="0"/>
              </a:rPr>
              <a:t>52 minutes/year</a:t>
            </a:r>
          </a:p>
        </p:txBody>
      </p:sp>
    </p:spTree>
    <p:extLst>
      <p:ext uri="{BB962C8B-B14F-4D97-AF65-F5344CB8AC3E}">
        <p14:creationId xmlns:p14="http://schemas.microsoft.com/office/powerpoint/2010/main" val="9777862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3"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5888"/>
            <a:ext cx="6691313" cy="838200"/>
          </a:xfrm>
        </p:spPr>
        <p:txBody>
          <a:bodyPr/>
          <a:lstStyle/>
          <a:p>
            <a:pPr>
              <a:defRPr/>
            </a:pPr>
            <a:r>
              <a:rPr lang="en-US" altLang="en-US">
                <a:ea typeface="ＭＳ Ｐゴシック" charset="-128"/>
              </a:rPr>
              <a:t>The required contents of an SDD according to the IEEE standard</a:t>
            </a:r>
          </a:p>
        </p:txBody>
      </p:sp>
      <p:sp>
        <p:nvSpPr>
          <p:cNvPr id="137218" name="Content Placeholder 2"/>
          <p:cNvSpPr>
            <a:spLocks noGrp="1"/>
          </p:cNvSpPr>
          <p:nvPr>
            <p:ph idx="1"/>
          </p:nvPr>
        </p:nvSpPr>
        <p:spPr/>
        <p:txBody>
          <a:bodyPr/>
          <a:lstStyle/>
          <a:p>
            <a:r>
              <a:rPr lang="en-US" altLang="en-US">
                <a:ea typeface="ＭＳ Ｐゴシック" charset="-128"/>
              </a:rPr>
              <a:t>Identification of the SDD</a:t>
            </a:r>
          </a:p>
          <a:p>
            <a:r>
              <a:rPr lang="en-US" altLang="en-US">
                <a:ea typeface="ＭＳ Ｐゴシック" charset="-128"/>
              </a:rPr>
              <a:t>Identified design stakeholders</a:t>
            </a:r>
          </a:p>
          <a:p>
            <a:r>
              <a:rPr lang="en-US" altLang="en-US">
                <a:ea typeface="ＭＳ Ｐゴシック" charset="-128"/>
              </a:rPr>
              <a:t>Identified design concerns</a:t>
            </a:r>
          </a:p>
          <a:p>
            <a:r>
              <a:rPr lang="en-US" altLang="en-US">
                <a:ea typeface="ＭＳ Ｐゴシック" charset="-128"/>
              </a:rPr>
              <a:t>Selected design viewpoints, each with type definitions of its allowed design elements and design languages</a:t>
            </a:r>
          </a:p>
          <a:p>
            <a:r>
              <a:rPr lang="en-US" altLang="en-US">
                <a:ea typeface="ＭＳ Ｐゴシック" charset="-128"/>
              </a:rPr>
              <a:t>Design views</a:t>
            </a:r>
          </a:p>
          <a:p>
            <a:r>
              <a:rPr lang="en-US" altLang="en-US">
                <a:ea typeface="ＭＳ Ｐゴシック" charset="-128"/>
              </a:rPr>
              <a:t>Design overlays</a:t>
            </a:r>
          </a:p>
          <a:p>
            <a:r>
              <a:rPr lang="en-US" altLang="en-US">
                <a:ea typeface="ＭＳ Ｐゴシック" charset="-128"/>
              </a:rPr>
              <a:t>Design rationale</a:t>
            </a:r>
          </a:p>
        </p:txBody>
      </p:sp>
      <p:sp>
        <p:nvSpPr>
          <p:cNvPr id="4" name="Footer Placeholder 3"/>
          <p:cNvSpPr>
            <a:spLocks noGrp="1"/>
          </p:cNvSpPr>
          <p:nvPr>
            <p:ph type="ftr" sz="quarter" idx="11"/>
          </p:nvPr>
        </p:nvSpPr>
        <p:spPr>
          <a:xfrm>
            <a:off x="673100" y="6356350"/>
            <a:ext cx="2895600" cy="365125"/>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it-IT" altLang="en-US" sz="1200" smtClean="0">
                <a:solidFill>
                  <a:srgbClr val="003366"/>
                </a:solidFill>
                <a:latin typeface="Trebuchet MS" charset="0"/>
              </a:rPr>
              <a:t>Design and software </a:t>
            </a:r>
            <a:r>
              <a:rPr lang="it-IT" altLang="en-US" sz="1200" dirty="0" err="1" smtClean="0">
                <a:solidFill>
                  <a:srgbClr val="003366"/>
                </a:solidFill>
                <a:latin typeface="Trebuchet MS" charset="0"/>
              </a:rPr>
              <a:t>architecture</a:t>
            </a:r>
            <a:endParaRPr lang="it-IT" altLang="en-US" sz="1200" dirty="0" smtClean="0">
              <a:solidFill>
                <a:srgbClr val="003366"/>
              </a:solidFill>
              <a:latin typeface="Trebuchet MS" charset="0"/>
            </a:endParaRPr>
          </a:p>
        </p:txBody>
      </p:sp>
      <p:sp>
        <p:nvSpPr>
          <p:cNvPr id="5" name="Slide Number Placeholder 4"/>
          <p:cNvSpPr>
            <a:spLocks noGrp="1"/>
          </p:cNvSpPr>
          <p:nvPr>
            <p:ph type="sldNum" sz="quarter" idx="12"/>
          </p:nvPr>
        </p:nvSpPr>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fld id="{A450D929-2D3C-E146-8D3A-B33D184FA1A4}" type="slidenum">
              <a:rPr lang="it-IT" altLang="en-US" sz="1200" smtClean="0">
                <a:solidFill>
                  <a:srgbClr val="003366"/>
                </a:solidFill>
                <a:latin typeface="Trebuchet MS" charset="0"/>
              </a:rPr>
              <a:pPr>
                <a:defRPr/>
              </a:pPr>
              <a:t>6</a:t>
            </a:fld>
            <a:endParaRPr lang="it-IT" altLang="en-US" sz="1200" smtClean="0">
              <a:solidFill>
                <a:srgbClr val="003366"/>
              </a:solidFill>
              <a:latin typeface="Trebuchet MS" charset="0"/>
            </a:endParaRPr>
          </a:p>
        </p:txBody>
      </p:sp>
      <p:sp>
        <p:nvSpPr>
          <p:cNvPr id="3" name="Rectangle 2"/>
          <p:cNvSpPr/>
          <p:nvPr/>
        </p:nvSpPr>
        <p:spPr bwMode="auto">
          <a:xfrm>
            <a:off x="466514" y="2604550"/>
            <a:ext cx="7917781" cy="1619745"/>
          </a:xfrm>
          <a:prstGeom prst="rect">
            <a:avLst/>
          </a:prstGeom>
          <a:solidFill>
            <a:schemeClr val="accent1">
              <a:alpha val="0"/>
            </a:schemeClr>
          </a:solidFill>
          <a:ln w="76200" cap="flat" cmpd="sng" algn="ctr">
            <a:solidFill>
              <a:srgbClr val="FF0000"/>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53465612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90663" y="44450"/>
            <a:ext cx="7653337" cy="1143000"/>
          </a:xfrm>
        </p:spPr>
        <p:txBody>
          <a:bodyPr/>
          <a:lstStyle/>
          <a:p>
            <a:pPr eaLnBrk="1" hangingPunct="1">
              <a:defRPr/>
            </a:pPr>
            <a:r>
              <a:rPr lang="en-US" altLang="en-US">
                <a:ea typeface="ＭＳ Ｐゴシック" charset="-128"/>
              </a:rPr>
              <a:t>Availability of complex systems</a:t>
            </a:r>
          </a:p>
        </p:txBody>
      </p:sp>
      <p:sp>
        <p:nvSpPr>
          <p:cNvPr id="5" name="Rectangle 34"/>
          <p:cNvSpPr>
            <a:spLocks noChangeArrowheads="1"/>
          </p:cNvSpPr>
          <p:nvPr/>
        </p:nvSpPr>
        <p:spPr bwMode="auto">
          <a:xfrm>
            <a:off x="3059113" y="2563813"/>
            <a:ext cx="1225550" cy="1512887"/>
          </a:xfrm>
          <a:prstGeom prst="rect">
            <a:avLst/>
          </a:prstGeom>
          <a:solidFill>
            <a:srgbClr val="CCFFFF"/>
          </a:solidFill>
          <a:ln w="9525">
            <a:solidFill>
              <a:schemeClr val="tx1"/>
            </a:solidFill>
            <a:prstDash val="dash"/>
            <a:miter lim="800000"/>
            <a:headEnd/>
            <a:tailEnd/>
          </a:ln>
        </p:spPr>
        <p:txBody>
          <a:bodyPr wrap="none" anchor="ct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endParaRPr lang="en-US" altLang="en-US">
              <a:solidFill>
                <a:schemeClr val="tx1"/>
              </a:solidFill>
            </a:endParaRPr>
          </a:p>
        </p:txBody>
      </p:sp>
      <p:sp>
        <p:nvSpPr>
          <p:cNvPr id="6" name="Text Box 35"/>
          <p:cNvSpPr txBox="1">
            <a:spLocks noChangeArrowheads="1"/>
          </p:cNvSpPr>
          <p:nvPr/>
        </p:nvSpPr>
        <p:spPr bwMode="auto">
          <a:xfrm>
            <a:off x="2771775" y="2054225"/>
            <a:ext cx="19415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r>
              <a:rPr lang="it-IT" altLang="en-US" sz="1800">
                <a:solidFill>
                  <a:schemeClr val="tx1"/>
                </a:solidFill>
              </a:rPr>
              <a:t>A</a:t>
            </a:r>
            <a:r>
              <a:rPr lang="it-IT" altLang="en-US" sz="1800" baseline="-25000">
                <a:solidFill>
                  <a:schemeClr val="tx1"/>
                </a:solidFill>
              </a:rPr>
              <a:t>7</a:t>
            </a:r>
            <a:r>
              <a:rPr lang="it-IT" altLang="en-US" sz="1800">
                <a:solidFill>
                  <a:schemeClr val="tx1"/>
                </a:solidFill>
              </a:rPr>
              <a:t>=1-(1-A</a:t>
            </a:r>
            <a:r>
              <a:rPr lang="it-IT" altLang="en-US" sz="1800" baseline="-25000">
                <a:solidFill>
                  <a:schemeClr val="tx1"/>
                </a:solidFill>
              </a:rPr>
              <a:t>1</a:t>
            </a:r>
            <a:r>
              <a:rPr lang="it-IT" altLang="en-US" sz="1800">
                <a:solidFill>
                  <a:schemeClr val="tx1"/>
                </a:solidFill>
              </a:rPr>
              <a:t>)(1-A</a:t>
            </a:r>
            <a:r>
              <a:rPr lang="it-IT" altLang="en-US" sz="1800" baseline="-25000">
                <a:solidFill>
                  <a:schemeClr val="tx1"/>
                </a:solidFill>
              </a:rPr>
              <a:t>2</a:t>
            </a:r>
            <a:r>
              <a:rPr lang="it-IT" altLang="en-US" sz="1800">
                <a:solidFill>
                  <a:schemeClr val="tx1"/>
                </a:solidFill>
              </a:rPr>
              <a:t>)</a:t>
            </a:r>
            <a:endParaRPr lang="en-US" altLang="en-US" sz="1800">
              <a:solidFill>
                <a:schemeClr val="tx1"/>
              </a:solidFill>
            </a:endParaRPr>
          </a:p>
        </p:txBody>
      </p:sp>
      <p:sp>
        <p:nvSpPr>
          <p:cNvPr id="157700" name="Rectangle 5"/>
          <p:cNvSpPr>
            <a:spLocks noChangeArrowheads="1"/>
          </p:cNvSpPr>
          <p:nvPr/>
        </p:nvSpPr>
        <p:spPr bwMode="auto">
          <a:xfrm>
            <a:off x="3206750" y="2852738"/>
            <a:ext cx="935038" cy="360362"/>
          </a:xfrm>
          <a:prstGeom prst="rect">
            <a:avLst/>
          </a:prstGeom>
          <a:solidFill>
            <a:srgbClr val="33CCCC"/>
          </a:solidFill>
          <a:ln w="9525">
            <a:solidFill>
              <a:schemeClr val="tx1"/>
            </a:solidFill>
            <a:miter lim="800000"/>
            <a:headEnd/>
            <a:tailEnd/>
          </a:ln>
        </p:spPr>
        <p:txBody>
          <a:bodyPr wrap="none" anchor="ct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800">
                <a:solidFill>
                  <a:schemeClr val="tx1"/>
                </a:solidFill>
              </a:rPr>
              <a:t>A</a:t>
            </a:r>
            <a:r>
              <a:rPr lang="it-IT" altLang="en-US" sz="1800" baseline="-25000">
                <a:solidFill>
                  <a:schemeClr val="tx1"/>
                </a:solidFill>
              </a:rPr>
              <a:t>1</a:t>
            </a:r>
            <a:endParaRPr lang="en-US" altLang="en-US" sz="1800" baseline="-25000">
              <a:solidFill>
                <a:schemeClr val="tx1"/>
              </a:solidFill>
            </a:endParaRPr>
          </a:p>
        </p:txBody>
      </p:sp>
      <p:cxnSp>
        <p:nvCxnSpPr>
          <p:cNvPr id="157701" name="AutoShape 6"/>
          <p:cNvCxnSpPr>
            <a:cxnSpLocks noChangeShapeType="1"/>
          </p:cNvCxnSpPr>
          <p:nvPr/>
        </p:nvCxnSpPr>
        <p:spPr bwMode="auto">
          <a:xfrm>
            <a:off x="2774950" y="3032125"/>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7702" name="AutoShape 9"/>
          <p:cNvCxnSpPr>
            <a:cxnSpLocks noChangeShapeType="1"/>
          </p:cNvCxnSpPr>
          <p:nvPr/>
        </p:nvCxnSpPr>
        <p:spPr bwMode="auto">
          <a:xfrm>
            <a:off x="4143375" y="3032125"/>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7703" name="Rectangle 10"/>
          <p:cNvSpPr>
            <a:spLocks noChangeArrowheads="1"/>
          </p:cNvSpPr>
          <p:nvPr/>
        </p:nvSpPr>
        <p:spPr bwMode="auto">
          <a:xfrm>
            <a:off x="3206750" y="3429000"/>
            <a:ext cx="935038" cy="360363"/>
          </a:xfrm>
          <a:prstGeom prst="rect">
            <a:avLst/>
          </a:prstGeom>
          <a:solidFill>
            <a:srgbClr val="33CCCC"/>
          </a:solidFill>
          <a:ln w="9525">
            <a:solidFill>
              <a:schemeClr val="tx1"/>
            </a:solidFill>
            <a:miter lim="800000"/>
            <a:headEnd/>
            <a:tailEnd/>
          </a:ln>
        </p:spPr>
        <p:txBody>
          <a:bodyPr wrap="none" anchor="ct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800">
                <a:solidFill>
                  <a:schemeClr val="tx1"/>
                </a:solidFill>
              </a:rPr>
              <a:t>A</a:t>
            </a:r>
            <a:r>
              <a:rPr lang="it-IT" altLang="en-US" sz="1800" baseline="-25000">
                <a:solidFill>
                  <a:schemeClr val="tx1"/>
                </a:solidFill>
              </a:rPr>
              <a:t>2</a:t>
            </a:r>
            <a:endParaRPr lang="en-US" altLang="en-US" sz="1800" baseline="-25000">
              <a:solidFill>
                <a:schemeClr val="tx1"/>
              </a:solidFill>
            </a:endParaRPr>
          </a:p>
        </p:txBody>
      </p:sp>
      <p:cxnSp>
        <p:nvCxnSpPr>
          <p:cNvPr id="157704" name="AutoShape 11"/>
          <p:cNvCxnSpPr>
            <a:cxnSpLocks noChangeShapeType="1"/>
          </p:cNvCxnSpPr>
          <p:nvPr/>
        </p:nvCxnSpPr>
        <p:spPr bwMode="auto">
          <a:xfrm>
            <a:off x="2774950" y="3608388"/>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7705" name="AutoShape 12"/>
          <p:cNvCxnSpPr>
            <a:cxnSpLocks noChangeShapeType="1"/>
          </p:cNvCxnSpPr>
          <p:nvPr/>
        </p:nvCxnSpPr>
        <p:spPr bwMode="auto">
          <a:xfrm>
            <a:off x="4143375" y="3608388"/>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7706" name="Rectangle 13"/>
          <p:cNvSpPr>
            <a:spLocks noChangeArrowheads="1"/>
          </p:cNvSpPr>
          <p:nvPr/>
        </p:nvSpPr>
        <p:spPr bwMode="auto">
          <a:xfrm>
            <a:off x="3206750" y="4437063"/>
            <a:ext cx="935038" cy="360362"/>
          </a:xfrm>
          <a:prstGeom prst="rect">
            <a:avLst/>
          </a:prstGeom>
          <a:solidFill>
            <a:srgbClr val="33CCCC"/>
          </a:solidFill>
          <a:ln w="9525">
            <a:solidFill>
              <a:schemeClr val="tx1"/>
            </a:solidFill>
            <a:miter lim="800000"/>
            <a:headEnd/>
            <a:tailEnd/>
          </a:ln>
        </p:spPr>
        <p:txBody>
          <a:bodyPr wrap="none" anchor="ct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800">
                <a:solidFill>
                  <a:schemeClr val="tx1"/>
                </a:solidFill>
              </a:rPr>
              <a:t>A</a:t>
            </a:r>
            <a:r>
              <a:rPr lang="it-IT" altLang="en-US" sz="1800" baseline="-25000">
                <a:solidFill>
                  <a:schemeClr val="tx1"/>
                </a:solidFill>
              </a:rPr>
              <a:t>5</a:t>
            </a:r>
            <a:endParaRPr lang="en-US" altLang="en-US" sz="1800" baseline="-25000">
              <a:solidFill>
                <a:schemeClr val="tx1"/>
              </a:solidFill>
            </a:endParaRPr>
          </a:p>
        </p:txBody>
      </p:sp>
      <p:cxnSp>
        <p:nvCxnSpPr>
          <p:cNvPr id="157707" name="AutoShape 14"/>
          <p:cNvCxnSpPr>
            <a:cxnSpLocks noChangeShapeType="1"/>
          </p:cNvCxnSpPr>
          <p:nvPr/>
        </p:nvCxnSpPr>
        <p:spPr bwMode="auto">
          <a:xfrm>
            <a:off x="2774950" y="4616450"/>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7708" name="AutoShape 15"/>
          <p:cNvCxnSpPr>
            <a:cxnSpLocks noChangeShapeType="1"/>
            <a:stCxn id="157706" idx="3"/>
            <a:endCxn id="157713" idx="1"/>
          </p:cNvCxnSpPr>
          <p:nvPr/>
        </p:nvCxnSpPr>
        <p:spPr bwMode="auto">
          <a:xfrm>
            <a:off x="4141788" y="4618038"/>
            <a:ext cx="8620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7709" name="AutoShape 18"/>
          <p:cNvCxnSpPr>
            <a:cxnSpLocks noChangeShapeType="1"/>
          </p:cNvCxnSpPr>
          <p:nvPr/>
        </p:nvCxnSpPr>
        <p:spPr bwMode="auto">
          <a:xfrm>
            <a:off x="6369050" y="3968750"/>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7710" name="Rectangle 19"/>
          <p:cNvSpPr>
            <a:spLocks noChangeArrowheads="1"/>
          </p:cNvSpPr>
          <p:nvPr/>
        </p:nvSpPr>
        <p:spPr bwMode="auto">
          <a:xfrm>
            <a:off x="5003800" y="3140075"/>
            <a:ext cx="935038" cy="360363"/>
          </a:xfrm>
          <a:prstGeom prst="rect">
            <a:avLst/>
          </a:prstGeom>
          <a:solidFill>
            <a:srgbClr val="33CCCC"/>
          </a:solidFill>
          <a:ln w="9525">
            <a:solidFill>
              <a:schemeClr val="tx1"/>
            </a:solidFill>
            <a:miter lim="800000"/>
            <a:headEnd/>
            <a:tailEnd/>
          </a:ln>
        </p:spPr>
        <p:txBody>
          <a:bodyPr wrap="none" anchor="ct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800">
                <a:solidFill>
                  <a:schemeClr val="tx1"/>
                </a:solidFill>
              </a:rPr>
              <a:t>A</a:t>
            </a:r>
            <a:r>
              <a:rPr lang="it-IT" altLang="en-US" sz="1800" baseline="-25000">
                <a:solidFill>
                  <a:schemeClr val="tx1"/>
                </a:solidFill>
              </a:rPr>
              <a:t>3</a:t>
            </a:r>
            <a:endParaRPr lang="en-US" altLang="en-US" sz="1800" baseline="-25000">
              <a:solidFill>
                <a:schemeClr val="tx1"/>
              </a:solidFill>
            </a:endParaRPr>
          </a:p>
        </p:txBody>
      </p:sp>
      <p:cxnSp>
        <p:nvCxnSpPr>
          <p:cNvPr id="157711" name="AutoShape 20"/>
          <p:cNvCxnSpPr>
            <a:cxnSpLocks noChangeShapeType="1"/>
          </p:cNvCxnSpPr>
          <p:nvPr/>
        </p:nvCxnSpPr>
        <p:spPr bwMode="auto">
          <a:xfrm>
            <a:off x="4572000" y="3319463"/>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7712" name="AutoShape 21"/>
          <p:cNvCxnSpPr>
            <a:cxnSpLocks noChangeShapeType="1"/>
          </p:cNvCxnSpPr>
          <p:nvPr/>
        </p:nvCxnSpPr>
        <p:spPr bwMode="auto">
          <a:xfrm>
            <a:off x="5940425" y="3319463"/>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7713" name="Rectangle 22"/>
          <p:cNvSpPr>
            <a:spLocks noChangeArrowheads="1"/>
          </p:cNvSpPr>
          <p:nvPr/>
        </p:nvSpPr>
        <p:spPr bwMode="auto">
          <a:xfrm>
            <a:off x="5003800" y="4437063"/>
            <a:ext cx="935038" cy="360362"/>
          </a:xfrm>
          <a:prstGeom prst="rect">
            <a:avLst/>
          </a:prstGeom>
          <a:solidFill>
            <a:srgbClr val="33CCCC"/>
          </a:solidFill>
          <a:ln w="9525">
            <a:solidFill>
              <a:schemeClr val="tx1"/>
            </a:solidFill>
            <a:miter lim="800000"/>
            <a:headEnd/>
            <a:tailEnd/>
          </a:ln>
        </p:spPr>
        <p:txBody>
          <a:bodyPr wrap="none" anchor="ct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800">
                <a:solidFill>
                  <a:schemeClr val="tx1"/>
                </a:solidFill>
              </a:rPr>
              <a:t>A</a:t>
            </a:r>
            <a:r>
              <a:rPr lang="it-IT" altLang="en-US" sz="1800" baseline="-25000">
                <a:solidFill>
                  <a:schemeClr val="tx1"/>
                </a:solidFill>
              </a:rPr>
              <a:t>6</a:t>
            </a:r>
            <a:endParaRPr lang="en-US" altLang="en-US" sz="1800" baseline="-25000">
              <a:solidFill>
                <a:schemeClr val="tx1"/>
              </a:solidFill>
            </a:endParaRPr>
          </a:p>
        </p:txBody>
      </p:sp>
      <p:sp>
        <p:nvSpPr>
          <p:cNvPr id="157714" name="Line 26"/>
          <p:cNvSpPr>
            <a:spLocks noChangeShapeType="1"/>
          </p:cNvSpPr>
          <p:nvPr/>
        </p:nvSpPr>
        <p:spPr bwMode="auto">
          <a:xfrm>
            <a:off x="2773363" y="3033713"/>
            <a:ext cx="0"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715" name="Line 27"/>
          <p:cNvSpPr>
            <a:spLocks noChangeShapeType="1"/>
          </p:cNvSpPr>
          <p:nvPr/>
        </p:nvSpPr>
        <p:spPr bwMode="auto">
          <a:xfrm>
            <a:off x="4572000" y="3033713"/>
            <a:ext cx="0"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157716" name="AutoShape 28"/>
          <p:cNvCxnSpPr>
            <a:cxnSpLocks noChangeShapeType="1"/>
          </p:cNvCxnSpPr>
          <p:nvPr/>
        </p:nvCxnSpPr>
        <p:spPr bwMode="auto">
          <a:xfrm>
            <a:off x="5937250" y="4616450"/>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7717" name="Line 29"/>
          <p:cNvSpPr>
            <a:spLocks noChangeShapeType="1"/>
          </p:cNvSpPr>
          <p:nvPr/>
        </p:nvSpPr>
        <p:spPr bwMode="auto">
          <a:xfrm>
            <a:off x="6369050" y="3321050"/>
            <a:ext cx="0" cy="12969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157718" name="AutoShape 30"/>
          <p:cNvCxnSpPr>
            <a:cxnSpLocks noChangeShapeType="1"/>
          </p:cNvCxnSpPr>
          <p:nvPr/>
        </p:nvCxnSpPr>
        <p:spPr bwMode="auto">
          <a:xfrm>
            <a:off x="1908175" y="3968750"/>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7719" name="Line 31"/>
          <p:cNvSpPr>
            <a:spLocks noChangeShapeType="1"/>
          </p:cNvSpPr>
          <p:nvPr/>
        </p:nvSpPr>
        <p:spPr bwMode="auto">
          <a:xfrm>
            <a:off x="2339975" y="3321050"/>
            <a:ext cx="0" cy="12969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157720" name="AutoShape 32"/>
          <p:cNvCxnSpPr>
            <a:cxnSpLocks noChangeShapeType="1"/>
          </p:cNvCxnSpPr>
          <p:nvPr/>
        </p:nvCxnSpPr>
        <p:spPr bwMode="auto">
          <a:xfrm>
            <a:off x="2339975" y="3321050"/>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7721" name="Line 33"/>
          <p:cNvSpPr>
            <a:spLocks noChangeShapeType="1"/>
          </p:cNvSpPr>
          <p:nvPr/>
        </p:nvSpPr>
        <p:spPr bwMode="auto">
          <a:xfrm>
            <a:off x="2339975" y="461645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2337354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2843213" y="2924175"/>
            <a:ext cx="3313112" cy="792163"/>
          </a:xfrm>
          <a:prstGeom prst="rect">
            <a:avLst/>
          </a:prstGeom>
          <a:solidFill>
            <a:srgbClr val="CCFFFF"/>
          </a:solidFill>
          <a:ln w="9525">
            <a:solidFill>
              <a:schemeClr val="tx1"/>
            </a:solidFill>
            <a:prstDash val="dash"/>
            <a:miter lim="800000"/>
            <a:headEnd/>
            <a:tailEnd/>
          </a:ln>
        </p:spPr>
        <p:txBody>
          <a:bodyPr wrap="none" anchor="ct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endParaRPr lang="en-US" altLang="en-US">
              <a:solidFill>
                <a:schemeClr val="tx1"/>
              </a:solidFill>
            </a:endParaRPr>
          </a:p>
        </p:txBody>
      </p:sp>
      <p:sp>
        <p:nvSpPr>
          <p:cNvPr id="6" name="Text Box 3"/>
          <p:cNvSpPr txBox="1">
            <a:spLocks noChangeArrowheads="1"/>
          </p:cNvSpPr>
          <p:nvPr/>
        </p:nvSpPr>
        <p:spPr bwMode="auto">
          <a:xfrm>
            <a:off x="4067175" y="2420938"/>
            <a:ext cx="10810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r>
              <a:rPr lang="it-IT" altLang="en-US" sz="1800">
                <a:solidFill>
                  <a:schemeClr val="tx1"/>
                </a:solidFill>
              </a:rPr>
              <a:t>A</a:t>
            </a:r>
            <a:r>
              <a:rPr lang="it-IT" altLang="en-US" sz="1800" baseline="-25000">
                <a:solidFill>
                  <a:schemeClr val="tx1"/>
                </a:solidFill>
              </a:rPr>
              <a:t>8</a:t>
            </a:r>
            <a:r>
              <a:rPr lang="it-IT" altLang="en-US" sz="1800">
                <a:solidFill>
                  <a:schemeClr val="tx1"/>
                </a:solidFill>
              </a:rPr>
              <a:t>=A</a:t>
            </a:r>
            <a:r>
              <a:rPr lang="it-IT" altLang="en-US" sz="1800" baseline="-25000">
                <a:solidFill>
                  <a:schemeClr val="tx1"/>
                </a:solidFill>
              </a:rPr>
              <a:t>7</a:t>
            </a:r>
            <a:r>
              <a:rPr lang="it-IT" altLang="en-US" sz="1800">
                <a:solidFill>
                  <a:schemeClr val="tx1"/>
                </a:solidFill>
              </a:rPr>
              <a:t>A</a:t>
            </a:r>
            <a:r>
              <a:rPr lang="it-IT" altLang="en-US" sz="1800" baseline="-25000">
                <a:solidFill>
                  <a:schemeClr val="tx1"/>
                </a:solidFill>
              </a:rPr>
              <a:t>3</a:t>
            </a:r>
            <a:endParaRPr lang="en-US" altLang="en-US" sz="1800">
              <a:solidFill>
                <a:schemeClr val="tx1"/>
              </a:solidFill>
            </a:endParaRPr>
          </a:p>
        </p:txBody>
      </p:sp>
      <p:sp>
        <p:nvSpPr>
          <p:cNvPr id="158723" name="Rectangle 11"/>
          <p:cNvSpPr>
            <a:spLocks noChangeArrowheads="1"/>
          </p:cNvSpPr>
          <p:nvPr/>
        </p:nvSpPr>
        <p:spPr bwMode="auto">
          <a:xfrm>
            <a:off x="3206750" y="4437063"/>
            <a:ext cx="935038" cy="360362"/>
          </a:xfrm>
          <a:prstGeom prst="rect">
            <a:avLst/>
          </a:prstGeom>
          <a:solidFill>
            <a:srgbClr val="33CCCC"/>
          </a:solidFill>
          <a:ln w="9525">
            <a:solidFill>
              <a:schemeClr val="tx1"/>
            </a:solidFill>
            <a:miter lim="800000"/>
            <a:headEnd/>
            <a:tailEnd/>
          </a:ln>
        </p:spPr>
        <p:txBody>
          <a:bodyPr wrap="none" anchor="ct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800">
                <a:solidFill>
                  <a:schemeClr val="tx1"/>
                </a:solidFill>
              </a:rPr>
              <a:t>A</a:t>
            </a:r>
            <a:r>
              <a:rPr lang="it-IT" altLang="en-US" sz="1800" baseline="-25000">
                <a:solidFill>
                  <a:schemeClr val="tx1"/>
                </a:solidFill>
              </a:rPr>
              <a:t>5</a:t>
            </a:r>
            <a:endParaRPr lang="en-US" altLang="en-US" sz="1800" baseline="-25000">
              <a:solidFill>
                <a:schemeClr val="tx1"/>
              </a:solidFill>
            </a:endParaRPr>
          </a:p>
        </p:txBody>
      </p:sp>
      <p:cxnSp>
        <p:nvCxnSpPr>
          <p:cNvPr id="158724" name="AutoShape 12"/>
          <p:cNvCxnSpPr>
            <a:cxnSpLocks noChangeShapeType="1"/>
          </p:cNvCxnSpPr>
          <p:nvPr/>
        </p:nvCxnSpPr>
        <p:spPr bwMode="auto">
          <a:xfrm>
            <a:off x="2774950" y="4616450"/>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8725" name="AutoShape 13"/>
          <p:cNvCxnSpPr>
            <a:cxnSpLocks noChangeShapeType="1"/>
            <a:stCxn id="158723" idx="3"/>
            <a:endCxn id="158727" idx="1"/>
          </p:cNvCxnSpPr>
          <p:nvPr/>
        </p:nvCxnSpPr>
        <p:spPr bwMode="auto">
          <a:xfrm>
            <a:off x="4141788" y="4618038"/>
            <a:ext cx="8620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8726" name="AutoShape 14"/>
          <p:cNvCxnSpPr>
            <a:cxnSpLocks noChangeShapeType="1"/>
          </p:cNvCxnSpPr>
          <p:nvPr/>
        </p:nvCxnSpPr>
        <p:spPr bwMode="auto">
          <a:xfrm>
            <a:off x="6369050" y="3968750"/>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8727" name="Rectangle 18"/>
          <p:cNvSpPr>
            <a:spLocks noChangeArrowheads="1"/>
          </p:cNvSpPr>
          <p:nvPr/>
        </p:nvSpPr>
        <p:spPr bwMode="auto">
          <a:xfrm>
            <a:off x="5003800" y="4437063"/>
            <a:ext cx="935038" cy="360362"/>
          </a:xfrm>
          <a:prstGeom prst="rect">
            <a:avLst/>
          </a:prstGeom>
          <a:solidFill>
            <a:srgbClr val="33CCCC"/>
          </a:solidFill>
          <a:ln w="9525">
            <a:solidFill>
              <a:schemeClr val="tx1"/>
            </a:solidFill>
            <a:miter lim="800000"/>
            <a:headEnd/>
            <a:tailEnd/>
          </a:ln>
        </p:spPr>
        <p:txBody>
          <a:bodyPr wrap="none" anchor="ct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800">
                <a:solidFill>
                  <a:schemeClr val="tx1"/>
                </a:solidFill>
              </a:rPr>
              <a:t>A</a:t>
            </a:r>
            <a:r>
              <a:rPr lang="it-IT" altLang="en-US" sz="1800" baseline="-25000">
                <a:solidFill>
                  <a:schemeClr val="tx1"/>
                </a:solidFill>
              </a:rPr>
              <a:t>6</a:t>
            </a:r>
            <a:endParaRPr lang="en-US" altLang="en-US" sz="1800" baseline="-25000">
              <a:solidFill>
                <a:schemeClr val="tx1"/>
              </a:solidFill>
            </a:endParaRPr>
          </a:p>
        </p:txBody>
      </p:sp>
      <p:cxnSp>
        <p:nvCxnSpPr>
          <p:cNvPr id="158728" name="AutoShape 21"/>
          <p:cNvCxnSpPr>
            <a:cxnSpLocks noChangeShapeType="1"/>
          </p:cNvCxnSpPr>
          <p:nvPr/>
        </p:nvCxnSpPr>
        <p:spPr bwMode="auto">
          <a:xfrm>
            <a:off x="5937250" y="4616450"/>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8729" name="Line 22"/>
          <p:cNvSpPr>
            <a:spLocks noChangeShapeType="1"/>
          </p:cNvSpPr>
          <p:nvPr/>
        </p:nvSpPr>
        <p:spPr bwMode="auto">
          <a:xfrm>
            <a:off x="6369050" y="3321050"/>
            <a:ext cx="0" cy="12969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158730" name="AutoShape 23"/>
          <p:cNvCxnSpPr>
            <a:cxnSpLocks noChangeShapeType="1"/>
          </p:cNvCxnSpPr>
          <p:nvPr/>
        </p:nvCxnSpPr>
        <p:spPr bwMode="auto">
          <a:xfrm>
            <a:off x="1908175" y="3968750"/>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8731" name="Line 24"/>
          <p:cNvSpPr>
            <a:spLocks noChangeShapeType="1"/>
          </p:cNvSpPr>
          <p:nvPr/>
        </p:nvSpPr>
        <p:spPr bwMode="auto">
          <a:xfrm>
            <a:off x="2339975" y="3321050"/>
            <a:ext cx="0" cy="12969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732" name="Line 26"/>
          <p:cNvSpPr>
            <a:spLocks noChangeShapeType="1"/>
          </p:cNvSpPr>
          <p:nvPr/>
        </p:nvSpPr>
        <p:spPr bwMode="auto">
          <a:xfrm>
            <a:off x="2339975" y="461645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733" name="Rectangle 27"/>
          <p:cNvSpPr>
            <a:spLocks noChangeArrowheads="1"/>
          </p:cNvSpPr>
          <p:nvPr/>
        </p:nvSpPr>
        <p:spPr bwMode="auto">
          <a:xfrm>
            <a:off x="3206750" y="3140075"/>
            <a:ext cx="935038" cy="360363"/>
          </a:xfrm>
          <a:prstGeom prst="rect">
            <a:avLst/>
          </a:prstGeom>
          <a:solidFill>
            <a:srgbClr val="33CCCC"/>
          </a:solidFill>
          <a:ln w="9525">
            <a:solidFill>
              <a:schemeClr val="tx1"/>
            </a:solidFill>
            <a:miter lim="800000"/>
            <a:headEnd/>
            <a:tailEnd/>
          </a:ln>
        </p:spPr>
        <p:txBody>
          <a:bodyPr wrap="none" anchor="ct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800">
                <a:solidFill>
                  <a:schemeClr val="tx1"/>
                </a:solidFill>
              </a:rPr>
              <a:t>A</a:t>
            </a:r>
            <a:r>
              <a:rPr lang="it-IT" altLang="en-US" sz="1800" baseline="-25000">
                <a:solidFill>
                  <a:schemeClr val="tx1"/>
                </a:solidFill>
              </a:rPr>
              <a:t>7</a:t>
            </a:r>
            <a:endParaRPr lang="en-US" altLang="en-US" sz="1800" baseline="-25000">
              <a:solidFill>
                <a:schemeClr val="tx1"/>
              </a:solidFill>
            </a:endParaRPr>
          </a:p>
        </p:txBody>
      </p:sp>
      <p:cxnSp>
        <p:nvCxnSpPr>
          <p:cNvPr id="158734" name="AutoShape 28"/>
          <p:cNvCxnSpPr>
            <a:cxnSpLocks noChangeShapeType="1"/>
          </p:cNvCxnSpPr>
          <p:nvPr/>
        </p:nvCxnSpPr>
        <p:spPr bwMode="auto">
          <a:xfrm>
            <a:off x="2774950" y="3319463"/>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8735" name="AutoShape 29"/>
          <p:cNvCxnSpPr>
            <a:cxnSpLocks noChangeShapeType="1"/>
            <a:stCxn id="158733" idx="3"/>
            <a:endCxn id="158736" idx="1"/>
          </p:cNvCxnSpPr>
          <p:nvPr/>
        </p:nvCxnSpPr>
        <p:spPr bwMode="auto">
          <a:xfrm>
            <a:off x="4141788" y="3321050"/>
            <a:ext cx="8620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8736" name="Rectangle 30"/>
          <p:cNvSpPr>
            <a:spLocks noChangeArrowheads="1"/>
          </p:cNvSpPr>
          <p:nvPr/>
        </p:nvSpPr>
        <p:spPr bwMode="auto">
          <a:xfrm>
            <a:off x="5003800" y="3140075"/>
            <a:ext cx="935038" cy="360363"/>
          </a:xfrm>
          <a:prstGeom prst="rect">
            <a:avLst/>
          </a:prstGeom>
          <a:solidFill>
            <a:srgbClr val="33CCCC"/>
          </a:solidFill>
          <a:ln w="9525">
            <a:solidFill>
              <a:schemeClr val="tx1"/>
            </a:solidFill>
            <a:miter lim="800000"/>
            <a:headEnd/>
            <a:tailEnd/>
          </a:ln>
        </p:spPr>
        <p:txBody>
          <a:bodyPr wrap="none" anchor="ct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800">
                <a:solidFill>
                  <a:schemeClr val="tx1"/>
                </a:solidFill>
              </a:rPr>
              <a:t>A</a:t>
            </a:r>
            <a:r>
              <a:rPr lang="it-IT" altLang="en-US" sz="1800" baseline="-25000">
                <a:solidFill>
                  <a:schemeClr val="tx1"/>
                </a:solidFill>
              </a:rPr>
              <a:t>3</a:t>
            </a:r>
            <a:endParaRPr lang="en-US" altLang="en-US" sz="1800" baseline="-25000">
              <a:solidFill>
                <a:schemeClr val="tx1"/>
              </a:solidFill>
            </a:endParaRPr>
          </a:p>
        </p:txBody>
      </p:sp>
      <p:cxnSp>
        <p:nvCxnSpPr>
          <p:cNvPr id="158737" name="AutoShape 31"/>
          <p:cNvCxnSpPr>
            <a:cxnSpLocks noChangeShapeType="1"/>
          </p:cNvCxnSpPr>
          <p:nvPr/>
        </p:nvCxnSpPr>
        <p:spPr bwMode="auto">
          <a:xfrm>
            <a:off x="5937250" y="3319463"/>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8738" name="Line 32"/>
          <p:cNvSpPr>
            <a:spLocks noChangeShapeType="1"/>
          </p:cNvSpPr>
          <p:nvPr/>
        </p:nvSpPr>
        <p:spPr bwMode="auto">
          <a:xfrm>
            <a:off x="2339975" y="3319463"/>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Title 1"/>
          <p:cNvSpPr>
            <a:spLocks noGrp="1"/>
          </p:cNvSpPr>
          <p:nvPr>
            <p:ph type="title"/>
          </p:nvPr>
        </p:nvSpPr>
        <p:spPr>
          <a:xfrm>
            <a:off x="1135063" y="44450"/>
            <a:ext cx="8008937" cy="1143000"/>
          </a:xfrm>
        </p:spPr>
        <p:txBody>
          <a:bodyPr/>
          <a:lstStyle/>
          <a:p>
            <a:pPr eaLnBrk="1" hangingPunct="1">
              <a:defRPr/>
            </a:pPr>
            <a:r>
              <a:rPr lang="en-US" altLang="en-US">
                <a:ea typeface="ＭＳ Ｐゴシック" charset="-128"/>
              </a:rPr>
              <a:t>Availability of complex systems</a:t>
            </a:r>
          </a:p>
        </p:txBody>
      </p:sp>
    </p:spTree>
    <p:extLst>
      <p:ext uri="{BB962C8B-B14F-4D97-AF65-F5344CB8AC3E}">
        <p14:creationId xmlns:p14="http://schemas.microsoft.com/office/powerpoint/2010/main" val="4612725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9745" name="Line 21"/>
          <p:cNvSpPr>
            <a:spLocks noChangeShapeType="1"/>
          </p:cNvSpPr>
          <p:nvPr/>
        </p:nvSpPr>
        <p:spPr bwMode="auto">
          <a:xfrm>
            <a:off x="4860925" y="3321050"/>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Rectangle 2"/>
          <p:cNvSpPr>
            <a:spLocks noChangeArrowheads="1"/>
          </p:cNvSpPr>
          <p:nvPr/>
        </p:nvSpPr>
        <p:spPr bwMode="auto">
          <a:xfrm>
            <a:off x="2843213" y="4221163"/>
            <a:ext cx="3313112" cy="792162"/>
          </a:xfrm>
          <a:prstGeom prst="rect">
            <a:avLst/>
          </a:prstGeom>
          <a:solidFill>
            <a:srgbClr val="CCFFFF"/>
          </a:solidFill>
          <a:ln w="9525">
            <a:solidFill>
              <a:schemeClr val="tx1"/>
            </a:solidFill>
            <a:prstDash val="dash"/>
            <a:miter lim="800000"/>
            <a:headEnd/>
            <a:tailEnd/>
          </a:ln>
        </p:spPr>
        <p:txBody>
          <a:bodyPr wrap="none" anchor="ct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endParaRPr lang="en-US" altLang="en-US">
              <a:solidFill>
                <a:schemeClr val="tx1"/>
              </a:solidFill>
            </a:endParaRPr>
          </a:p>
        </p:txBody>
      </p:sp>
      <p:sp>
        <p:nvSpPr>
          <p:cNvPr id="7" name="Text Box 3"/>
          <p:cNvSpPr txBox="1">
            <a:spLocks noChangeArrowheads="1"/>
          </p:cNvSpPr>
          <p:nvPr/>
        </p:nvSpPr>
        <p:spPr bwMode="auto">
          <a:xfrm>
            <a:off x="3994150" y="3783013"/>
            <a:ext cx="1225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r>
              <a:rPr lang="it-IT" altLang="en-US" sz="1800">
                <a:solidFill>
                  <a:schemeClr val="tx1"/>
                </a:solidFill>
              </a:rPr>
              <a:t>A</a:t>
            </a:r>
            <a:r>
              <a:rPr lang="it-IT" altLang="en-US" sz="1800" baseline="-25000">
                <a:solidFill>
                  <a:schemeClr val="tx1"/>
                </a:solidFill>
              </a:rPr>
              <a:t>10</a:t>
            </a:r>
            <a:r>
              <a:rPr lang="it-IT" altLang="en-US" sz="1800">
                <a:solidFill>
                  <a:schemeClr val="tx1"/>
                </a:solidFill>
              </a:rPr>
              <a:t>=A</a:t>
            </a:r>
            <a:r>
              <a:rPr lang="it-IT" altLang="en-US" sz="1800" baseline="-25000">
                <a:solidFill>
                  <a:schemeClr val="tx1"/>
                </a:solidFill>
              </a:rPr>
              <a:t>5</a:t>
            </a:r>
            <a:r>
              <a:rPr lang="it-IT" altLang="en-US" sz="1800">
                <a:solidFill>
                  <a:schemeClr val="tx1"/>
                </a:solidFill>
              </a:rPr>
              <a:t>A</a:t>
            </a:r>
            <a:r>
              <a:rPr lang="it-IT" altLang="en-US" sz="1800" baseline="-25000">
                <a:solidFill>
                  <a:schemeClr val="tx1"/>
                </a:solidFill>
              </a:rPr>
              <a:t>6</a:t>
            </a:r>
            <a:endParaRPr lang="en-US" altLang="en-US" sz="1800">
              <a:solidFill>
                <a:schemeClr val="tx1"/>
              </a:solidFill>
            </a:endParaRPr>
          </a:p>
        </p:txBody>
      </p:sp>
      <p:sp>
        <p:nvSpPr>
          <p:cNvPr id="159748" name="Rectangle 5"/>
          <p:cNvSpPr>
            <a:spLocks noChangeArrowheads="1"/>
          </p:cNvSpPr>
          <p:nvPr/>
        </p:nvSpPr>
        <p:spPr bwMode="auto">
          <a:xfrm>
            <a:off x="3206750" y="4437063"/>
            <a:ext cx="935038" cy="360362"/>
          </a:xfrm>
          <a:prstGeom prst="rect">
            <a:avLst/>
          </a:prstGeom>
          <a:solidFill>
            <a:srgbClr val="33CCCC"/>
          </a:solidFill>
          <a:ln w="9525">
            <a:solidFill>
              <a:schemeClr val="tx1"/>
            </a:solidFill>
            <a:miter lim="800000"/>
            <a:headEnd/>
            <a:tailEnd/>
          </a:ln>
        </p:spPr>
        <p:txBody>
          <a:bodyPr wrap="none" anchor="ct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800">
                <a:solidFill>
                  <a:schemeClr val="tx1"/>
                </a:solidFill>
              </a:rPr>
              <a:t>A</a:t>
            </a:r>
            <a:r>
              <a:rPr lang="it-IT" altLang="en-US" sz="1800" baseline="-25000">
                <a:solidFill>
                  <a:schemeClr val="tx1"/>
                </a:solidFill>
              </a:rPr>
              <a:t>5</a:t>
            </a:r>
            <a:endParaRPr lang="en-US" altLang="en-US" sz="1800" baseline="-25000">
              <a:solidFill>
                <a:schemeClr val="tx1"/>
              </a:solidFill>
            </a:endParaRPr>
          </a:p>
        </p:txBody>
      </p:sp>
      <p:cxnSp>
        <p:nvCxnSpPr>
          <p:cNvPr id="159749" name="AutoShape 6"/>
          <p:cNvCxnSpPr>
            <a:cxnSpLocks noChangeShapeType="1"/>
          </p:cNvCxnSpPr>
          <p:nvPr/>
        </p:nvCxnSpPr>
        <p:spPr bwMode="auto">
          <a:xfrm>
            <a:off x="2774950" y="4616450"/>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9750" name="AutoShape 7"/>
          <p:cNvCxnSpPr>
            <a:cxnSpLocks noChangeShapeType="1"/>
            <a:stCxn id="159748" idx="3"/>
            <a:endCxn id="159752" idx="1"/>
          </p:cNvCxnSpPr>
          <p:nvPr/>
        </p:nvCxnSpPr>
        <p:spPr bwMode="auto">
          <a:xfrm>
            <a:off x="4141788" y="4618038"/>
            <a:ext cx="8620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9751" name="AutoShape 8"/>
          <p:cNvCxnSpPr>
            <a:cxnSpLocks noChangeShapeType="1"/>
          </p:cNvCxnSpPr>
          <p:nvPr/>
        </p:nvCxnSpPr>
        <p:spPr bwMode="auto">
          <a:xfrm>
            <a:off x="6369050" y="3968750"/>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9752" name="Rectangle 9"/>
          <p:cNvSpPr>
            <a:spLocks noChangeArrowheads="1"/>
          </p:cNvSpPr>
          <p:nvPr/>
        </p:nvSpPr>
        <p:spPr bwMode="auto">
          <a:xfrm>
            <a:off x="5003800" y="4437063"/>
            <a:ext cx="935038" cy="360362"/>
          </a:xfrm>
          <a:prstGeom prst="rect">
            <a:avLst/>
          </a:prstGeom>
          <a:solidFill>
            <a:srgbClr val="33CCCC"/>
          </a:solidFill>
          <a:ln w="9525">
            <a:solidFill>
              <a:schemeClr val="tx1"/>
            </a:solidFill>
            <a:miter lim="800000"/>
            <a:headEnd/>
            <a:tailEnd/>
          </a:ln>
        </p:spPr>
        <p:txBody>
          <a:bodyPr wrap="none" anchor="ct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800">
                <a:solidFill>
                  <a:schemeClr val="tx1"/>
                </a:solidFill>
              </a:rPr>
              <a:t>A</a:t>
            </a:r>
            <a:r>
              <a:rPr lang="it-IT" altLang="en-US" sz="1800" baseline="-25000">
                <a:solidFill>
                  <a:schemeClr val="tx1"/>
                </a:solidFill>
              </a:rPr>
              <a:t>6</a:t>
            </a:r>
            <a:endParaRPr lang="en-US" altLang="en-US" sz="1800" baseline="-25000">
              <a:solidFill>
                <a:schemeClr val="tx1"/>
              </a:solidFill>
            </a:endParaRPr>
          </a:p>
        </p:txBody>
      </p:sp>
      <p:cxnSp>
        <p:nvCxnSpPr>
          <p:cNvPr id="159753" name="AutoShape 10"/>
          <p:cNvCxnSpPr>
            <a:cxnSpLocks noChangeShapeType="1"/>
          </p:cNvCxnSpPr>
          <p:nvPr/>
        </p:nvCxnSpPr>
        <p:spPr bwMode="auto">
          <a:xfrm>
            <a:off x="5937250" y="4616450"/>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9754" name="Line 11"/>
          <p:cNvSpPr>
            <a:spLocks noChangeShapeType="1"/>
          </p:cNvSpPr>
          <p:nvPr/>
        </p:nvSpPr>
        <p:spPr bwMode="auto">
          <a:xfrm>
            <a:off x="6369050" y="3321050"/>
            <a:ext cx="0" cy="12969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159755" name="AutoShape 12"/>
          <p:cNvCxnSpPr>
            <a:cxnSpLocks noChangeShapeType="1"/>
          </p:cNvCxnSpPr>
          <p:nvPr/>
        </p:nvCxnSpPr>
        <p:spPr bwMode="auto">
          <a:xfrm>
            <a:off x="1908175" y="3968750"/>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9756" name="Line 13"/>
          <p:cNvSpPr>
            <a:spLocks noChangeShapeType="1"/>
          </p:cNvSpPr>
          <p:nvPr/>
        </p:nvSpPr>
        <p:spPr bwMode="auto">
          <a:xfrm>
            <a:off x="2339975" y="3321050"/>
            <a:ext cx="0" cy="12969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757" name="Line 14"/>
          <p:cNvSpPr>
            <a:spLocks noChangeShapeType="1"/>
          </p:cNvSpPr>
          <p:nvPr/>
        </p:nvSpPr>
        <p:spPr bwMode="auto">
          <a:xfrm>
            <a:off x="2339975" y="461645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159758" name="AutoShape 16"/>
          <p:cNvCxnSpPr>
            <a:cxnSpLocks noChangeShapeType="1"/>
          </p:cNvCxnSpPr>
          <p:nvPr/>
        </p:nvCxnSpPr>
        <p:spPr bwMode="auto">
          <a:xfrm>
            <a:off x="3563938" y="3319463"/>
            <a:ext cx="4333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9759" name="Rectangle 18"/>
          <p:cNvSpPr>
            <a:spLocks noChangeArrowheads="1"/>
          </p:cNvSpPr>
          <p:nvPr/>
        </p:nvSpPr>
        <p:spPr bwMode="auto">
          <a:xfrm>
            <a:off x="3995738" y="3140075"/>
            <a:ext cx="935037" cy="360363"/>
          </a:xfrm>
          <a:prstGeom prst="rect">
            <a:avLst/>
          </a:prstGeom>
          <a:solidFill>
            <a:srgbClr val="33CCCC"/>
          </a:solidFill>
          <a:ln w="9525">
            <a:solidFill>
              <a:schemeClr val="tx1"/>
            </a:solidFill>
            <a:miter lim="800000"/>
            <a:headEnd/>
            <a:tailEnd/>
          </a:ln>
        </p:spPr>
        <p:txBody>
          <a:bodyPr wrap="none" anchor="ct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800">
                <a:solidFill>
                  <a:schemeClr val="tx1"/>
                </a:solidFill>
              </a:rPr>
              <a:t>A</a:t>
            </a:r>
            <a:r>
              <a:rPr lang="it-IT" altLang="en-US" sz="1800" baseline="-25000">
                <a:solidFill>
                  <a:schemeClr val="tx1"/>
                </a:solidFill>
              </a:rPr>
              <a:t>9</a:t>
            </a:r>
            <a:endParaRPr lang="en-US" altLang="en-US" sz="1800" baseline="-25000">
              <a:solidFill>
                <a:schemeClr val="tx1"/>
              </a:solidFill>
            </a:endParaRPr>
          </a:p>
        </p:txBody>
      </p:sp>
      <p:cxnSp>
        <p:nvCxnSpPr>
          <p:cNvPr id="159760" name="AutoShape 19"/>
          <p:cNvCxnSpPr>
            <a:cxnSpLocks noChangeShapeType="1"/>
          </p:cNvCxnSpPr>
          <p:nvPr/>
        </p:nvCxnSpPr>
        <p:spPr bwMode="auto">
          <a:xfrm>
            <a:off x="5937250" y="3321050"/>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9761" name="Line 20"/>
          <p:cNvSpPr>
            <a:spLocks noChangeShapeType="1"/>
          </p:cNvSpPr>
          <p:nvPr/>
        </p:nvSpPr>
        <p:spPr bwMode="auto">
          <a:xfrm>
            <a:off x="2339975" y="3319463"/>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Title 1"/>
          <p:cNvSpPr>
            <a:spLocks noGrp="1"/>
          </p:cNvSpPr>
          <p:nvPr>
            <p:ph type="title"/>
          </p:nvPr>
        </p:nvSpPr>
        <p:spPr>
          <a:xfrm>
            <a:off x="982663" y="44450"/>
            <a:ext cx="8161337" cy="1143000"/>
          </a:xfrm>
        </p:spPr>
        <p:txBody>
          <a:bodyPr/>
          <a:lstStyle/>
          <a:p>
            <a:pPr eaLnBrk="1" hangingPunct="1">
              <a:defRPr/>
            </a:pPr>
            <a:r>
              <a:rPr lang="en-US" altLang="en-US">
                <a:ea typeface="ＭＳ Ｐゴシック" charset="-128"/>
              </a:rPr>
              <a:t>Availability of complex systems</a:t>
            </a:r>
          </a:p>
        </p:txBody>
      </p:sp>
    </p:spTree>
    <p:extLst>
      <p:ext uri="{BB962C8B-B14F-4D97-AF65-F5344CB8AC3E}">
        <p14:creationId xmlns:p14="http://schemas.microsoft.com/office/powerpoint/2010/main" val="5789037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25"/>
          <p:cNvSpPr>
            <a:spLocks noChangeArrowheads="1"/>
          </p:cNvSpPr>
          <p:nvPr/>
        </p:nvSpPr>
        <p:spPr bwMode="auto">
          <a:xfrm>
            <a:off x="3854450" y="2852738"/>
            <a:ext cx="1225550" cy="2232025"/>
          </a:xfrm>
          <a:prstGeom prst="rect">
            <a:avLst/>
          </a:prstGeom>
          <a:solidFill>
            <a:srgbClr val="CCFFFF"/>
          </a:solidFill>
          <a:ln w="9525">
            <a:solidFill>
              <a:schemeClr val="tx1"/>
            </a:solidFill>
            <a:prstDash val="dash"/>
            <a:miter lim="800000"/>
            <a:headEnd/>
            <a:tailEnd/>
          </a:ln>
        </p:spPr>
        <p:txBody>
          <a:bodyPr wrap="none" anchor="ct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endParaRPr lang="en-US" altLang="en-US">
              <a:solidFill>
                <a:schemeClr val="tx1"/>
              </a:solidFill>
            </a:endParaRPr>
          </a:p>
        </p:txBody>
      </p:sp>
      <p:sp>
        <p:nvSpPr>
          <p:cNvPr id="160770" name="Line 2"/>
          <p:cNvSpPr>
            <a:spLocks noChangeShapeType="1"/>
          </p:cNvSpPr>
          <p:nvPr/>
        </p:nvSpPr>
        <p:spPr bwMode="auto">
          <a:xfrm>
            <a:off x="4860925" y="3321050"/>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160771" name="AutoShape 9"/>
          <p:cNvCxnSpPr>
            <a:cxnSpLocks noChangeShapeType="1"/>
          </p:cNvCxnSpPr>
          <p:nvPr/>
        </p:nvCxnSpPr>
        <p:spPr bwMode="auto">
          <a:xfrm>
            <a:off x="6369050" y="3968750"/>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0772" name="Line 12"/>
          <p:cNvSpPr>
            <a:spLocks noChangeShapeType="1"/>
          </p:cNvSpPr>
          <p:nvPr/>
        </p:nvSpPr>
        <p:spPr bwMode="auto">
          <a:xfrm>
            <a:off x="6369050" y="3321050"/>
            <a:ext cx="0" cy="12969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160773" name="AutoShape 13"/>
          <p:cNvCxnSpPr>
            <a:cxnSpLocks noChangeShapeType="1"/>
          </p:cNvCxnSpPr>
          <p:nvPr/>
        </p:nvCxnSpPr>
        <p:spPr bwMode="auto">
          <a:xfrm>
            <a:off x="1908175" y="3968750"/>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0774" name="Line 14"/>
          <p:cNvSpPr>
            <a:spLocks noChangeShapeType="1"/>
          </p:cNvSpPr>
          <p:nvPr/>
        </p:nvSpPr>
        <p:spPr bwMode="auto">
          <a:xfrm>
            <a:off x="2339975" y="3321050"/>
            <a:ext cx="0" cy="12969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160775" name="AutoShape 16"/>
          <p:cNvCxnSpPr>
            <a:cxnSpLocks noChangeShapeType="1"/>
          </p:cNvCxnSpPr>
          <p:nvPr/>
        </p:nvCxnSpPr>
        <p:spPr bwMode="auto">
          <a:xfrm>
            <a:off x="3563938" y="3319463"/>
            <a:ext cx="4333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0776" name="Rectangle 17"/>
          <p:cNvSpPr>
            <a:spLocks noChangeArrowheads="1"/>
          </p:cNvSpPr>
          <p:nvPr/>
        </p:nvSpPr>
        <p:spPr bwMode="auto">
          <a:xfrm>
            <a:off x="3995738" y="3140075"/>
            <a:ext cx="935037" cy="360363"/>
          </a:xfrm>
          <a:prstGeom prst="rect">
            <a:avLst/>
          </a:prstGeom>
          <a:solidFill>
            <a:srgbClr val="33CCCC"/>
          </a:solidFill>
          <a:ln w="9525">
            <a:solidFill>
              <a:schemeClr val="tx1"/>
            </a:solidFill>
            <a:miter lim="800000"/>
            <a:headEnd/>
            <a:tailEnd/>
          </a:ln>
        </p:spPr>
        <p:txBody>
          <a:bodyPr wrap="none" anchor="ct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800">
                <a:solidFill>
                  <a:schemeClr val="tx1"/>
                </a:solidFill>
              </a:rPr>
              <a:t>A</a:t>
            </a:r>
            <a:r>
              <a:rPr lang="it-IT" altLang="en-US" sz="1800" baseline="-25000">
                <a:solidFill>
                  <a:schemeClr val="tx1"/>
                </a:solidFill>
              </a:rPr>
              <a:t>9</a:t>
            </a:r>
            <a:endParaRPr lang="en-US" altLang="en-US" sz="1800" baseline="-25000">
              <a:solidFill>
                <a:schemeClr val="tx1"/>
              </a:solidFill>
            </a:endParaRPr>
          </a:p>
        </p:txBody>
      </p:sp>
      <p:cxnSp>
        <p:nvCxnSpPr>
          <p:cNvPr id="160777" name="AutoShape 18"/>
          <p:cNvCxnSpPr>
            <a:cxnSpLocks noChangeShapeType="1"/>
          </p:cNvCxnSpPr>
          <p:nvPr/>
        </p:nvCxnSpPr>
        <p:spPr bwMode="auto">
          <a:xfrm>
            <a:off x="5937250" y="3321050"/>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0778" name="Line 19"/>
          <p:cNvSpPr>
            <a:spLocks noChangeShapeType="1"/>
          </p:cNvSpPr>
          <p:nvPr/>
        </p:nvSpPr>
        <p:spPr bwMode="auto">
          <a:xfrm>
            <a:off x="2339975" y="3319463"/>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779" name="Line 20"/>
          <p:cNvSpPr>
            <a:spLocks noChangeShapeType="1"/>
          </p:cNvSpPr>
          <p:nvPr/>
        </p:nvSpPr>
        <p:spPr bwMode="auto">
          <a:xfrm>
            <a:off x="4860925" y="4618038"/>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160780" name="AutoShape 21"/>
          <p:cNvCxnSpPr>
            <a:cxnSpLocks noChangeShapeType="1"/>
          </p:cNvCxnSpPr>
          <p:nvPr/>
        </p:nvCxnSpPr>
        <p:spPr bwMode="auto">
          <a:xfrm>
            <a:off x="3563938" y="4616450"/>
            <a:ext cx="4333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0781" name="Rectangle 22"/>
          <p:cNvSpPr>
            <a:spLocks noChangeArrowheads="1"/>
          </p:cNvSpPr>
          <p:nvPr/>
        </p:nvSpPr>
        <p:spPr bwMode="auto">
          <a:xfrm>
            <a:off x="3995738" y="4437063"/>
            <a:ext cx="935037" cy="360362"/>
          </a:xfrm>
          <a:prstGeom prst="rect">
            <a:avLst/>
          </a:prstGeom>
          <a:solidFill>
            <a:srgbClr val="33CCCC"/>
          </a:solidFill>
          <a:ln w="9525">
            <a:solidFill>
              <a:schemeClr val="tx1"/>
            </a:solidFill>
            <a:miter lim="800000"/>
            <a:headEnd/>
            <a:tailEnd/>
          </a:ln>
        </p:spPr>
        <p:txBody>
          <a:bodyPr wrap="none" anchor="ct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lgn="ctr">
              <a:spcBef>
                <a:spcPct val="0"/>
              </a:spcBef>
              <a:buSzTx/>
              <a:buFontTx/>
              <a:buNone/>
            </a:pPr>
            <a:r>
              <a:rPr lang="it-IT" altLang="en-US" sz="1800">
                <a:solidFill>
                  <a:schemeClr val="tx1"/>
                </a:solidFill>
              </a:rPr>
              <a:t>A</a:t>
            </a:r>
            <a:r>
              <a:rPr lang="it-IT" altLang="en-US" sz="1800" baseline="-25000">
                <a:solidFill>
                  <a:schemeClr val="tx1"/>
                </a:solidFill>
              </a:rPr>
              <a:t>10</a:t>
            </a:r>
            <a:endParaRPr lang="en-US" altLang="en-US" sz="1800" baseline="-25000">
              <a:solidFill>
                <a:schemeClr val="tx1"/>
              </a:solidFill>
            </a:endParaRPr>
          </a:p>
        </p:txBody>
      </p:sp>
      <p:cxnSp>
        <p:nvCxnSpPr>
          <p:cNvPr id="160782" name="AutoShape 23"/>
          <p:cNvCxnSpPr>
            <a:cxnSpLocks noChangeShapeType="1"/>
          </p:cNvCxnSpPr>
          <p:nvPr/>
        </p:nvCxnSpPr>
        <p:spPr bwMode="auto">
          <a:xfrm>
            <a:off x="5937250" y="4618038"/>
            <a:ext cx="43338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0783" name="Line 24"/>
          <p:cNvSpPr>
            <a:spLocks noChangeShapeType="1"/>
          </p:cNvSpPr>
          <p:nvPr/>
        </p:nvSpPr>
        <p:spPr bwMode="auto">
          <a:xfrm>
            <a:off x="2339975" y="4616450"/>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Text Box 26"/>
          <p:cNvSpPr txBox="1">
            <a:spLocks noChangeArrowheads="1"/>
          </p:cNvSpPr>
          <p:nvPr/>
        </p:nvSpPr>
        <p:spPr bwMode="auto">
          <a:xfrm>
            <a:off x="3567113" y="2343150"/>
            <a:ext cx="19415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Font typeface="Wingdings" charset="2"/>
              <a:buBlip>
                <a:blip r:embed="rId2"/>
              </a:buBlip>
              <a:defRPr sz="2400">
                <a:solidFill>
                  <a:schemeClr val="tx2"/>
                </a:solidFill>
                <a:latin typeface="Arial" charset="0"/>
                <a:ea typeface="ＭＳ Ｐゴシック" charset="-128"/>
              </a:defRPr>
            </a:lvl1pPr>
            <a:lvl2pPr marL="742950" indent="-285750">
              <a:spcBef>
                <a:spcPct val="20000"/>
              </a:spcBef>
              <a:buSzPct val="75000"/>
              <a:buBlip>
                <a:blip r:embed="rId3"/>
              </a:buBlip>
              <a:defRPr sz="2200">
                <a:solidFill>
                  <a:schemeClr val="tx2"/>
                </a:solidFill>
                <a:latin typeface="Arial" charset="0"/>
                <a:ea typeface="ＭＳ Ｐゴシック" charset="-128"/>
              </a:defRPr>
            </a:lvl2pPr>
            <a:lvl3pPr marL="1143000" indent="-228600">
              <a:spcBef>
                <a:spcPct val="20000"/>
              </a:spcBef>
              <a:buSzPct val="70000"/>
              <a:buBlip>
                <a:blip r:embed="rId4"/>
              </a:buBlip>
              <a:defRPr sz="2000">
                <a:solidFill>
                  <a:schemeClr val="tx2"/>
                </a:solidFill>
                <a:latin typeface="Arial" charset="0"/>
                <a:ea typeface="ＭＳ Ｐゴシック" charset="-128"/>
              </a:defRPr>
            </a:lvl3pPr>
            <a:lvl4pPr marL="1600200" indent="-228600">
              <a:spcBef>
                <a:spcPct val="20000"/>
              </a:spcBef>
              <a:buChar char="–"/>
              <a:defRPr>
                <a:solidFill>
                  <a:schemeClr val="tx2"/>
                </a:solidFill>
                <a:latin typeface="Arial" charset="0"/>
                <a:ea typeface="ＭＳ Ｐゴシック" charset="-128"/>
              </a:defRPr>
            </a:lvl4pPr>
            <a:lvl5pPr marL="2057400" indent="-228600">
              <a:spcBef>
                <a:spcPct val="20000"/>
              </a:spcBef>
              <a:buChar char="»"/>
              <a:defRPr sz="1600">
                <a:solidFill>
                  <a:schemeClr val="tx2"/>
                </a:solidFill>
                <a:latin typeface="Arial" charset="0"/>
                <a:ea typeface="ＭＳ Ｐゴシック" charset="-128"/>
              </a:defRPr>
            </a:lvl5pPr>
            <a:lvl6pPr marL="2514600" indent="-228600" eaLnBrk="0" fontAlgn="base" hangingPunct="0">
              <a:spcBef>
                <a:spcPct val="20000"/>
              </a:spcBef>
              <a:spcAft>
                <a:spcPct val="0"/>
              </a:spcAft>
              <a:buChar char="»"/>
              <a:defRPr sz="1600">
                <a:solidFill>
                  <a:schemeClr val="tx2"/>
                </a:solidFill>
                <a:latin typeface="Arial" charset="0"/>
                <a:ea typeface="ＭＳ Ｐゴシック" charset="-128"/>
              </a:defRPr>
            </a:lvl6pPr>
            <a:lvl7pPr marL="2971800" indent="-228600" eaLnBrk="0" fontAlgn="base" hangingPunct="0">
              <a:spcBef>
                <a:spcPct val="20000"/>
              </a:spcBef>
              <a:spcAft>
                <a:spcPct val="0"/>
              </a:spcAft>
              <a:buChar char="»"/>
              <a:defRPr sz="1600">
                <a:solidFill>
                  <a:schemeClr val="tx2"/>
                </a:solidFill>
                <a:latin typeface="Arial" charset="0"/>
                <a:ea typeface="ＭＳ Ｐゴシック" charset="-128"/>
              </a:defRPr>
            </a:lvl7pPr>
            <a:lvl8pPr marL="3429000" indent="-228600" eaLnBrk="0" fontAlgn="base" hangingPunct="0">
              <a:spcBef>
                <a:spcPct val="20000"/>
              </a:spcBef>
              <a:spcAft>
                <a:spcPct val="0"/>
              </a:spcAft>
              <a:buChar char="»"/>
              <a:defRPr sz="1600">
                <a:solidFill>
                  <a:schemeClr val="tx2"/>
                </a:solidFill>
                <a:latin typeface="Arial" charset="0"/>
                <a:ea typeface="ＭＳ Ｐゴシック" charset="-128"/>
              </a:defRPr>
            </a:lvl8pPr>
            <a:lvl9pPr marL="3886200" indent="-228600" eaLnBrk="0" fontAlgn="base" hangingPunct="0">
              <a:spcBef>
                <a:spcPct val="20000"/>
              </a:spcBef>
              <a:spcAft>
                <a:spcPct val="0"/>
              </a:spcAft>
              <a:buChar char="»"/>
              <a:defRPr sz="1600">
                <a:solidFill>
                  <a:schemeClr val="tx2"/>
                </a:solidFill>
                <a:latin typeface="Arial" charset="0"/>
                <a:ea typeface="ＭＳ Ｐゴシック" charset="-128"/>
              </a:defRPr>
            </a:lvl9pPr>
          </a:lstStyle>
          <a:p>
            <a:pPr>
              <a:spcBef>
                <a:spcPct val="0"/>
              </a:spcBef>
              <a:buSzTx/>
              <a:buFontTx/>
              <a:buNone/>
            </a:pPr>
            <a:r>
              <a:rPr lang="it-IT" altLang="en-US" sz="1800">
                <a:solidFill>
                  <a:schemeClr val="tx1"/>
                </a:solidFill>
              </a:rPr>
              <a:t>A=1-(1-A</a:t>
            </a:r>
            <a:r>
              <a:rPr lang="it-IT" altLang="en-US" sz="1800" baseline="-25000">
                <a:solidFill>
                  <a:schemeClr val="tx1"/>
                </a:solidFill>
              </a:rPr>
              <a:t>9</a:t>
            </a:r>
            <a:r>
              <a:rPr lang="it-IT" altLang="en-US" sz="1800">
                <a:solidFill>
                  <a:schemeClr val="tx1"/>
                </a:solidFill>
              </a:rPr>
              <a:t>)(1-A</a:t>
            </a:r>
            <a:r>
              <a:rPr lang="it-IT" altLang="en-US" sz="1800" baseline="-25000">
                <a:solidFill>
                  <a:schemeClr val="tx1"/>
                </a:solidFill>
              </a:rPr>
              <a:t>10</a:t>
            </a:r>
            <a:r>
              <a:rPr lang="it-IT" altLang="en-US" sz="1800">
                <a:solidFill>
                  <a:schemeClr val="tx1"/>
                </a:solidFill>
              </a:rPr>
              <a:t>)</a:t>
            </a:r>
            <a:endParaRPr lang="en-US" altLang="en-US" sz="1800">
              <a:solidFill>
                <a:schemeClr val="tx1"/>
              </a:solidFill>
            </a:endParaRPr>
          </a:p>
        </p:txBody>
      </p:sp>
      <p:sp>
        <p:nvSpPr>
          <p:cNvPr id="22" name="Title 1"/>
          <p:cNvSpPr>
            <a:spLocks noGrp="1"/>
          </p:cNvSpPr>
          <p:nvPr>
            <p:ph type="title"/>
          </p:nvPr>
        </p:nvSpPr>
        <p:spPr>
          <a:xfrm>
            <a:off x="931863" y="44450"/>
            <a:ext cx="8212137" cy="1143000"/>
          </a:xfrm>
        </p:spPr>
        <p:txBody>
          <a:bodyPr/>
          <a:lstStyle/>
          <a:p>
            <a:pPr eaLnBrk="1" hangingPunct="1">
              <a:defRPr/>
            </a:pPr>
            <a:r>
              <a:rPr lang="en-US" altLang="en-US">
                <a:ea typeface="ＭＳ Ｐゴシック" charset="-128"/>
              </a:rPr>
              <a:t>Availability of complex systems</a:t>
            </a:r>
          </a:p>
        </p:txBody>
      </p:sp>
    </p:spTree>
    <p:extLst>
      <p:ext uri="{BB962C8B-B14F-4D97-AF65-F5344CB8AC3E}">
        <p14:creationId xmlns:p14="http://schemas.microsoft.com/office/powerpoint/2010/main" val="11038585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 </a:t>
            </a:r>
            <a:r>
              <a:rPr lang="it-IT" dirty="0" err="1" smtClean="0"/>
              <a:t>Summary</a:t>
            </a:r>
            <a:r>
              <a:rPr lang="it-IT" dirty="0" smtClean="0"/>
              <a:t>, so far…</a:t>
            </a:r>
            <a:endParaRPr lang="it-IT" dirty="0"/>
          </a:p>
        </p:txBody>
      </p:sp>
      <p:sp>
        <p:nvSpPr>
          <p:cNvPr id="3" name="Content Placeholder 2"/>
          <p:cNvSpPr>
            <a:spLocks noGrp="1"/>
          </p:cNvSpPr>
          <p:nvPr>
            <p:ph idx="1"/>
          </p:nvPr>
        </p:nvSpPr>
        <p:spPr/>
        <p:txBody>
          <a:bodyPr/>
          <a:lstStyle/>
          <a:p>
            <a:r>
              <a:rPr lang="en-US" dirty="0" smtClean="0"/>
              <a:t>Describing the architecture of a software system means</a:t>
            </a:r>
          </a:p>
          <a:p>
            <a:pPr lvl="1"/>
            <a:r>
              <a:rPr lang="en-US" dirty="0" smtClean="0"/>
              <a:t>Identifying the </a:t>
            </a:r>
            <a:r>
              <a:rPr lang="en-US" b="1" dirty="0" smtClean="0"/>
              <a:t>high-level organizational structure </a:t>
            </a:r>
            <a:r>
              <a:rPr lang="en-US" dirty="0" smtClean="0"/>
              <a:t>most suitable to our </a:t>
            </a:r>
            <a:r>
              <a:rPr lang="en-US" b="1" dirty="0" smtClean="0"/>
              <a:t>design space (previous lect.)</a:t>
            </a:r>
          </a:p>
          <a:p>
            <a:pPr lvl="1"/>
            <a:r>
              <a:rPr lang="en-US" dirty="0" smtClean="0"/>
              <a:t>Identify the </a:t>
            </a:r>
            <a:r>
              <a:rPr lang="en-US" b="1" dirty="0" smtClean="0"/>
              <a:t>views</a:t>
            </a:r>
            <a:r>
              <a:rPr lang="en-US" dirty="0" smtClean="0"/>
              <a:t> that are most relevant for </a:t>
            </a:r>
            <a:r>
              <a:rPr lang="en-US" b="1" dirty="0" smtClean="0"/>
              <a:t>representation</a:t>
            </a:r>
          </a:p>
          <a:p>
            <a:pPr lvl="1"/>
            <a:r>
              <a:rPr lang="en-US" b="1" dirty="0" smtClean="0"/>
              <a:t>Standardize </a:t>
            </a:r>
            <a:r>
              <a:rPr lang="en-US" dirty="0" smtClean="0"/>
              <a:t>view representations and content to harmonize SA description</a:t>
            </a:r>
            <a:endParaRPr lang="en-US" b="1" dirty="0" smtClean="0"/>
          </a:p>
          <a:p>
            <a:pPr lvl="1"/>
            <a:r>
              <a:rPr lang="en-US" dirty="0" smtClean="0"/>
              <a:t>Assess the </a:t>
            </a:r>
            <a:r>
              <a:rPr lang="en-US" b="1" dirty="0" smtClean="0"/>
              <a:t>qualities</a:t>
            </a:r>
            <a:r>
              <a:rPr lang="en-US" dirty="0" smtClean="0"/>
              <a:t> of the architecture</a:t>
            </a:r>
          </a:p>
          <a:p>
            <a:pPr lvl="1"/>
            <a:r>
              <a:rPr lang="en-US" b="1" dirty="0" smtClean="0"/>
              <a:t>Record</a:t>
            </a:r>
            <a:r>
              <a:rPr lang="en-US" dirty="0" smtClean="0"/>
              <a:t> all </a:t>
            </a:r>
            <a:r>
              <a:rPr lang="en-US" b="1" dirty="0" smtClean="0"/>
              <a:t>design decisions and</a:t>
            </a:r>
            <a:r>
              <a:rPr lang="en-US" dirty="0" smtClean="0"/>
              <a:t> the </a:t>
            </a:r>
            <a:r>
              <a:rPr lang="en-US" b="1" dirty="0" smtClean="0"/>
              <a:t>process</a:t>
            </a:r>
            <a:r>
              <a:rPr lang="en-US" dirty="0" smtClean="0"/>
              <a:t> that you followed to get to them</a:t>
            </a:r>
            <a:endParaRPr lang="en-US" dirty="0"/>
          </a:p>
        </p:txBody>
      </p:sp>
    </p:spTree>
    <p:extLst>
      <p:ext uri="{BB962C8B-B14F-4D97-AF65-F5344CB8AC3E}">
        <p14:creationId xmlns:p14="http://schemas.microsoft.com/office/powerpoint/2010/main" val="27438998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Last but not least...</a:t>
            </a:r>
            <a:endParaRPr lang="en-CA" dirty="0"/>
          </a:p>
        </p:txBody>
      </p:sp>
      <p:sp>
        <p:nvSpPr>
          <p:cNvPr id="3" name="Content Placeholder 2"/>
          <p:cNvSpPr>
            <a:spLocks noGrp="1"/>
          </p:cNvSpPr>
          <p:nvPr>
            <p:ph idx="1"/>
          </p:nvPr>
        </p:nvSpPr>
        <p:spPr/>
        <p:txBody>
          <a:bodyPr/>
          <a:lstStyle/>
          <a:p>
            <a:r>
              <a:rPr lang="en-CA" dirty="0" smtClean="0"/>
              <a:t>Describing Architectures with UML!</a:t>
            </a:r>
          </a:p>
          <a:p>
            <a:pPr lvl="1"/>
            <a:r>
              <a:rPr lang="en-CA" dirty="0" smtClean="0"/>
              <a:t>Only hints, useful in industry</a:t>
            </a:r>
            <a:endParaRPr lang="en-CA" dirty="0"/>
          </a:p>
        </p:txBody>
      </p:sp>
      <p:sp>
        <p:nvSpPr>
          <p:cNvPr id="4" name="Footer Placeholder 3"/>
          <p:cNvSpPr>
            <a:spLocks noGrp="1"/>
          </p:cNvSpPr>
          <p:nvPr>
            <p:ph type="ftr" sz="quarter" idx="11"/>
          </p:nvPr>
        </p:nvSpPr>
        <p:spPr/>
        <p:txBody>
          <a:bodyPr/>
          <a:lstStyle/>
          <a:p>
            <a:pPr>
              <a:defRPr/>
            </a:pPr>
            <a:r>
              <a:rPr lang="it-IT" altLang="en-US" smtClean="0"/>
              <a:t>Design and software architecture</a:t>
            </a:r>
            <a:endParaRPr lang="it-IT" altLang="en-US"/>
          </a:p>
        </p:txBody>
      </p:sp>
      <p:sp>
        <p:nvSpPr>
          <p:cNvPr id="5" name="Slide Number Placeholder 4"/>
          <p:cNvSpPr>
            <a:spLocks noGrp="1"/>
          </p:cNvSpPr>
          <p:nvPr>
            <p:ph type="sldNum" sz="quarter" idx="12"/>
          </p:nvPr>
        </p:nvSpPr>
        <p:spPr/>
        <p:txBody>
          <a:bodyPr/>
          <a:lstStyle/>
          <a:p>
            <a:pPr>
              <a:defRPr/>
            </a:pPr>
            <a:fld id="{1B1625E7-A0C6-CE42-A3E8-6094708A5C26}" type="slidenum">
              <a:rPr lang="it-IT" altLang="en-US" smtClean="0"/>
              <a:pPr>
                <a:defRPr/>
              </a:pPr>
              <a:t>65</a:t>
            </a:fld>
            <a:endParaRPr lang="it-IT" altLang="en-US"/>
          </a:p>
        </p:txBody>
      </p:sp>
    </p:spTree>
    <p:extLst>
      <p:ext uri="{BB962C8B-B14F-4D97-AF65-F5344CB8AC3E}">
        <p14:creationId xmlns:p14="http://schemas.microsoft.com/office/powerpoint/2010/main" val="29708374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a:t>Architecture and Iterations</a:t>
            </a:r>
          </a:p>
        </p:txBody>
      </p:sp>
      <p:grpSp>
        <p:nvGrpSpPr>
          <p:cNvPr id="582659" name="Group 3"/>
          <p:cNvGrpSpPr>
            <a:grpSpLocks/>
          </p:cNvGrpSpPr>
          <p:nvPr/>
        </p:nvGrpSpPr>
        <p:grpSpPr bwMode="auto">
          <a:xfrm>
            <a:off x="755650" y="3884613"/>
            <a:ext cx="7553325" cy="1546225"/>
            <a:chOff x="-905" y="516"/>
            <a:chExt cx="4758" cy="974"/>
          </a:xfrm>
        </p:grpSpPr>
        <p:sp>
          <p:nvSpPr>
            <p:cNvPr id="582660" name="Rectangle 4"/>
            <p:cNvSpPr>
              <a:spLocks noChangeArrowheads="1"/>
            </p:cNvSpPr>
            <p:nvPr/>
          </p:nvSpPr>
          <p:spPr bwMode="auto">
            <a:xfrm>
              <a:off x="-905" y="519"/>
              <a:ext cx="618" cy="968"/>
            </a:xfrm>
            <a:prstGeom prst="rect">
              <a:avLst/>
            </a:prstGeom>
            <a:solidFill>
              <a:srgbClr val="6699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61" name="Rectangle 5"/>
            <p:cNvSpPr>
              <a:spLocks noChangeArrowheads="1"/>
            </p:cNvSpPr>
            <p:nvPr/>
          </p:nvSpPr>
          <p:spPr bwMode="auto">
            <a:xfrm>
              <a:off x="-905" y="861"/>
              <a:ext cx="618" cy="626"/>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62" name="Rectangle 6"/>
            <p:cNvSpPr>
              <a:spLocks noChangeArrowheads="1"/>
            </p:cNvSpPr>
            <p:nvPr/>
          </p:nvSpPr>
          <p:spPr bwMode="auto">
            <a:xfrm>
              <a:off x="204" y="519"/>
              <a:ext cx="617" cy="968"/>
            </a:xfrm>
            <a:prstGeom prst="rect">
              <a:avLst/>
            </a:prstGeom>
            <a:solidFill>
              <a:srgbClr val="6699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63" name="Rectangle 7"/>
            <p:cNvSpPr>
              <a:spLocks noChangeArrowheads="1"/>
            </p:cNvSpPr>
            <p:nvPr/>
          </p:nvSpPr>
          <p:spPr bwMode="auto">
            <a:xfrm>
              <a:off x="204" y="971"/>
              <a:ext cx="617" cy="504"/>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64" name="Rectangle 8"/>
            <p:cNvSpPr>
              <a:spLocks noChangeArrowheads="1"/>
            </p:cNvSpPr>
            <p:nvPr/>
          </p:nvSpPr>
          <p:spPr bwMode="auto">
            <a:xfrm>
              <a:off x="1209" y="519"/>
              <a:ext cx="618" cy="968"/>
            </a:xfrm>
            <a:prstGeom prst="rect">
              <a:avLst/>
            </a:prstGeom>
            <a:solidFill>
              <a:srgbClr val="6699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65" name="Rectangle 9"/>
            <p:cNvSpPr>
              <a:spLocks noChangeArrowheads="1"/>
            </p:cNvSpPr>
            <p:nvPr/>
          </p:nvSpPr>
          <p:spPr bwMode="auto">
            <a:xfrm>
              <a:off x="1209" y="1197"/>
              <a:ext cx="618" cy="290"/>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66" name="Rectangle 10"/>
            <p:cNvSpPr>
              <a:spLocks noChangeArrowheads="1"/>
            </p:cNvSpPr>
            <p:nvPr/>
          </p:nvSpPr>
          <p:spPr bwMode="auto">
            <a:xfrm>
              <a:off x="2203" y="519"/>
              <a:ext cx="618" cy="968"/>
            </a:xfrm>
            <a:prstGeom prst="rect">
              <a:avLst/>
            </a:prstGeom>
            <a:solidFill>
              <a:srgbClr val="6699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67" name="Rectangle 11"/>
            <p:cNvSpPr>
              <a:spLocks noChangeArrowheads="1"/>
            </p:cNvSpPr>
            <p:nvPr/>
          </p:nvSpPr>
          <p:spPr bwMode="auto">
            <a:xfrm>
              <a:off x="2203" y="1428"/>
              <a:ext cx="618" cy="47"/>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68" name="Rectangle 12"/>
            <p:cNvSpPr>
              <a:spLocks noChangeArrowheads="1"/>
            </p:cNvSpPr>
            <p:nvPr/>
          </p:nvSpPr>
          <p:spPr bwMode="auto">
            <a:xfrm>
              <a:off x="3235" y="516"/>
              <a:ext cx="618" cy="968"/>
            </a:xfrm>
            <a:prstGeom prst="rect">
              <a:avLst/>
            </a:prstGeom>
            <a:solidFill>
              <a:srgbClr val="6699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69" name="Rectangle 13"/>
            <p:cNvSpPr>
              <a:spLocks noChangeArrowheads="1"/>
            </p:cNvSpPr>
            <p:nvPr/>
          </p:nvSpPr>
          <p:spPr bwMode="auto">
            <a:xfrm>
              <a:off x="3235" y="1337"/>
              <a:ext cx="618" cy="153"/>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grpSp>
      <p:sp>
        <p:nvSpPr>
          <p:cNvPr id="582670" name="Rectangle 14"/>
          <p:cNvSpPr>
            <a:spLocks noChangeArrowheads="1"/>
          </p:cNvSpPr>
          <p:nvPr/>
        </p:nvSpPr>
        <p:spPr bwMode="auto">
          <a:xfrm>
            <a:off x="628650" y="2701925"/>
            <a:ext cx="1300163"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a:lnSpc>
                <a:spcPts val="1900"/>
              </a:lnSpc>
              <a:spcBef>
                <a:spcPts val="900"/>
              </a:spcBef>
              <a:tabLst>
                <a:tab pos="269875" algn="l"/>
                <a:tab pos="538163" algn="l"/>
                <a:tab pos="808038" algn="l"/>
                <a:tab pos="1077913" algn="l"/>
                <a:tab pos="1346200" algn="l"/>
                <a:tab pos="1616075" algn="l"/>
                <a:tab pos="1884363" algn="l"/>
                <a:tab pos="2154238" algn="l"/>
              </a:tabLst>
            </a:pPr>
            <a:r>
              <a:rPr lang="en-US" sz="1800" b="0">
                <a:latin typeface="Arial Narrow" charset="0"/>
              </a:rPr>
              <a:t>Use case</a:t>
            </a:r>
            <a:br>
              <a:rPr lang="en-US" sz="1800" b="0">
                <a:latin typeface="Arial Narrow" charset="0"/>
              </a:rPr>
            </a:br>
            <a:r>
              <a:rPr lang="en-US" sz="1800" b="0">
                <a:latin typeface="Arial Narrow" charset="0"/>
              </a:rPr>
              <a:t>Model</a:t>
            </a:r>
          </a:p>
        </p:txBody>
      </p:sp>
      <p:sp>
        <p:nvSpPr>
          <p:cNvPr id="582671" name="Rectangle 15"/>
          <p:cNvSpPr>
            <a:spLocks noChangeArrowheads="1"/>
          </p:cNvSpPr>
          <p:nvPr/>
        </p:nvSpPr>
        <p:spPr bwMode="auto">
          <a:xfrm>
            <a:off x="2622550" y="2701925"/>
            <a:ext cx="98425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a:lnSpc>
                <a:spcPts val="1900"/>
              </a:lnSpc>
              <a:spcBef>
                <a:spcPts val="900"/>
              </a:spcBef>
              <a:tabLst>
                <a:tab pos="269875" algn="l"/>
                <a:tab pos="538163" algn="l"/>
                <a:tab pos="808038" algn="l"/>
                <a:tab pos="1077913" algn="l"/>
                <a:tab pos="1346200" algn="l"/>
                <a:tab pos="1616075" algn="l"/>
                <a:tab pos="1884363" algn="l"/>
                <a:tab pos="2154238" algn="l"/>
              </a:tabLst>
            </a:pPr>
            <a:r>
              <a:rPr lang="en-US" sz="1800" b="0">
                <a:latin typeface="Arial Narrow" charset="0"/>
              </a:rPr>
              <a:t>Design</a:t>
            </a:r>
            <a:br>
              <a:rPr lang="en-US" sz="1800" b="0">
                <a:latin typeface="Arial Narrow" charset="0"/>
              </a:rPr>
            </a:br>
            <a:r>
              <a:rPr lang="en-US" sz="1800" b="0">
                <a:latin typeface="Arial Narrow" charset="0"/>
              </a:rPr>
              <a:t>Model</a:t>
            </a:r>
          </a:p>
        </p:txBody>
      </p:sp>
      <p:sp>
        <p:nvSpPr>
          <p:cNvPr id="582672" name="Rectangle 16"/>
          <p:cNvSpPr>
            <a:spLocks noChangeArrowheads="1"/>
          </p:cNvSpPr>
          <p:nvPr/>
        </p:nvSpPr>
        <p:spPr bwMode="auto">
          <a:xfrm>
            <a:off x="5500688" y="2701925"/>
            <a:ext cx="1863725"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a:lnSpc>
                <a:spcPts val="1900"/>
              </a:lnSpc>
              <a:spcBef>
                <a:spcPts val="900"/>
              </a:spcBef>
              <a:tabLst>
                <a:tab pos="269875" algn="l"/>
                <a:tab pos="538163" algn="l"/>
                <a:tab pos="808038" algn="l"/>
                <a:tab pos="1077913" algn="l"/>
                <a:tab pos="1346200" algn="l"/>
                <a:tab pos="1616075" algn="l"/>
                <a:tab pos="1884363" algn="l"/>
                <a:tab pos="2154238" algn="l"/>
              </a:tabLst>
            </a:pPr>
            <a:r>
              <a:rPr lang="en-US" sz="1800" b="0">
                <a:latin typeface="Arial Narrow" charset="0"/>
              </a:rPr>
              <a:t>Deployment</a:t>
            </a:r>
            <a:br>
              <a:rPr lang="en-US" sz="1800" b="0">
                <a:latin typeface="Arial Narrow" charset="0"/>
              </a:rPr>
            </a:br>
            <a:r>
              <a:rPr lang="en-US" sz="1800" b="0">
                <a:latin typeface="Arial Narrow" charset="0"/>
              </a:rPr>
              <a:t>Model</a:t>
            </a:r>
          </a:p>
        </p:txBody>
      </p:sp>
      <p:sp>
        <p:nvSpPr>
          <p:cNvPr id="582673" name="Rectangle 17"/>
          <p:cNvSpPr>
            <a:spLocks noChangeArrowheads="1"/>
          </p:cNvSpPr>
          <p:nvPr/>
        </p:nvSpPr>
        <p:spPr bwMode="auto">
          <a:xfrm>
            <a:off x="7459663" y="2701925"/>
            <a:ext cx="892175"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a:lnSpc>
                <a:spcPts val="1900"/>
              </a:lnSpc>
              <a:spcBef>
                <a:spcPts val="900"/>
              </a:spcBef>
              <a:tabLst>
                <a:tab pos="269875" algn="l"/>
                <a:tab pos="538163" algn="l"/>
                <a:tab pos="808038" algn="l"/>
                <a:tab pos="1077913" algn="l"/>
                <a:tab pos="1346200" algn="l"/>
                <a:tab pos="1616075" algn="l"/>
                <a:tab pos="1884363" algn="l"/>
                <a:tab pos="2154238" algn="l"/>
              </a:tabLst>
            </a:pPr>
            <a:r>
              <a:rPr lang="en-US" sz="1800" b="0">
                <a:latin typeface="Arial Narrow" charset="0"/>
              </a:rPr>
              <a:t>Test</a:t>
            </a:r>
            <a:br>
              <a:rPr lang="en-US" sz="1800" b="0">
                <a:latin typeface="Arial Narrow" charset="0"/>
              </a:rPr>
            </a:br>
            <a:r>
              <a:rPr lang="en-US" sz="1800" b="0">
                <a:latin typeface="Arial Narrow" charset="0"/>
              </a:rPr>
              <a:t>Model</a:t>
            </a:r>
          </a:p>
        </p:txBody>
      </p:sp>
      <p:graphicFrame>
        <p:nvGraphicFramePr>
          <p:cNvPr id="582674" name="Object 18"/>
          <p:cNvGraphicFramePr>
            <a:graphicFrameLocks/>
          </p:cNvGraphicFramePr>
          <p:nvPr/>
        </p:nvGraphicFramePr>
        <p:xfrm>
          <a:off x="527050" y="1735138"/>
          <a:ext cx="1544638" cy="823912"/>
        </p:xfrm>
        <a:graphic>
          <a:graphicData uri="http://schemas.openxmlformats.org/presentationml/2006/ole">
            <mc:AlternateContent xmlns:mc="http://schemas.openxmlformats.org/markup-compatibility/2006">
              <mc:Choice xmlns:v="urn:schemas-microsoft-com:vml" Requires="v">
                <p:oleObj spid="_x0000_s6218" name="CorelDRAW" r:id="rId4" imgW="909360" imgH="492120" progId="CorelDraw.Graphic.7">
                  <p:embed/>
                </p:oleObj>
              </mc:Choice>
              <mc:Fallback>
                <p:oleObj name="CorelDRAW" r:id="rId4" imgW="909360" imgH="492120" progId="CorelDraw.Graphic.7">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050" y="1735138"/>
                        <a:ext cx="1544638"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82675" name="Object 19"/>
          <p:cNvGraphicFramePr>
            <a:graphicFrameLocks/>
          </p:cNvGraphicFramePr>
          <p:nvPr/>
        </p:nvGraphicFramePr>
        <p:xfrm>
          <a:off x="2568575" y="1735138"/>
          <a:ext cx="1141413" cy="823912"/>
        </p:xfrm>
        <a:graphic>
          <a:graphicData uri="http://schemas.openxmlformats.org/presentationml/2006/ole">
            <mc:AlternateContent xmlns:mc="http://schemas.openxmlformats.org/markup-compatibility/2006">
              <mc:Choice xmlns:v="urn:schemas-microsoft-com:vml" Requires="v">
                <p:oleObj spid="_x0000_s6219" name="CorelDRAW 6.0" r:id="rId6" imgW="723600" imgH="492120" progId="CorelDRAW.Graphic.6">
                  <p:embed/>
                </p:oleObj>
              </mc:Choice>
              <mc:Fallback>
                <p:oleObj name="CorelDRAW 6.0" r:id="rId6" imgW="723600" imgH="492120" progId="CorelDRAW.Graphic.6">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8575" y="1735138"/>
                        <a:ext cx="11414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82676" name="Object 20"/>
          <p:cNvGraphicFramePr>
            <a:graphicFrameLocks/>
          </p:cNvGraphicFramePr>
          <p:nvPr/>
        </p:nvGraphicFramePr>
        <p:xfrm>
          <a:off x="4087813" y="1716088"/>
          <a:ext cx="1076325" cy="862012"/>
        </p:xfrm>
        <a:graphic>
          <a:graphicData uri="http://schemas.openxmlformats.org/presentationml/2006/ole">
            <mc:AlternateContent xmlns:mc="http://schemas.openxmlformats.org/markup-compatibility/2006">
              <mc:Choice xmlns:v="urn:schemas-microsoft-com:vml" Requires="v">
                <p:oleObj spid="_x0000_s6220" name="CorelDRAW 6.0" r:id="rId8" imgW="776160" imgH="510840" progId="CorelDRAW.Graphic.6">
                  <p:embed/>
                </p:oleObj>
              </mc:Choice>
              <mc:Fallback>
                <p:oleObj name="CorelDRAW 6.0" r:id="rId8" imgW="776160" imgH="510840" progId="CorelDRAW.Graphic.6">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7813" y="1716088"/>
                        <a:ext cx="1076325" cy="86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82677" name="Object 21"/>
          <p:cNvGraphicFramePr>
            <a:graphicFrameLocks/>
          </p:cNvGraphicFramePr>
          <p:nvPr/>
        </p:nvGraphicFramePr>
        <p:xfrm>
          <a:off x="7437438" y="1685925"/>
          <a:ext cx="1009650" cy="922338"/>
        </p:xfrm>
        <a:graphic>
          <a:graphicData uri="http://schemas.openxmlformats.org/presentationml/2006/ole">
            <mc:AlternateContent xmlns:mc="http://schemas.openxmlformats.org/markup-compatibility/2006">
              <mc:Choice xmlns:v="urn:schemas-microsoft-com:vml" Requires="v">
                <p:oleObj spid="_x0000_s6221" name="CorelDRAW" r:id="rId10" imgW="745920" imgH="615600" progId="CorelDraw.Graphic.7">
                  <p:embed/>
                </p:oleObj>
              </mc:Choice>
              <mc:Fallback>
                <p:oleObj name="CorelDRAW" r:id="rId10" imgW="745920" imgH="615600" progId="CorelDraw.Graphic.7">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37438" y="1685925"/>
                        <a:ext cx="1009650"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582678" name="Picture 2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46750" y="1701800"/>
            <a:ext cx="1106488"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82679" name="Rectangle 23"/>
          <p:cNvSpPr>
            <a:spLocks noChangeArrowheads="1"/>
          </p:cNvSpPr>
          <p:nvPr/>
        </p:nvSpPr>
        <p:spPr bwMode="auto">
          <a:xfrm>
            <a:off x="3905250" y="2701925"/>
            <a:ext cx="1676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a:lnSpc>
                <a:spcPts val="1900"/>
              </a:lnSpc>
              <a:spcBef>
                <a:spcPts val="900"/>
              </a:spcBef>
              <a:tabLst>
                <a:tab pos="269875" algn="l"/>
                <a:tab pos="538163" algn="l"/>
                <a:tab pos="808038" algn="l"/>
                <a:tab pos="1077913" algn="l"/>
                <a:tab pos="1346200" algn="l"/>
                <a:tab pos="1616075" algn="l"/>
                <a:tab pos="1884363" algn="l"/>
                <a:tab pos="2154238" algn="l"/>
              </a:tabLst>
            </a:pPr>
            <a:r>
              <a:rPr lang="en-US" sz="1800" b="0">
                <a:latin typeface="Arial Narrow" charset="0"/>
              </a:rPr>
              <a:t>Implementation</a:t>
            </a:r>
            <a:br>
              <a:rPr lang="en-US" sz="1800" b="0">
                <a:latin typeface="Arial Narrow" charset="0"/>
              </a:rPr>
            </a:br>
            <a:r>
              <a:rPr lang="en-US" sz="1800" b="0">
                <a:latin typeface="Arial Narrow" charset="0"/>
              </a:rPr>
              <a:t>Model</a:t>
            </a:r>
          </a:p>
        </p:txBody>
      </p:sp>
      <p:grpSp>
        <p:nvGrpSpPr>
          <p:cNvPr id="582680" name="Group 24"/>
          <p:cNvGrpSpPr>
            <a:grpSpLocks/>
          </p:cNvGrpSpPr>
          <p:nvPr/>
        </p:nvGrpSpPr>
        <p:grpSpPr bwMode="auto">
          <a:xfrm>
            <a:off x="757238" y="3884613"/>
            <a:ext cx="7553325" cy="1546225"/>
            <a:chOff x="620" y="3243"/>
            <a:chExt cx="4758" cy="974"/>
          </a:xfrm>
        </p:grpSpPr>
        <p:sp>
          <p:nvSpPr>
            <p:cNvPr id="582681" name="Rectangle 25"/>
            <p:cNvSpPr>
              <a:spLocks noChangeArrowheads="1"/>
            </p:cNvSpPr>
            <p:nvPr/>
          </p:nvSpPr>
          <p:spPr bwMode="auto">
            <a:xfrm>
              <a:off x="620" y="3246"/>
              <a:ext cx="618" cy="968"/>
            </a:xfrm>
            <a:prstGeom prst="rect">
              <a:avLst/>
            </a:prstGeom>
            <a:solidFill>
              <a:srgbClr val="6699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82" name="Rectangle 26"/>
            <p:cNvSpPr>
              <a:spLocks noChangeArrowheads="1"/>
            </p:cNvSpPr>
            <p:nvPr/>
          </p:nvSpPr>
          <p:spPr bwMode="auto">
            <a:xfrm>
              <a:off x="620" y="3385"/>
              <a:ext cx="618" cy="829"/>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83" name="Rectangle 27"/>
            <p:cNvSpPr>
              <a:spLocks noChangeArrowheads="1"/>
            </p:cNvSpPr>
            <p:nvPr/>
          </p:nvSpPr>
          <p:spPr bwMode="auto">
            <a:xfrm>
              <a:off x="1729" y="3246"/>
              <a:ext cx="617" cy="968"/>
            </a:xfrm>
            <a:prstGeom prst="rect">
              <a:avLst/>
            </a:prstGeom>
            <a:solidFill>
              <a:srgbClr val="6699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84" name="Rectangle 28"/>
            <p:cNvSpPr>
              <a:spLocks noChangeArrowheads="1"/>
            </p:cNvSpPr>
            <p:nvPr/>
          </p:nvSpPr>
          <p:spPr bwMode="auto">
            <a:xfrm>
              <a:off x="1729" y="3406"/>
              <a:ext cx="617" cy="796"/>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85" name="Rectangle 29"/>
            <p:cNvSpPr>
              <a:spLocks noChangeArrowheads="1"/>
            </p:cNvSpPr>
            <p:nvPr/>
          </p:nvSpPr>
          <p:spPr bwMode="auto">
            <a:xfrm>
              <a:off x="2734" y="3246"/>
              <a:ext cx="618" cy="968"/>
            </a:xfrm>
            <a:prstGeom prst="rect">
              <a:avLst/>
            </a:prstGeom>
            <a:solidFill>
              <a:srgbClr val="6699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86" name="Rectangle 30"/>
            <p:cNvSpPr>
              <a:spLocks noChangeArrowheads="1"/>
            </p:cNvSpPr>
            <p:nvPr/>
          </p:nvSpPr>
          <p:spPr bwMode="auto">
            <a:xfrm>
              <a:off x="2734" y="3551"/>
              <a:ext cx="618" cy="663"/>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87" name="Rectangle 31"/>
            <p:cNvSpPr>
              <a:spLocks noChangeArrowheads="1"/>
            </p:cNvSpPr>
            <p:nvPr/>
          </p:nvSpPr>
          <p:spPr bwMode="auto">
            <a:xfrm>
              <a:off x="3728" y="3246"/>
              <a:ext cx="618" cy="968"/>
            </a:xfrm>
            <a:prstGeom prst="rect">
              <a:avLst/>
            </a:prstGeom>
            <a:solidFill>
              <a:srgbClr val="6699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88" name="Rectangle 32"/>
            <p:cNvSpPr>
              <a:spLocks noChangeArrowheads="1"/>
            </p:cNvSpPr>
            <p:nvPr/>
          </p:nvSpPr>
          <p:spPr bwMode="auto">
            <a:xfrm>
              <a:off x="3728" y="3937"/>
              <a:ext cx="618" cy="265"/>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89" name="Rectangle 33"/>
            <p:cNvSpPr>
              <a:spLocks noChangeArrowheads="1"/>
            </p:cNvSpPr>
            <p:nvPr/>
          </p:nvSpPr>
          <p:spPr bwMode="auto">
            <a:xfrm>
              <a:off x="4760" y="3243"/>
              <a:ext cx="618" cy="968"/>
            </a:xfrm>
            <a:prstGeom prst="rect">
              <a:avLst/>
            </a:prstGeom>
            <a:solidFill>
              <a:srgbClr val="6699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90" name="Rectangle 34"/>
            <p:cNvSpPr>
              <a:spLocks noChangeArrowheads="1"/>
            </p:cNvSpPr>
            <p:nvPr/>
          </p:nvSpPr>
          <p:spPr bwMode="auto">
            <a:xfrm>
              <a:off x="4760" y="3731"/>
              <a:ext cx="618" cy="486"/>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grpSp>
      <p:grpSp>
        <p:nvGrpSpPr>
          <p:cNvPr id="582691" name="Group 35"/>
          <p:cNvGrpSpPr>
            <a:grpSpLocks/>
          </p:cNvGrpSpPr>
          <p:nvPr/>
        </p:nvGrpSpPr>
        <p:grpSpPr bwMode="auto">
          <a:xfrm>
            <a:off x="757238" y="3884613"/>
            <a:ext cx="7553325" cy="1546225"/>
            <a:chOff x="477" y="2715"/>
            <a:chExt cx="4758" cy="974"/>
          </a:xfrm>
        </p:grpSpPr>
        <p:sp>
          <p:nvSpPr>
            <p:cNvPr id="582692" name="Rectangle 36"/>
            <p:cNvSpPr>
              <a:spLocks noChangeArrowheads="1"/>
            </p:cNvSpPr>
            <p:nvPr/>
          </p:nvSpPr>
          <p:spPr bwMode="auto">
            <a:xfrm>
              <a:off x="477" y="2718"/>
              <a:ext cx="618" cy="968"/>
            </a:xfrm>
            <a:prstGeom prst="rect">
              <a:avLst/>
            </a:prstGeom>
            <a:solidFill>
              <a:srgbClr val="6699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93" name="Rectangle 37"/>
            <p:cNvSpPr>
              <a:spLocks noChangeArrowheads="1"/>
            </p:cNvSpPr>
            <p:nvPr/>
          </p:nvSpPr>
          <p:spPr bwMode="auto">
            <a:xfrm>
              <a:off x="477" y="2857"/>
              <a:ext cx="618" cy="829"/>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94" name="Rectangle 38"/>
            <p:cNvSpPr>
              <a:spLocks noChangeArrowheads="1"/>
            </p:cNvSpPr>
            <p:nvPr/>
          </p:nvSpPr>
          <p:spPr bwMode="auto">
            <a:xfrm>
              <a:off x="1586" y="2718"/>
              <a:ext cx="617" cy="968"/>
            </a:xfrm>
            <a:prstGeom prst="rect">
              <a:avLst/>
            </a:prstGeom>
            <a:solidFill>
              <a:srgbClr val="6699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95" name="Rectangle 39"/>
            <p:cNvSpPr>
              <a:spLocks noChangeArrowheads="1"/>
            </p:cNvSpPr>
            <p:nvPr/>
          </p:nvSpPr>
          <p:spPr bwMode="auto">
            <a:xfrm>
              <a:off x="1586" y="2878"/>
              <a:ext cx="617" cy="796"/>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96" name="Rectangle 40"/>
            <p:cNvSpPr>
              <a:spLocks noChangeArrowheads="1"/>
            </p:cNvSpPr>
            <p:nvPr/>
          </p:nvSpPr>
          <p:spPr bwMode="auto">
            <a:xfrm>
              <a:off x="2591" y="2718"/>
              <a:ext cx="618" cy="968"/>
            </a:xfrm>
            <a:prstGeom prst="rect">
              <a:avLst/>
            </a:prstGeom>
            <a:solidFill>
              <a:srgbClr val="6699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97" name="Rectangle 41"/>
            <p:cNvSpPr>
              <a:spLocks noChangeArrowheads="1"/>
            </p:cNvSpPr>
            <p:nvPr/>
          </p:nvSpPr>
          <p:spPr bwMode="auto">
            <a:xfrm>
              <a:off x="2591" y="2829"/>
              <a:ext cx="618" cy="857"/>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98" name="Rectangle 42"/>
            <p:cNvSpPr>
              <a:spLocks noChangeArrowheads="1"/>
            </p:cNvSpPr>
            <p:nvPr/>
          </p:nvSpPr>
          <p:spPr bwMode="auto">
            <a:xfrm>
              <a:off x="3585" y="2718"/>
              <a:ext cx="618" cy="968"/>
            </a:xfrm>
            <a:prstGeom prst="rect">
              <a:avLst/>
            </a:prstGeom>
            <a:solidFill>
              <a:srgbClr val="6699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699" name="Rectangle 43"/>
            <p:cNvSpPr>
              <a:spLocks noChangeArrowheads="1"/>
            </p:cNvSpPr>
            <p:nvPr/>
          </p:nvSpPr>
          <p:spPr bwMode="auto">
            <a:xfrm>
              <a:off x="3585" y="3141"/>
              <a:ext cx="618" cy="533"/>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700" name="Rectangle 44"/>
            <p:cNvSpPr>
              <a:spLocks noChangeArrowheads="1"/>
            </p:cNvSpPr>
            <p:nvPr/>
          </p:nvSpPr>
          <p:spPr bwMode="auto">
            <a:xfrm>
              <a:off x="4617" y="2715"/>
              <a:ext cx="618" cy="968"/>
            </a:xfrm>
            <a:prstGeom prst="rect">
              <a:avLst/>
            </a:prstGeom>
            <a:solidFill>
              <a:srgbClr val="6699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sp>
          <p:nvSpPr>
            <p:cNvPr id="582701" name="Rectangle 45"/>
            <p:cNvSpPr>
              <a:spLocks noChangeArrowheads="1"/>
            </p:cNvSpPr>
            <p:nvPr/>
          </p:nvSpPr>
          <p:spPr bwMode="auto">
            <a:xfrm>
              <a:off x="4617" y="3009"/>
              <a:ext cx="618" cy="680"/>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eaLnBrk="1" hangingPunct="1">
                <a:buClr>
                  <a:schemeClr val="bg2"/>
                </a:buClr>
                <a:buSzPct val="75000"/>
                <a:buFont typeface="Wingdings" charset="0"/>
                <a:buChar char="n"/>
              </a:pPr>
              <a:endParaRPr lang="en-US" sz="2300" b="0">
                <a:latin typeface="Arial Narrow" charset="0"/>
              </a:endParaRPr>
            </a:p>
          </p:txBody>
        </p:sp>
      </p:grpSp>
      <p:sp>
        <p:nvSpPr>
          <p:cNvPr id="582702" name="Rectangle 46"/>
          <p:cNvSpPr>
            <a:spLocks noChangeArrowheads="1"/>
          </p:cNvSpPr>
          <p:nvPr/>
        </p:nvSpPr>
        <p:spPr bwMode="auto">
          <a:xfrm>
            <a:off x="3919538" y="5649913"/>
            <a:ext cx="182721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3585" tIns="16792" rIns="33585" bIns="16792"/>
          <a:lstStyle/>
          <a:p>
            <a:pPr algn="ctr" defTabSz="862013">
              <a:lnSpc>
                <a:spcPts val="1900"/>
              </a:lnSpc>
              <a:spcBef>
                <a:spcPts val="900"/>
              </a:spcBef>
              <a:tabLst>
                <a:tab pos="269875" algn="l"/>
                <a:tab pos="538163" algn="l"/>
                <a:tab pos="808038" algn="l"/>
                <a:tab pos="1077913" algn="l"/>
                <a:tab pos="1346200" algn="l"/>
                <a:tab pos="1616075" algn="l"/>
                <a:tab pos="1884363" algn="l"/>
                <a:tab pos="2154238" algn="l"/>
              </a:tabLst>
            </a:pPr>
            <a:r>
              <a:rPr lang="en-US" sz="1800" b="0" dirty="0" smtClean="0">
                <a:latin typeface="Arial Narrow" charset="0"/>
              </a:rPr>
              <a:t>Architectural Content</a:t>
            </a:r>
            <a:endParaRPr lang="en-US" sz="1800" b="0" dirty="0">
              <a:latin typeface="Arial Narrow" charset="0"/>
            </a:endParaRPr>
          </a:p>
        </p:txBody>
      </p:sp>
    </p:spTree>
    <p:extLst>
      <p:ext uri="{BB962C8B-B14F-4D97-AF65-F5344CB8AC3E}">
        <p14:creationId xmlns:p14="http://schemas.microsoft.com/office/powerpoint/2010/main" val="252167264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p:txBody>
          <a:bodyPr/>
          <a:lstStyle/>
          <a:p>
            <a:r>
              <a:rPr lang="en-US" b="1" dirty="0" smtClean="0">
                <a:solidFill>
                  <a:schemeClr val="tx1"/>
                </a:solidFill>
              </a:rPr>
              <a:t>UML Models</a:t>
            </a:r>
            <a:r>
              <a:rPr lang="en-US" b="1" dirty="0">
                <a:solidFill>
                  <a:schemeClr val="tx1"/>
                </a:solidFill>
              </a:rPr>
              <a:t>, Views, and Diagrams</a:t>
            </a:r>
          </a:p>
        </p:txBody>
      </p:sp>
      <p:sp>
        <p:nvSpPr>
          <p:cNvPr id="462851" name="Line 3"/>
          <p:cNvSpPr>
            <a:spLocks noChangeShapeType="1"/>
          </p:cNvSpPr>
          <p:nvPr/>
        </p:nvSpPr>
        <p:spPr bwMode="auto">
          <a:xfrm flipV="1">
            <a:off x="4867275" y="2590800"/>
            <a:ext cx="2179638" cy="1257300"/>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b="1"/>
          </a:p>
        </p:txBody>
      </p:sp>
      <p:sp>
        <p:nvSpPr>
          <p:cNvPr id="462852" name="Line 4"/>
          <p:cNvSpPr>
            <a:spLocks noChangeShapeType="1"/>
          </p:cNvSpPr>
          <p:nvPr/>
        </p:nvSpPr>
        <p:spPr bwMode="auto">
          <a:xfrm>
            <a:off x="5011738" y="4046538"/>
            <a:ext cx="2035175" cy="0"/>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b="1"/>
          </a:p>
        </p:txBody>
      </p:sp>
      <p:sp>
        <p:nvSpPr>
          <p:cNvPr id="462853" name="Line 5"/>
          <p:cNvSpPr>
            <a:spLocks noChangeShapeType="1"/>
          </p:cNvSpPr>
          <p:nvPr/>
        </p:nvSpPr>
        <p:spPr bwMode="auto">
          <a:xfrm>
            <a:off x="2198688" y="2874963"/>
            <a:ext cx="2178050" cy="973137"/>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b="1"/>
          </a:p>
        </p:txBody>
      </p:sp>
      <p:sp>
        <p:nvSpPr>
          <p:cNvPr id="462854" name="Line 6"/>
          <p:cNvSpPr>
            <a:spLocks noChangeShapeType="1"/>
          </p:cNvSpPr>
          <p:nvPr/>
        </p:nvSpPr>
        <p:spPr bwMode="auto">
          <a:xfrm flipV="1">
            <a:off x="3009900" y="4548188"/>
            <a:ext cx="1150938" cy="571500"/>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b="1"/>
          </a:p>
        </p:txBody>
      </p:sp>
      <p:sp>
        <p:nvSpPr>
          <p:cNvPr id="462855" name="Line 7"/>
          <p:cNvSpPr>
            <a:spLocks noChangeShapeType="1"/>
          </p:cNvSpPr>
          <p:nvPr/>
        </p:nvSpPr>
        <p:spPr bwMode="auto">
          <a:xfrm>
            <a:off x="3827463" y="2427288"/>
            <a:ext cx="530225" cy="1271587"/>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b="1"/>
          </a:p>
        </p:txBody>
      </p:sp>
      <p:sp>
        <p:nvSpPr>
          <p:cNvPr id="462856" name="Line 8"/>
          <p:cNvSpPr>
            <a:spLocks noChangeShapeType="1"/>
          </p:cNvSpPr>
          <p:nvPr/>
        </p:nvSpPr>
        <p:spPr bwMode="auto">
          <a:xfrm>
            <a:off x="2197100" y="4046538"/>
            <a:ext cx="2035175" cy="0"/>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b="1"/>
          </a:p>
        </p:txBody>
      </p:sp>
      <p:sp>
        <p:nvSpPr>
          <p:cNvPr id="462857" name="Line 9"/>
          <p:cNvSpPr>
            <a:spLocks noChangeShapeType="1"/>
          </p:cNvSpPr>
          <p:nvPr/>
        </p:nvSpPr>
        <p:spPr bwMode="auto">
          <a:xfrm flipH="1">
            <a:off x="4718050" y="2398713"/>
            <a:ext cx="530225" cy="1271587"/>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b="1"/>
          </a:p>
        </p:txBody>
      </p:sp>
      <p:sp>
        <p:nvSpPr>
          <p:cNvPr id="462858" name="Line 10"/>
          <p:cNvSpPr>
            <a:spLocks noChangeShapeType="1"/>
          </p:cNvSpPr>
          <p:nvPr/>
        </p:nvSpPr>
        <p:spPr bwMode="auto">
          <a:xfrm flipH="1" flipV="1">
            <a:off x="4808538" y="4046538"/>
            <a:ext cx="1609725" cy="930275"/>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b="1"/>
          </a:p>
        </p:txBody>
      </p:sp>
      <p:sp>
        <p:nvSpPr>
          <p:cNvPr id="462859" name="Rectangle 11"/>
          <p:cNvSpPr>
            <a:spLocks noChangeArrowheads="1"/>
          </p:cNvSpPr>
          <p:nvPr/>
        </p:nvSpPr>
        <p:spPr bwMode="auto">
          <a:xfrm>
            <a:off x="3563938" y="5156200"/>
            <a:ext cx="1458912" cy="909638"/>
          </a:xfrm>
          <a:prstGeom prst="rect">
            <a:avLst/>
          </a:prstGeom>
          <a:solidFill>
            <a:srgbClr val="66FF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86173" tIns="43087" rIns="86173" bIns="43087" anchor="ctr"/>
          <a:lstStyle/>
          <a:p>
            <a:pPr marL="384175" indent="-384175" algn="ctr" defTabSz="903288">
              <a:lnSpc>
                <a:spcPct val="90000"/>
              </a:lnSpc>
              <a:buClr>
                <a:srgbClr val="F6BF69"/>
              </a:buClr>
              <a:buFont typeface="Monotype Sorts" charset="0"/>
              <a:buNone/>
            </a:pPr>
            <a:endParaRPr lang="en-US" sz="1700" b="1">
              <a:effectLst>
                <a:outerShdw blurRad="38100" dist="38100" dir="2700000" algn="tl">
                  <a:srgbClr val="FFFFFF"/>
                </a:outerShdw>
              </a:effectLst>
              <a:latin typeface="Arial Narrow" charset="0"/>
            </a:endParaRPr>
          </a:p>
        </p:txBody>
      </p:sp>
      <p:grpSp>
        <p:nvGrpSpPr>
          <p:cNvPr id="462860" name="Group 12"/>
          <p:cNvGrpSpPr>
            <a:grpSpLocks/>
          </p:cNvGrpSpPr>
          <p:nvPr/>
        </p:nvGrpSpPr>
        <p:grpSpPr bwMode="auto">
          <a:xfrm>
            <a:off x="2781300" y="1814513"/>
            <a:ext cx="1746250" cy="1195387"/>
            <a:chOff x="1152" y="2148"/>
            <a:chExt cx="1165" cy="801"/>
          </a:xfrm>
        </p:grpSpPr>
        <p:sp>
          <p:nvSpPr>
            <p:cNvPr id="462861" name="Rectangle 13"/>
            <p:cNvSpPr>
              <a:spLocks noChangeArrowheads="1"/>
            </p:cNvSpPr>
            <p:nvPr/>
          </p:nvSpPr>
          <p:spPr bwMode="auto">
            <a:xfrm>
              <a:off x="1152" y="2148"/>
              <a:ext cx="973" cy="609"/>
            </a:xfrm>
            <a:prstGeom prst="rect">
              <a:avLst/>
            </a:prstGeom>
            <a:solidFill>
              <a:srgbClr val="FF66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76531" tIns="38266" rIns="76531" bIns="38266" anchor="ctr"/>
            <a:lstStyle/>
            <a:p>
              <a:pPr marL="384175" indent="-384175" algn="ctr" defTabSz="903288">
                <a:lnSpc>
                  <a:spcPct val="90000"/>
                </a:lnSpc>
                <a:buClr>
                  <a:srgbClr val="F6BF69"/>
                </a:buClr>
                <a:buFont typeface="Monotype Sorts" charset="0"/>
                <a:buNone/>
              </a:pPr>
              <a:r>
                <a:rPr lang="en-US" sz="1700" b="1">
                  <a:latin typeface="Arial Narrow" charset="0"/>
                </a:rPr>
                <a:t>Use Case</a:t>
              </a:r>
            </a:p>
            <a:p>
              <a:pPr marL="384175" indent="-384175" algn="ctr" defTabSz="903288">
                <a:lnSpc>
                  <a:spcPct val="90000"/>
                </a:lnSpc>
                <a:buClr>
                  <a:srgbClr val="F6BF69"/>
                </a:buClr>
                <a:buFont typeface="Monotype Sorts" charset="0"/>
                <a:buNone/>
              </a:pPr>
              <a:r>
                <a:rPr lang="en-US" sz="1700" b="1">
                  <a:latin typeface="Arial Narrow" charset="0"/>
                </a:rPr>
                <a:t>Diagrams</a:t>
              </a:r>
              <a:endParaRPr lang="en-US" sz="1700" b="1">
                <a:effectLst>
                  <a:outerShdw blurRad="38100" dist="38100" dir="2700000" algn="tl">
                    <a:srgbClr val="FFFFFF"/>
                  </a:outerShdw>
                </a:effectLst>
                <a:latin typeface="Arial Narrow" charset="0"/>
              </a:endParaRPr>
            </a:p>
          </p:txBody>
        </p:sp>
        <p:sp>
          <p:nvSpPr>
            <p:cNvPr id="462862" name="Rectangle 14"/>
            <p:cNvSpPr>
              <a:spLocks noChangeArrowheads="1"/>
            </p:cNvSpPr>
            <p:nvPr/>
          </p:nvSpPr>
          <p:spPr bwMode="auto">
            <a:xfrm>
              <a:off x="1248" y="2244"/>
              <a:ext cx="973" cy="609"/>
            </a:xfrm>
            <a:prstGeom prst="rect">
              <a:avLst/>
            </a:prstGeom>
            <a:solidFill>
              <a:srgbClr val="FF66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76531" tIns="38266" rIns="76531" bIns="38266" anchor="ctr"/>
            <a:lstStyle/>
            <a:p>
              <a:pPr marL="384175" indent="-384175" algn="ctr" defTabSz="903288">
                <a:lnSpc>
                  <a:spcPct val="90000"/>
                </a:lnSpc>
                <a:buClr>
                  <a:srgbClr val="F6BF69"/>
                </a:buClr>
                <a:buFont typeface="Monotype Sorts" charset="0"/>
                <a:buNone/>
              </a:pPr>
              <a:r>
                <a:rPr lang="en-US" sz="1700" b="1">
                  <a:latin typeface="Arial Narrow" charset="0"/>
                </a:rPr>
                <a:t>Use Case</a:t>
              </a:r>
            </a:p>
            <a:p>
              <a:pPr marL="384175" indent="-384175" algn="ctr" defTabSz="903288">
                <a:lnSpc>
                  <a:spcPct val="90000"/>
                </a:lnSpc>
                <a:buClr>
                  <a:srgbClr val="F6BF69"/>
                </a:buClr>
                <a:buFont typeface="Monotype Sorts" charset="0"/>
                <a:buNone/>
              </a:pPr>
              <a:r>
                <a:rPr lang="en-US" sz="1700" b="1">
                  <a:latin typeface="Arial Narrow" charset="0"/>
                </a:rPr>
                <a:t>Diagrams</a:t>
              </a:r>
              <a:endParaRPr lang="en-US" sz="1700" b="1">
                <a:effectLst>
                  <a:outerShdw blurRad="38100" dist="38100" dir="2700000" algn="tl">
                    <a:srgbClr val="FFFFFF"/>
                  </a:outerShdw>
                </a:effectLst>
                <a:latin typeface="Arial Narrow" charset="0"/>
              </a:endParaRPr>
            </a:p>
          </p:txBody>
        </p:sp>
        <p:sp>
          <p:nvSpPr>
            <p:cNvPr id="462863" name="Rectangle 15"/>
            <p:cNvSpPr>
              <a:spLocks noChangeArrowheads="1"/>
            </p:cNvSpPr>
            <p:nvPr/>
          </p:nvSpPr>
          <p:spPr bwMode="auto">
            <a:xfrm>
              <a:off x="1344" y="2340"/>
              <a:ext cx="973" cy="609"/>
            </a:xfrm>
            <a:prstGeom prst="rect">
              <a:avLst/>
            </a:prstGeom>
            <a:solidFill>
              <a:srgbClr val="FF66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76531" tIns="38266" rIns="76531" bIns="38266" anchor="ctr"/>
            <a:lstStyle/>
            <a:p>
              <a:pPr marL="384175" indent="-384175" algn="ctr" defTabSz="903288">
                <a:lnSpc>
                  <a:spcPct val="90000"/>
                </a:lnSpc>
                <a:buClr>
                  <a:srgbClr val="F6BF69"/>
                </a:buClr>
                <a:buFont typeface="Monotype Sorts" charset="0"/>
                <a:buNone/>
              </a:pPr>
              <a:r>
                <a:rPr lang="en-US" sz="1700" b="1">
                  <a:latin typeface="Arial Narrow" charset="0"/>
                </a:rPr>
                <a:t>Use Case</a:t>
              </a:r>
            </a:p>
            <a:p>
              <a:pPr marL="384175" indent="-384175" algn="ctr" defTabSz="903288">
                <a:lnSpc>
                  <a:spcPct val="90000"/>
                </a:lnSpc>
                <a:buClr>
                  <a:srgbClr val="F6BF69"/>
                </a:buClr>
                <a:buFont typeface="Monotype Sorts" charset="0"/>
                <a:buNone/>
              </a:pPr>
              <a:r>
                <a:rPr lang="en-US" sz="1700" b="1">
                  <a:latin typeface="Arial Narrow" charset="0"/>
                </a:rPr>
                <a:t>Diagrams</a:t>
              </a:r>
              <a:endParaRPr lang="en-US" sz="1700" b="1">
                <a:effectLst>
                  <a:outerShdw blurRad="38100" dist="38100" dir="2700000" algn="tl">
                    <a:srgbClr val="FFFFFF"/>
                  </a:outerShdw>
                </a:effectLst>
                <a:latin typeface="Arial Narrow" charset="0"/>
              </a:endParaRPr>
            </a:p>
          </p:txBody>
        </p:sp>
      </p:grpSp>
      <p:grpSp>
        <p:nvGrpSpPr>
          <p:cNvPr id="462864" name="Group 16"/>
          <p:cNvGrpSpPr>
            <a:grpSpLocks/>
          </p:cNvGrpSpPr>
          <p:nvPr/>
        </p:nvGrpSpPr>
        <p:grpSpPr bwMode="auto">
          <a:xfrm>
            <a:off x="595313" y="3473450"/>
            <a:ext cx="1747837" cy="1195388"/>
            <a:chOff x="1070" y="2166"/>
            <a:chExt cx="1101" cy="753"/>
          </a:xfrm>
        </p:grpSpPr>
        <p:sp>
          <p:nvSpPr>
            <p:cNvPr id="462865" name="Rectangle 17"/>
            <p:cNvSpPr>
              <a:spLocks noChangeArrowheads="1"/>
            </p:cNvSpPr>
            <p:nvPr/>
          </p:nvSpPr>
          <p:spPr bwMode="auto">
            <a:xfrm>
              <a:off x="1070" y="2166"/>
              <a:ext cx="919" cy="573"/>
            </a:xfrm>
            <a:prstGeom prst="rect">
              <a:avLst/>
            </a:prstGeom>
            <a:solidFill>
              <a:srgbClr val="66FF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86173" tIns="43087" rIns="86173" bIns="43087" anchor="ctr"/>
            <a:lstStyle/>
            <a:p>
              <a:pPr marL="384175" indent="-384175" algn="ctr" defTabSz="903288">
                <a:lnSpc>
                  <a:spcPct val="90000"/>
                </a:lnSpc>
                <a:buClr>
                  <a:srgbClr val="F6BF69"/>
                </a:buClr>
                <a:buFont typeface="Monotype Sorts" charset="0"/>
                <a:buNone/>
              </a:pPr>
              <a:r>
                <a:rPr lang="en-US" sz="1700" b="1">
                  <a:latin typeface="Arial Narrow" charset="0"/>
                </a:rPr>
                <a:t>Scenario</a:t>
              </a:r>
            </a:p>
            <a:p>
              <a:pPr marL="384175" indent="-384175" algn="ctr" defTabSz="903288">
                <a:lnSpc>
                  <a:spcPct val="90000"/>
                </a:lnSpc>
                <a:buClr>
                  <a:srgbClr val="F6BF69"/>
                </a:buClr>
                <a:buFont typeface="Monotype Sorts" charset="0"/>
                <a:buNone/>
              </a:pPr>
              <a:r>
                <a:rPr lang="en-US" sz="1700" b="1">
                  <a:latin typeface="Arial Narrow" charset="0"/>
                </a:rPr>
                <a:t>Diagrams</a:t>
              </a:r>
              <a:endParaRPr lang="en-US" sz="1700" b="1">
                <a:effectLst>
                  <a:outerShdw blurRad="38100" dist="38100" dir="2700000" algn="tl">
                    <a:srgbClr val="FFFFFF"/>
                  </a:outerShdw>
                </a:effectLst>
                <a:latin typeface="Arial Narrow" charset="0"/>
              </a:endParaRPr>
            </a:p>
          </p:txBody>
        </p:sp>
        <p:sp>
          <p:nvSpPr>
            <p:cNvPr id="462866" name="Rectangle 18"/>
            <p:cNvSpPr>
              <a:spLocks noChangeArrowheads="1"/>
            </p:cNvSpPr>
            <p:nvPr/>
          </p:nvSpPr>
          <p:spPr bwMode="auto">
            <a:xfrm>
              <a:off x="1161" y="2256"/>
              <a:ext cx="919" cy="573"/>
            </a:xfrm>
            <a:prstGeom prst="rect">
              <a:avLst/>
            </a:prstGeom>
            <a:solidFill>
              <a:srgbClr val="66FF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86173" tIns="43087" rIns="86173" bIns="43087" anchor="ctr"/>
            <a:lstStyle/>
            <a:p>
              <a:pPr marL="384175" indent="-384175" algn="ctr" defTabSz="903288">
                <a:lnSpc>
                  <a:spcPct val="90000"/>
                </a:lnSpc>
                <a:buClr>
                  <a:srgbClr val="F6BF69"/>
                </a:buClr>
                <a:buFont typeface="Monotype Sorts" charset="0"/>
                <a:buNone/>
              </a:pPr>
              <a:r>
                <a:rPr lang="en-US" sz="1700" b="1">
                  <a:latin typeface="Arial Narrow" charset="0"/>
                </a:rPr>
                <a:t>Scenario</a:t>
              </a:r>
            </a:p>
            <a:p>
              <a:pPr marL="384175" indent="-384175" algn="ctr" defTabSz="903288">
                <a:lnSpc>
                  <a:spcPct val="90000"/>
                </a:lnSpc>
                <a:buClr>
                  <a:srgbClr val="F6BF69"/>
                </a:buClr>
                <a:buFont typeface="Monotype Sorts" charset="0"/>
                <a:buNone/>
              </a:pPr>
              <a:r>
                <a:rPr lang="en-US" sz="1700" b="1">
                  <a:latin typeface="Arial Narrow" charset="0"/>
                </a:rPr>
                <a:t>Diagrams</a:t>
              </a:r>
              <a:endParaRPr lang="en-US" sz="1700" b="1">
                <a:effectLst>
                  <a:outerShdw blurRad="38100" dist="38100" dir="2700000" algn="tl">
                    <a:srgbClr val="FFFFFF"/>
                  </a:outerShdw>
                </a:effectLst>
                <a:latin typeface="Arial Narrow" charset="0"/>
              </a:endParaRPr>
            </a:p>
          </p:txBody>
        </p:sp>
        <p:sp>
          <p:nvSpPr>
            <p:cNvPr id="462867" name="Rectangle 19"/>
            <p:cNvSpPr>
              <a:spLocks noChangeArrowheads="1"/>
            </p:cNvSpPr>
            <p:nvPr/>
          </p:nvSpPr>
          <p:spPr bwMode="auto">
            <a:xfrm>
              <a:off x="1252" y="2347"/>
              <a:ext cx="919" cy="572"/>
            </a:xfrm>
            <a:prstGeom prst="rect">
              <a:avLst/>
            </a:prstGeom>
            <a:solidFill>
              <a:srgbClr val="66FF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86173" tIns="43087" rIns="86173" bIns="43087" anchor="ctr"/>
            <a:lstStyle/>
            <a:p>
              <a:pPr marL="384175" indent="-384175" algn="ctr" defTabSz="903288">
                <a:lnSpc>
                  <a:spcPct val="90000"/>
                </a:lnSpc>
                <a:buClr>
                  <a:srgbClr val="F6BF69"/>
                </a:buClr>
                <a:buFont typeface="Monotype Sorts" charset="0"/>
                <a:buNone/>
              </a:pPr>
              <a:r>
                <a:rPr lang="en-US" sz="1700" b="1">
                  <a:latin typeface="Arial Narrow" charset="0"/>
                </a:rPr>
                <a:t>Collaboration</a:t>
              </a:r>
            </a:p>
            <a:p>
              <a:pPr marL="384175" indent="-384175" algn="ctr" defTabSz="903288">
                <a:lnSpc>
                  <a:spcPct val="90000"/>
                </a:lnSpc>
                <a:buClr>
                  <a:srgbClr val="F6BF69"/>
                </a:buClr>
                <a:buFont typeface="Monotype Sorts" charset="0"/>
                <a:buNone/>
              </a:pPr>
              <a:r>
                <a:rPr lang="en-US" sz="1700" b="1">
                  <a:latin typeface="Arial Narrow" charset="0"/>
                </a:rPr>
                <a:t>Diagrams</a:t>
              </a:r>
              <a:endParaRPr lang="en-US" sz="1700" b="1">
                <a:effectLst>
                  <a:outerShdw blurRad="38100" dist="38100" dir="2700000" algn="tl">
                    <a:srgbClr val="FFFFFF"/>
                  </a:outerShdw>
                </a:effectLst>
                <a:latin typeface="Arial Narrow" charset="0"/>
              </a:endParaRPr>
            </a:p>
          </p:txBody>
        </p:sp>
      </p:grpSp>
      <p:grpSp>
        <p:nvGrpSpPr>
          <p:cNvPr id="462868" name="Group 20"/>
          <p:cNvGrpSpPr>
            <a:grpSpLocks/>
          </p:cNvGrpSpPr>
          <p:nvPr/>
        </p:nvGrpSpPr>
        <p:grpSpPr bwMode="auto">
          <a:xfrm>
            <a:off x="6757988" y="3473450"/>
            <a:ext cx="1747837" cy="1195388"/>
            <a:chOff x="3069" y="1174"/>
            <a:chExt cx="1101" cy="753"/>
          </a:xfrm>
        </p:grpSpPr>
        <p:sp>
          <p:nvSpPr>
            <p:cNvPr id="462869" name="Rectangle 21"/>
            <p:cNvSpPr>
              <a:spLocks noChangeArrowheads="1"/>
            </p:cNvSpPr>
            <p:nvPr/>
          </p:nvSpPr>
          <p:spPr bwMode="auto">
            <a:xfrm>
              <a:off x="3069" y="1174"/>
              <a:ext cx="919" cy="572"/>
            </a:xfrm>
            <a:prstGeom prst="rect">
              <a:avLst/>
            </a:prstGeom>
            <a:solidFill>
              <a:srgbClr val="FF66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86173" tIns="43087" rIns="86173" bIns="43087" anchor="ctr"/>
            <a:lstStyle/>
            <a:p>
              <a:pPr marL="384175" indent="-384175" algn="ctr" defTabSz="903288">
                <a:lnSpc>
                  <a:spcPct val="90000"/>
                </a:lnSpc>
                <a:buClr>
                  <a:srgbClr val="F6BF69"/>
                </a:buClr>
                <a:buFont typeface="Monotype Sorts" charset="0"/>
                <a:buNone/>
              </a:pPr>
              <a:r>
                <a:rPr lang="en-US" sz="1700" b="1">
                  <a:latin typeface="Arial Narrow" charset="0"/>
                </a:rPr>
                <a:t>State</a:t>
              </a:r>
            </a:p>
            <a:p>
              <a:pPr marL="384175" indent="-384175" algn="ctr" defTabSz="903288">
                <a:lnSpc>
                  <a:spcPct val="90000"/>
                </a:lnSpc>
                <a:buClr>
                  <a:srgbClr val="F6BF69"/>
                </a:buClr>
                <a:buFont typeface="Monotype Sorts" charset="0"/>
                <a:buNone/>
              </a:pPr>
              <a:r>
                <a:rPr lang="en-US" sz="1700" b="1">
                  <a:latin typeface="Arial Narrow" charset="0"/>
                </a:rPr>
                <a:t>Diagrams</a:t>
              </a:r>
              <a:endParaRPr lang="en-US" sz="1700" b="1">
                <a:effectLst>
                  <a:outerShdw blurRad="38100" dist="38100" dir="2700000" algn="tl">
                    <a:srgbClr val="FFFFFF"/>
                  </a:outerShdw>
                </a:effectLst>
                <a:latin typeface="Arial Narrow" charset="0"/>
              </a:endParaRPr>
            </a:p>
          </p:txBody>
        </p:sp>
        <p:sp>
          <p:nvSpPr>
            <p:cNvPr id="462870" name="Rectangle 22"/>
            <p:cNvSpPr>
              <a:spLocks noChangeArrowheads="1"/>
            </p:cNvSpPr>
            <p:nvPr/>
          </p:nvSpPr>
          <p:spPr bwMode="auto">
            <a:xfrm>
              <a:off x="3160" y="1264"/>
              <a:ext cx="919" cy="572"/>
            </a:xfrm>
            <a:prstGeom prst="rect">
              <a:avLst/>
            </a:prstGeom>
            <a:solidFill>
              <a:srgbClr val="FF66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86173" tIns="43087" rIns="86173" bIns="43087" anchor="ctr"/>
            <a:lstStyle/>
            <a:p>
              <a:pPr marL="384175" indent="-384175" algn="ctr" defTabSz="903288">
                <a:lnSpc>
                  <a:spcPct val="90000"/>
                </a:lnSpc>
                <a:buClr>
                  <a:srgbClr val="F6BF69"/>
                </a:buClr>
                <a:buFont typeface="Monotype Sorts" charset="0"/>
                <a:buNone/>
              </a:pPr>
              <a:r>
                <a:rPr lang="en-US" sz="1700" b="1">
                  <a:latin typeface="Arial Narrow" charset="0"/>
                </a:rPr>
                <a:t>State</a:t>
              </a:r>
            </a:p>
            <a:p>
              <a:pPr marL="384175" indent="-384175" algn="ctr" defTabSz="903288">
                <a:lnSpc>
                  <a:spcPct val="90000"/>
                </a:lnSpc>
                <a:buClr>
                  <a:srgbClr val="F6BF69"/>
                </a:buClr>
                <a:buFont typeface="Monotype Sorts" charset="0"/>
                <a:buNone/>
              </a:pPr>
              <a:r>
                <a:rPr lang="en-US" sz="1700" b="1">
                  <a:latin typeface="Arial Narrow" charset="0"/>
                </a:rPr>
                <a:t>Diagrams</a:t>
              </a:r>
              <a:endParaRPr lang="en-US" sz="1700" b="1">
                <a:effectLst>
                  <a:outerShdw blurRad="38100" dist="38100" dir="2700000" algn="tl">
                    <a:srgbClr val="FFFFFF"/>
                  </a:outerShdw>
                </a:effectLst>
                <a:latin typeface="Arial Narrow" charset="0"/>
              </a:endParaRPr>
            </a:p>
          </p:txBody>
        </p:sp>
        <p:sp>
          <p:nvSpPr>
            <p:cNvPr id="462871" name="Rectangle 23"/>
            <p:cNvSpPr>
              <a:spLocks noChangeArrowheads="1"/>
            </p:cNvSpPr>
            <p:nvPr/>
          </p:nvSpPr>
          <p:spPr bwMode="auto">
            <a:xfrm>
              <a:off x="3251" y="1354"/>
              <a:ext cx="919" cy="573"/>
            </a:xfrm>
            <a:prstGeom prst="rect">
              <a:avLst/>
            </a:prstGeom>
            <a:solidFill>
              <a:srgbClr val="FF66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86173" tIns="43087" rIns="86173" bIns="43087" anchor="ctr"/>
            <a:lstStyle/>
            <a:p>
              <a:pPr marL="384175" indent="-384175" algn="ctr" defTabSz="903288">
                <a:lnSpc>
                  <a:spcPct val="90000"/>
                </a:lnSpc>
                <a:buClr>
                  <a:srgbClr val="F6BF69"/>
                </a:buClr>
                <a:buFont typeface="Monotype Sorts" charset="0"/>
                <a:buNone/>
              </a:pPr>
              <a:r>
                <a:rPr lang="en-US" sz="1700" b="1">
                  <a:latin typeface="Arial Narrow" charset="0"/>
                </a:rPr>
                <a:t>Component</a:t>
              </a:r>
            </a:p>
            <a:p>
              <a:pPr marL="384175" indent="-384175" algn="ctr" defTabSz="903288">
                <a:lnSpc>
                  <a:spcPct val="90000"/>
                </a:lnSpc>
                <a:buClr>
                  <a:srgbClr val="F6BF69"/>
                </a:buClr>
                <a:buFont typeface="Monotype Sorts" charset="0"/>
                <a:buNone/>
              </a:pPr>
              <a:r>
                <a:rPr lang="en-US" sz="1700" b="1">
                  <a:latin typeface="Arial Narrow" charset="0"/>
                </a:rPr>
                <a:t>Diagrams</a:t>
              </a:r>
            </a:p>
          </p:txBody>
        </p:sp>
      </p:grpSp>
      <p:grpSp>
        <p:nvGrpSpPr>
          <p:cNvPr id="462872" name="Group 24"/>
          <p:cNvGrpSpPr>
            <a:grpSpLocks/>
          </p:cNvGrpSpPr>
          <p:nvPr/>
        </p:nvGrpSpPr>
        <p:grpSpPr bwMode="auto">
          <a:xfrm>
            <a:off x="5634038" y="4786313"/>
            <a:ext cx="1746250" cy="1193800"/>
            <a:chOff x="3586" y="1386"/>
            <a:chExt cx="1165" cy="801"/>
          </a:xfrm>
        </p:grpSpPr>
        <p:sp>
          <p:nvSpPr>
            <p:cNvPr id="462873" name="Rectangle 25"/>
            <p:cNvSpPr>
              <a:spLocks noChangeArrowheads="1"/>
            </p:cNvSpPr>
            <p:nvPr/>
          </p:nvSpPr>
          <p:spPr bwMode="auto">
            <a:xfrm>
              <a:off x="3586" y="1386"/>
              <a:ext cx="973" cy="609"/>
            </a:xfrm>
            <a:prstGeom prst="rect">
              <a:avLst/>
            </a:prstGeom>
            <a:solidFill>
              <a:srgbClr val="FF66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76531" tIns="38266" rIns="76531" bIns="38266" anchor="ctr"/>
            <a:lstStyle/>
            <a:p>
              <a:pPr marL="384175" indent="-384175" algn="ctr" defTabSz="903288">
                <a:lnSpc>
                  <a:spcPct val="90000"/>
                </a:lnSpc>
                <a:buClr>
                  <a:srgbClr val="F6BF69"/>
                </a:buClr>
                <a:buFont typeface="Monotype Sorts" charset="0"/>
                <a:buNone/>
              </a:pPr>
              <a:r>
                <a:rPr lang="en-US" sz="1300" b="1">
                  <a:latin typeface="Arial Narrow" charset="0"/>
                </a:rPr>
                <a:t>Component</a:t>
              </a:r>
            </a:p>
            <a:p>
              <a:pPr marL="384175" indent="-384175" algn="ctr" defTabSz="903288">
                <a:lnSpc>
                  <a:spcPct val="90000"/>
                </a:lnSpc>
                <a:buClr>
                  <a:srgbClr val="F6BF69"/>
                </a:buClr>
                <a:buFont typeface="Monotype Sorts" charset="0"/>
                <a:buNone/>
              </a:pPr>
              <a:r>
                <a:rPr lang="en-US" sz="1300" b="1">
                  <a:latin typeface="Arial Narrow" charset="0"/>
                </a:rPr>
                <a:t>Diagrams</a:t>
              </a:r>
              <a:endParaRPr lang="en-US" sz="2300" b="1">
                <a:effectLst>
                  <a:outerShdw blurRad="38100" dist="38100" dir="2700000" algn="tl">
                    <a:srgbClr val="FFFFFF"/>
                  </a:outerShdw>
                </a:effectLst>
                <a:latin typeface="Arial Narrow" charset="0"/>
              </a:endParaRPr>
            </a:p>
          </p:txBody>
        </p:sp>
        <p:sp>
          <p:nvSpPr>
            <p:cNvPr id="462874" name="Rectangle 26"/>
            <p:cNvSpPr>
              <a:spLocks noChangeArrowheads="1"/>
            </p:cNvSpPr>
            <p:nvPr/>
          </p:nvSpPr>
          <p:spPr bwMode="auto">
            <a:xfrm>
              <a:off x="3682" y="1482"/>
              <a:ext cx="973" cy="609"/>
            </a:xfrm>
            <a:prstGeom prst="rect">
              <a:avLst/>
            </a:prstGeom>
            <a:solidFill>
              <a:srgbClr val="FF66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76531" tIns="38266" rIns="76531" bIns="38266" anchor="ctr"/>
            <a:lstStyle/>
            <a:p>
              <a:pPr marL="384175" indent="-384175" algn="ctr" defTabSz="903288">
                <a:lnSpc>
                  <a:spcPct val="90000"/>
                </a:lnSpc>
                <a:buClr>
                  <a:srgbClr val="F6BF69"/>
                </a:buClr>
                <a:buFont typeface="Monotype Sorts" charset="0"/>
                <a:buNone/>
              </a:pPr>
              <a:r>
                <a:rPr lang="en-US" sz="1300" b="1">
                  <a:latin typeface="Arial Narrow" charset="0"/>
                </a:rPr>
                <a:t>Component</a:t>
              </a:r>
            </a:p>
            <a:p>
              <a:pPr marL="384175" indent="-384175" algn="ctr" defTabSz="903288">
                <a:lnSpc>
                  <a:spcPct val="90000"/>
                </a:lnSpc>
                <a:buClr>
                  <a:srgbClr val="F6BF69"/>
                </a:buClr>
                <a:buFont typeface="Monotype Sorts" charset="0"/>
                <a:buNone/>
              </a:pPr>
              <a:r>
                <a:rPr lang="en-US" sz="1300" b="1">
                  <a:latin typeface="Arial Narrow" charset="0"/>
                </a:rPr>
                <a:t>Diagrams</a:t>
              </a:r>
              <a:endParaRPr lang="en-US" sz="2300" b="1">
                <a:effectLst>
                  <a:outerShdw blurRad="38100" dist="38100" dir="2700000" algn="tl">
                    <a:srgbClr val="FFFFFF"/>
                  </a:outerShdw>
                </a:effectLst>
                <a:latin typeface="Arial Narrow" charset="0"/>
              </a:endParaRPr>
            </a:p>
          </p:txBody>
        </p:sp>
        <p:sp>
          <p:nvSpPr>
            <p:cNvPr id="462875" name="Rectangle 27"/>
            <p:cNvSpPr>
              <a:spLocks noChangeArrowheads="1"/>
            </p:cNvSpPr>
            <p:nvPr/>
          </p:nvSpPr>
          <p:spPr bwMode="auto">
            <a:xfrm>
              <a:off x="3778" y="1578"/>
              <a:ext cx="973" cy="609"/>
            </a:xfrm>
            <a:prstGeom prst="rect">
              <a:avLst/>
            </a:prstGeom>
            <a:solidFill>
              <a:srgbClr val="FF66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76531" tIns="38266" rIns="76531" bIns="38266" anchor="ctr"/>
            <a:lstStyle/>
            <a:p>
              <a:pPr marL="384175" indent="-384175" algn="ctr" defTabSz="903288">
                <a:lnSpc>
                  <a:spcPct val="90000"/>
                </a:lnSpc>
                <a:buClr>
                  <a:srgbClr val="F6BF69"/>
                </a:buClr>
                <a:buFont typeface="Monotype Sorts" charset="0"/>
                <a:buNone/>
              </a:pPr>
              <a:r>
                <a:rPr lang="en-US" sz="1700" b="1">
                  <a:latin typeface="Arial Narrow" charset="0"/>
                </a:rPr>
                <a:t>Deployment</a:t>
              </a:r>
            </a:p>
            <a:p>
              <a:pPr marL="384175" indent="-384175" algn="ctr" defTabSz="903288">
                <a:lnSpc>
                  <a:spcPct val="90000"/>
                </a:lnSpc>
                <a:buClr>
                  <a:srgbClr val="F6BF69"/>
                </a:buClr>
                <a:buFont typeface="Monotype Sorts" charset="0"/>
                <a:buNone/>
              </a:pPr>
              <a:r>
                <a:rPr lang="en-US" sz="1700" b="1">
                  <a:latin typeface="Arial Narrow" charset="0"/>
                </a:rPr>
                <a:t>Diagrams</a:t>
              </a:r>
              <a:endParaRPr lang="en-US" sz="2300" b="1">
                <a:effectLst>
                  <a:outerShdw blurRad="38100" dist="38100" dir="2700000" algn="tl">
                    <a:srgbClr val="FFFFFF"/>
                  </a:outerShdw>
                </a:effectLst>
                <a:latin typeface="Arial Narrow" charset="0"/>
              </a:endParaRPr>
            </a:p>
          </p:txBody>
        </p:sp>
      </p:grpSp>
      <p:grpSp>
        <p:nvGrpSpPr>
          <p:cNvPr id="462876" name="Group 28"/>
          <p:cNvGrpSpPr>
            <a:grpSpLocks/>
          </p:cNvGrpSpPr>
          <p:nvPr/>
        </p:nvGrpSpPr>
        <p:grpSpPr bwMode="auto">
          <a:xfrm>
            <a:off x="6757988" y="1966913"/>
            <a:ext cx="1747837" cy="1195387"/>
            <a:chOff x="3069" y="1174"/>
            <a:chExt cx="1101" cy="753"/>
          </a:xfrm>
        </p:grpSpPr>
        <p:sp>
          <p:nvSpPr>
            <p:cNvPr id="462877" name="Rectangle 29"/>
            <p:cNvSpPr>
              <a:spLocks noChangeArrowheads="1"/>
            </p:cNvSpPr>
            <p:nvPr/>
          </p:nvSpPr>
          <p:spPr bwMode="auto">
            <a:xfrm>
              <a:off x="3069" y="1174"/>
              <a:ext cx="919" cy="572"/>
            </a:xfrm>
            <a:prstGeom prst="rect">
              <a:avLst/>
            </a:prstGeom>
            <a:solidFill>
              <a:srgbClr val="FF66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86173" tIns="43087" rIns="86173" bIns="43087" anchor="ctr"/>
            <a:lstStyle/>
            <a:p>
              <a:pPr marL="384175" indent="-384175" algn="ctr" defTabSz="903288">
                <a:lnSpc>
                  <a:spcPct val="90000"/>
                </a:lnSpc>
                <a:buClr>
                  <a:srgbClr val="F6BF69"/>
                </a:buClr>
                <a:buFont typeface="Monotype Sorts" charset="0"/>
                <a:buNone/>
              </a:pPr>
              <a:r>
                <a:rPr lang="en-US" sz="1700" b="1">
                  <a:latin typeface="Arial Narrow" charset="0"/>
                </a:rPr>
                <a:t>State</a:t>
              </a:r>
            </a:p>
            <a:p>
              <a:pPr marL="384175" indent="-384175" algn="ctr" defTabSz="903288">
                <a:lnSpc>
                  <a:spcPct val="90000"/>
                </a:lnSpc>
                <a:buClr>
                  <a:srgbClr val="F6BF69"/>
                </a:buClr>
                <a:buFont typeface="Monotype Sorts" charset="0"/>
                <a:buNone/>
              </a:pPr>
              <a:r>
                <a:rPr lang="en-US" sz="1700" b="1">
                  <a:latin typeface="Arial Narrow" charset="0"/>
                </a:rPr>
                <a:t>Diagrams</a:t>
              </a:r>
              <a:endParaRPr lang="en-US" sz="1700" b="1">
                <a:effectLst>
                  <a:outerShdw blurRad="38100" dist="38100" dir="2700000" algn="tl">
                    <a:srgbClr val="FFFFFF"/>
                  </a:outerShdw>
                </a:effectLst>
                <a:latin typeface="Arial Narrow" charset="0"/>
              </a:endParaRPr>
            </a:p>
          </p:txBody>
        </p:sp>
        <p:sp>
          <p:nvSpPr>
            <p:cNvPr id="462878" name="Rectangle 30"/>
            <p:cNvSpPr>
              <a:spLocks noChangeArrowheads="1"/>
            </p:cNvSpPr>
            <p:nvPr/>
          </p:nvSpPr>
          <p:spPr bwMode="auto">
            <a:xfrm>
              <a:off x="3160" y="1264"/>
              <a:ext cx="919" cy="572"/>
            </a:xfrm>
            <a:prstGeom prst="rect">
              <a:avLst/>
            </a:prstGeom>
            <a:solidFill>
              <a:srgbClr val="FF66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86173" tIns="43087" rIns="86173" bIns="43087" anchor="ctr"/>
            <a:lstStyle/>
            <a:p>
              <a:pPr marL="384175" indent="-384175" algn="ctr" defTabSz="903288">
                <a:lnSpc>
                  <a:spcPct val="90000"/>
                </a:lnSpc>
                <a:buClr>
                  <a:srgbClr val="F6BF69"/>
                </a:buClr>
                <a:buFont typeface="Monotype Sorts" charset="0"/>
                <a:buNone/>
              </a:pPr>
              <a:r>
                <a:rPr lang="en-US" sz="1700" b="1">
                  <a:latin typeface="Arial Narrow" charset="0"/>
                </a:rPr>
                <a:t>State</a:t>
              </a:r>
            </a:p>
            <a:p>
              <a:pPr marL="384175" indent="-384175" algn="ctr" defTabSz="903288">
                <a:lnSpc>
                  <a:spcPct val="90000"/>
                </a:lnSpc>
                <a:buClr>
                  <a:srgbClr val="F6BF69"/>
                </a:buClr>
                <a:buFont typeface="Monotype Sorts" charset="0"/>
                <a:buNone/>
              </a:pPr>
              <a:r>
                <a:rPr lang="en-US" sz="1700" b="1">
                  <a:latin typeface="Arial Narrow" charset="0"/>
                </a:rPr>
                <a:t>Diagrams</a:t>
              </a:r>
              <a:endParaRPr lang="en-US" sz="1700" b="1">
                <a:effectLst>
                  <a:outerShdw blurRad="38100" dist="38100" dir="2700000" algn="tl">
                    <a:srgbClr val="FFFFFF"/>
                  </a:outerShdw>
                </a:effectLst>
                <a:latin typeface="Arial Narrow" charset="0"/>
              </a:endParaRPr>
            </a:p>
          </p:txBody>
        </p:sp>
        <p:sp>
          <p:nvSpPr>
            <p:cNvPr id="462879" name="Rectangle 31"/>
            <p:cNvSpPr>
              <a:spLocks noChangeArrowheads="1"/>
            </p:cNvSpPr>
            <p:nvPr/>
          </p:nvSpPr>
          <p:spPr bwMode="auto">
            <a:xfrm>
              <a:off x="3251" y="1354"/>
              <a:ext cx="919" cy="573"/>
            </a:xfrm>
            <a:prstGeom prst="rect">
              <a:avLst/>
            </a:prstGeom>
            <a:solidFill>
              <a:srgbClr val="FF66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86173" tIns="43087" rIns="86173" bIns="43087" anchor="ctr"/>
            <a:lstStyle/>
            <a:p>
              <a:pPr marL="384175" indent="-384175" algn="ctr" defTabSz="903288">
                <a:lnSpc>
                  <a:spcPct val="90000"/>
                </a:lnSpc>
                <a:buClr>
                  <a:srgbClr val="F6BF69"/>
                </a:buClr>
                <a:buFont typeface="Monotype Sorts" charset="0"/>
                <a:buNone/>
              </a:pPr>
              <a:r>
                <a:rPr lang="en-US" sz="1700" b="1">
                  <a:latin typeface="Arial Narrow" charset="0"/>
                </a:rPr>
                <a:t>Object</a:t>
              </a:r>
            </a:p>
            <a:p>
              <a:pPr marL="384175" indent="-384175" algn="ctr" defTabSz="903288">
                <a:lnSpc>
                  <a:spcPct val="90000"/>
                </a:lnSpc>
                <a:buClr>
                  <a:srgbClr val="F6BF69"/>
                </a:buClr>
                <a:buFont typeface="Monotype Sorts" charset="0"/>
                <a:buNone/>
              </a:pPr>
              <a:r>
                <a:rPr lang="en-US" sz="1700" b="1">
                  <a:latin typeface="Arial Narrow" charset="0"/>
                </a:rPr>
                <a:t>Diagrams</a:t>
              </a:r>
              <a:endParaRPr lang="en-US" sz="1700" b="1">
                <a:effectLst>
                  <a:outerShdw blurRad="38100" dist="38100" dir="2700000" algn="tl">
                    <a:srgbClr val="FFFFFF"/>
                  </a:outerShdw>
                </a:effectLst>
                <a:latin typeface="Arial Narrow" charset="0"/>
              </a:endParaRPr>
            </a:p>
          </p:txBody>
        </p:sp>
      </p:grpSp>
      <p:grpSp>
        <p:nvGrpSpPr>
          <p:cNvPr id="462880" name="Group 32"/>
          <p:cNvGrpSpPr>
            <a:grpSpLocks/>
          </p:cNvGrpSpPr>
          <p:nvPr/>
        </p:nvGrpSpPr>
        <p:grpSpPr bwMode="auto">
          <a:xfrm>
            <a:off x="1262063" y="4832350"/>
            <a:ext cx="1747837" cy="1195388"/>
            <a:chOff x="1070" y="2166"/>
            <a:chExt cx="1101" cy="753"/>
          </a:xfrm>
        </p:grpSpPr>
        <p:sp>
          <p:nvSpPr>
            <p:cNvPr id="462881" name="Rectangle 33"/>
            <p:cNvSpPr>
              <a:spLocks noChangeArrowheads="1"/>
            </p:cNvSpPr>
            <p:nvPr/>
          </p:nvSpPr>
          <p:spPr bwMode="auto">
            <a:xfrm>
              <a:off x="1070" y="2166"/>
              <a:ext cx="919" cy="573"/>
            </a:xfrm>
            <a:prstGeom prst="rect">
              <a:avLst/>
            </a:prstGeom>
            <a:solidFill>
              <a:srgbClr val="66FF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86173" tIns="43087" rIns="86173" bIns="43087" anchor="ctr"/>
            <a:lstStyle/>
            <a:p>
              <a:pPr marL="384175" indent="-384175" algn="ctr" defTabSz="903288">
                <a:lnSpc>
                  <a:spcPct val="90000"/>
                </a:lnSpc>
                <a:buClr>
                  <a:srgbClr val="F6BF69"/>
                </a:buClr>
                <a:buFont typeface="Monotype Sorts" charset="0"/>
                <a:buNone/>
              </a:pPr>
              <a:r>
                <a:rPr lang="en-US" sz="1700" b="1">
                  <a:latin typeface="Arial Narrow" charset="0"/>
                </a:rPr>
                <a:t>Scenario</a:t>
              </a:r>
            </a:p>
            <a:p>
              <a:pPr marL="384175" indent="-384175" algn="ctr" defTabSz="903288">
                <a:lnSpc>
                  <a:spcPct val="90000"/>
                </a:lnSpc>
                <a:buClr>
                  <a:srgbClr val="F6BF69"/>
                </a:buClr>
                <a:buFont typeface="Monotype Sorts" charset="0"/>
                <a:buNone/>
              </a:pPr>
              <a:r>
                <a:rPr lang="en-US" sz="1700" b="1">
                  <a:latin typeface="Arial Narrow" charset="0"/>
                </a:rPr>
                <a:t>Diagrams</a:t>
              </a:r>
              <a:endParaRPr lang="en-US" sz="1700" b="1">
                <a:effectLst>
                  <a:outerShdw blurRad="38100" dist="38100" dir="2700000" algn="tl">
                    <a:srgbClr val="FFFFFF"/>
                  </a:outerShdw>
                </a:effectLst>
                <a:latin typeface="Arial Narrow" charset="0"/>
              </a:endParaRPr>
            </a:p>
          </p:txBody>
        </p:sp>
        <p:sp>
          <p:nvSpPr>
            <p:cNvPr id="462882" name="Rectangle 34"/>
            <p:cNvSpPr>
              <a:spLocks noChangeArrowheads="1"/>
            </p:cNvSpPr>
            <p:nvPr/>
          </p:nvSpPr>
          <p:spPr bwMode="auto">
            <a:xfrm>
              <a:off x="1161" y="2256"/>
              <a:ext cx="919" cy="573"/>
            </a:xfrm>
            <a:prstGeom prst="rect">
              <a:avLst/>
            </a:prstGeom>
            <a:solidFill>
              <a:srgbClr val="66FF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86173" tIns="43087" rIns="86173" bIns="43087" anchor="ctr"/>
            <a:lstStyle/>
            <a:p>
              <a:pPr marL="384175" indent="-384175" algn="ctr" defTabSz="903288">
                <a:lnSpc>
                  <a:spcPct val="90000"/>
                </a:lnSpc>
                <a:buClr>
                  <a:srgbClr val="F6BF69"/>
                </a:buClr>
                <a:buFont typeface="Monotype Sorts" charset="0"/>
                <a:buNone/>
              </a:pPr>
              <a:r>
                <a:rPr lang="en-US" sz="1700" b="1">
                  <a:latin typeface="Arial Narrow" charset="0"/>
                </a:rPr>
                <a:t>Scenario</a:t>
              </a:r>
            </a:p>
            <a:p>
              <a:pPr marL="384175" indent="-384175" algn="ctr" defTabSz="903288">
                <a:lnSpc>
                  <a:spcPct val="90000"/>
                </a:lnSpc>
                <a:buClr>
                  <a:srgbClr val="F6BF69"/>
                </a:buClr>
                <a:buFont typeface="Monotype Sorts" charset="0"/>
                <a:buNone/>
              </a:pPr>
              <a:r>
                <a:rPr lang="en-US" sz="1700" b="1">
                  <a:latin typeface="Arial Narrow" charset="0"/>
                </a:rPr>
                <a:t>Diagrams</a:t>
              </a:r>
              <a:endParaRPr lang="en-US" sz="1700" b="1">
                <a:effectLst>
                  <a:outerShdw blurRad="38100" dist="38100" dir="2700000" algn="tl">
                    <a:srgbClr val="FFFFFF"/>
                  </a:outerShdw>
                </a:effectLst>
                <a:latin typeface="Arial Narrow" charset="0"/>
              </a:endParaRPr>
            </a:p>
          </p:txBody>
        </p:sp>
        <p:sp>
          <p:nvSpPr>
            <p:cNvPr id="462883" name="Rectangle 35"/>
            <p:cNvSpPr>
              <a:spLocks noChangeArrowheads="1"/>
            </p:cNvSpPr>
            <p:nvPr/>
          </p:nvSpPr>
          <p:spPr bwMode="auto">
            <a:xfrm>
              <a:off x="1252" y="2347"/>
              <a:ext cx="919" cy="572"/>
            </a:xfrm>
            <a:prstGeom prst="rect">
              <a:avLst/>
            </a:prstGeom>
            <a:solidFill>
              <a:srgbClr val="66FF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86173" tIns="43087" rIns="86173" bIns="43087" anchor="ctr"/>
            <a:lstStyle/>
            <a:p>
              <a:pPr marL="384175" indent="-384175" algn="ctr" defTabSz="903288">
                <a:lnSpc>
                  <a:spcPct val="90000"/>
                </a:lnSpc>
                <a:buClr>
                  <a:srgbClr val="F6BF69"/>
                </a:buClr>
                <a:buFont typeface="Monotype Sorts" charset="0"/>
                <a:buNone/>
              </a:pPr>
              <a:r>
                <a:rPr lang="en-US" sz="1700" b="1">
                  <a:latin typeface="Arial Narrow" charset="0"/>
                </a:rPr>
                <a:t>Statechart</a:t>
              </a:r>
            </a:p>
            <a:p>
              <a:pPr marL="384175" indent="-384175" algn="ctr" defTabSz="903288">
                <a:lnSpc>
                  <a:spcPct val="90000"/>
                </a:lnSpc>
                <a:buClr>
                  <a:srgbClr val="F6BF69"/>
                </a:buClr>
                <a:buFont typeface="Monotype Sorts" charset="0"/>
                <a:buNone/>
              </a:pPr>
              <a:r>
                <a:rPr lang="en-US" sz="1700" b="1">
                  <a:latin typeface="Arial Narrow" charset="0"/>
                </a:rPr>
                <a:t>Diagrams</a:t>
              </a:r>
              <a:endParaRPr lang="en-US" sz="1700" b="1">
                <a:effectLst>
                  <a:outerShdw blurRad="38100" dist="38100" dir="2700000" algn="tl">
                    <a:srgbClr val="FFFFFF"/>
                  </a:outerShdw>
                </a:effectLst>
                <a:latin typeface="Arial Narrow" charset="0"/>
              </a:endParaRPr>
            </a:p>
          </p:txBody>
        </p:sp>
      </p:grpSp>
      <p:grpSp>
        <p:nvGrpSpPr>
          <p:cNvPr id="462884" name="Group 36"/>
          <p:cNvGrpSpPr>
            <a:grpSpLocks/>
          </p:cNvGrpSpPr>
          <p:nvPr/>
        </p:nvGrpSpPr>
        <p:grpSpPr bwMode="auto">
          <a:xfrm>
            <a:off x="957263" y="2147888"/>
            <a:ext cx="1746250" cy="1195387"/>
            <a:chOff x="1152" y="2148"/>
            <a:chExt cx="1165" cy="801"/>
          </a:xfrm>
        </p:grpSpPr>
        <p:sp>
          <p:nvSpPr>
            <p:cNvPr id="462885" name="Rectangle 37"/>
            <p:cNvSpPr>
              <a:spLocks noChangeArrowheads="1"/>
            </p:cNvSpPr>
            <p:nvPr/>
          </p:nvSpPr>
          <p:spPr bwMode="auto">
            <a:xfrm>
              <a:off x="1152" y="2148"/>
              <a:ext cx="973" cy="609"/>
            </a:xfrm>
            <a:prstGeom prst="rect">
              <a:avLst/>
            </a:prstGeom>
            <a:solidFill>
              <a:srgbClr val="66FF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76531" tIns="38266" rIns="76531" bIns="38266" anchor="ctr"/>
            <a:lstStyle/>
            <a:p>
              <a:pPr marL="384175" indent="-384175" algn="ctr" defTabSz="903288">
                <a:lnSpc>
                  <a:spcPct val="90000"/>
                </a:lnSpc>
                <a:buClr>
                  <a:srgbClr val="F6BF69"/>
                </a:buClr>
                <a:buFont typeface="Monotype Sorts" charset="0"/>
                <a:buNone/>
              </a:pPr>
              <a:r>
                <a:rPr lang="en-US" sz="1700" b="1">
                  <a:latin typeface="Arial Narrow" charset="0"/>
                </a:rPr>
                <a:t>Use Case</a:t>
              </a:r>
            </a:p>
            <a:p>
              <a:pPr marL="384175" indent="-384175" algn="ctr" defTabSz="903288">
                <a:lnSpc>
                  <a:spcPct val="90000"/>
                </a:lnSpc>
                <a:buClr>
                  <a:srgbClr val="F6BF69"/>
                </a:buClr>
                <a:buFont typeface="Monotype Sorts" charset="0"/>
                <a:buNone/>
              </a:pPr>
              <a:r>
                <a:rPr lang="en-US" sz="1700" b="1">
                  <a:latin typeface="Arial Narrow" charset="0"/>
                </a:rPr>
                <a:t>Diagrams</a:t>
              </a:r>
              <a:endParaRPr lang="en-US" sz="1700" b="1">
                <a:effectLst>
                  <a:outerShdw blurRad="38100" dist="38100" dir="2700000" algn="tl">
                    <a:srgbClr val="FFFFFF"/>
                  </a:outerShdw>
                </a:effectLst>
                <a:latin typeface="Arial Narrow" charset="0"/>
              </a:endParaRPr>
            </a:p>
          </p:txBody>
        </p:sp>
        <p:sp>
          <p:nvSpPr>
            <p:cNvPr id="462886" name="Rectangle 38"/>
            <p:cNvSpPr>
              <a:spLocks noChangeArrowheads="1"/>
            </p:cNvSpPr>
            <p:nvPr/>
          </p:nvSpPr>
          <p:spPr bwMode="auto">
            <a:xfrm>
              <a:off x="1248" y="2244"/>
              <a:ext cx="973" cy="609"/>
            </a:xfrm>
            <a:prstGeom prst="rect">
              <a:avLst/>
            </a:prstGeom>
            <a:solidFill>
              <a:srgbClr val="66FF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76531" tIns="38266" rIns="76531" bIns="38266" anchor="ctr"/>
            <a:lstStyle/>
            <a:p>
              <a:pPr marL="384175" indent="-384175" algn="ctr" defTabSz="903288">
                <a:lnSpc>
                  <a:spcPct val="90000"/>
                </a:lnSpc>
                <a:buClr>
                  <a:srgbClr val="F6BF69"/>
                </a:buClr>
                <a:buFont typeface="Monotype Sorts" charset="0"/>
                <a:buNone/>
              </a:pPr>
              <a:r>
                <a:rPr lang="en-US" sz="1700" b="1">
                  <a:latin typeface="Arial Narrow" charset="0"/>
                </a:rPr>
                <a:t>Use Case</a:t>
              </a:r>
            </a:p>
            <a:p>
              <a:pPr marL="384175" indent="-384175" algn="ctr" defTabSz="903288">
                <a:lnSpc>
                  <a:spcPct val="90000"/>
                </a:lnSpc>
                <a:buClr>
                  <a:srgbClr val="F6BF69"/>
                </a:buClr>
                <a:buFont typeface="Monotype Sorts" charset="0"/>
                <a:buNone/>
              </a:pPr>
              <a:r>
                <a:rPr lang="en-US" sz="1700" b="1">
                  <a:latin typeface="Arial Narrow" charset="0"/>
                </a:rPr>
                <a:t>Diagrams</a:t>
              </a:r>
              <a:endParaRPr lang="en-US" sz="1700" b="1">
                <a:effectLst>
                  <a:outerShdw blurRad="38100" dist="38100" dir="2700000" algn="tl">
                    <a:srgbClr val="FFFFFF"/>
                  </a:outerShdw>
                </a:effectLst>
                <a:latin typeface="Arial Narrow" charset="0"/>
              </a:endParaRPr>
            </a:p>
          </p:txBody>
        </p:sp>
        <p:sp>
          <p:nvSpPr>
            <p:cNvPr id="462887" name="Rectangle 39"/>
            <p:cNvSpPr>
              <a:spLocks noChangeArrowheads="1"/>
            </p:cNvSpPr>
            <p:nvPr/>
          </p:nvSpPr>
          <p:spPr bwMode="auto">
            <a:xfrm>
              <a:off x="1344" y="2340"/>
              <a:ext cx="973" cy="609"/>
            </a:xfrm>
            <a:prstGeom prst="rect">
              <a:avLst/>
            </a:prstGeom>
            <a:solidFill>
              <a:srgbClr val="66FF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76531" tIns="38266" rIns="76531" bIns="38266" anchor="ctr"/>
            <a:lstStyle/>
            <a:p>
              <a:pPr marL="384175" indent="-384175" algn="ctr" defTabSz="903288">
                <a:lnSpc>
                  <a:spcPct val="90000"/>
                </a:lnSpc>
                <a:buClr>
                  <a:srgbClr val="F6BF69"/>
                </a:buClr>
                <a:buFont typeface="Monotype Sorts" charset="0"/>
                <a:buNone/>
              </a:pPr>
              <a:r>
                <a:rPr lang="en-US" sz="1700" b="1" dirty="0">
                  <a:latin typeface="Arial Narrow" charset="0"/>
                </a:rPr>
                <a:t>Sequence</a:t>
              </a:r>
            </a:p>
            <a:p>
              <a:pPr marL="384175" indent="-384175" algn="ctr" defTabSz="903288">
                <a:lnSpc>
                  <a:spcPct val="90000"/>
                </a:lnSpc>
                <a:buClr>
                  <a:srgbClr val="F6BF69"/>
                </a:buClr>
                <a:buFont typeface="Monotype Sorts" charset="0"/>
                <a:buNone/>
              </a:pPr>
              <a:r>
                <a:rPr lang="en-US" sz="1700" b="1" dirty="0">
                  <a:latin typeface="Arial Narrow" charset="0"/>
                </a:rPr>
                <a:t>Diagrams</a:t>
              </a:r>
              <a:endParaRPr lang="en-US" sz="1700" b="1" dirty="0">
                <a:effectLst>
                  <a:outerShdw blurRad="38100" dist="38100" dir="2700000" algn="tl">
                    <a:srgbClr val="FFFFFF"/>
                  </a:outerShdw>
                </a:effectLst>
                <a:latin typeface="Arial Narrow" charset="0"/>
              </a:endParaRPr>
            </a:p>
          </p:txBody>
        </p:sp>
      </p:grpSp>
      <p:grpSp>
        <p:nvGrpSpPr>
          <p:cNvPr id="462888" name="Group 40"/>
          <p:cNvGrpSpPr>
            <a:grpSpLocks/>
          </p:cNvGrpSpPr>
          <p:nvPr/>
        </p:nvGrpSpPr>
        <p:grpSpPr bwMode="auto">
          <a:xfrm>
            <a:off x="4554538" y="1346200"/>
            <a:ext cx="1747837" cy="1195388"/>
            <a:chOff x="3069" y="1174"/>
            <a:chExt cx="1101" cy="753"/>
          </a:xfrm>
        </p:grpSpPr>
        <p:sp>
          <p:nvSpPr>
            <p:cNvPr id="462889" name="Rectangle 41"/>
            <p:cNvSpPr>
              <a:spLocks noChangeArrowheads="1"/>
            </p:cNvSpPr>
            <p:nvPr/>
          </p:nvSpPr>
          <p:spPr bwMode="auto">
            <a:xfrm>
              <a:off x="3069" y="1174"/>
              <a:ext cx="919" cy="572"/>
            </a:xfrm>
            <a:prstGeom prst="rect">
              <a:avLst/>
            </a:prstGeom>
            <a:solidFill>
              <a:srgbClr val="FF66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86173" tIns="43087" rIns="86173" bIns="43087" anchor="ctr"/>
            <a:lstStyle/>
            <a:p>
              <a:pPr marL="384175" indent="-384175" algn="ctr" defTabSz="903288">
                <a:lnSpc>
                  <a:spcPct val="90000"/>
                </a:lnSpc>
                <a:buClr>
                  <a:srgbClr val="F6BF69"/>
                </a:buClr>
                <a:buFont typeface="Monotype Sorts" charset="0"/>
                <a:buNone/>
              </a:pPr>
              <a:r>
                <a:rPr lang="en-US" sz="1700" b="1">
                  <a:latin typeface="Arial Narrow" charset="0"/>
                </a:rPr>
                <a:t>State</a:t>
              </a:r>
            </a:p>
            <a:p>
              <a:pPr marL="384175" indent="-384175" algn="ctr" defTabSz="903288">
                <a:lnSpc>
                  <a:spcPct val="90000"/>
                </a:lnSpc>
                <a:buClr>
                  <a:srgbClr val="F6BF69"/>
                </a:buClr>
                <a:buFont typeface="Monotype Sorts" charset="0"/>
                <a:buNone/>
              </a:pPr>
              <a:r>
                <a:rPr lang="en-US" sz="1700" b="1">
                  <a:latin typeface="Arial Narrow" charset="0"/>
                </a:rPr>
                <a:t>Diagrams</a:t>
              </a:r>
              <a:endParaRPr lang="en-US" sz="1700" b="1">
                <a:effectLst>
                  <a:outerShdw blurRad="38100" dist="38100" dir="2700000" algn="tl">
                    <a:srgbClr val="FFFFFF"/>
                  </a:outerShdw>
                </a:effectLst>
                <a:latin typeface="Arial Narrow" charset="0"/>
              </a:endParaRPr>
            </a:p>
          </p:txBody>
        </p:sp>
        <p:sp>
          <p:nvSpPr>
            <p:cNvPr id="462890" name="Rectangle 42"/>
            <p:cNvSpPr>
              <a:spLocks noChangeArrowheads="1"/>
            </p:cNvSpPr>
            <p:nvPr/>
          </p:nvSpPr>
          <p:spPr bwMode="auto">
            <a:xfrm>
              <a:off x="3160" y="1264"/>
              <a:ext cx="919" cy="572"/>
            </a:xfrm>
            <a:prstGeom prst="rect">
              <a:avLst/>
            </a:prstGeom>
            <a:solidFill>
              <a:srgbClr val="FF66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86173" tIns="43087" rIns="86173" bIns="43087" anchor="ctr"/>
            <a:lstStyle/>
            <a:p>
              <a:pPr marL="384175" indent="-384175" algn="ctr" defTabSz="903288">
                <a:lnSpc>
                  <a:spcPct val="90000"/>
                </a:lnSpc>
                <a:buClr>
                  <a:srgbClr val="F6BF69"/>
                </a:buClr>
                <a:buFont typeface="Monotype Sorts" charset="0"/>
                <a:buNone/>
              </a:pPr>
              <a:r>
                <a:rPr lang="en-US" sz="1700" b="1">
                  <a:latin typeface="Arial Narrow" charset="0"/>
                </a:rPr>
                <a:t>State</a:t>
              </a:r>
            </a:p>
            <a:p>
              <a:pPr marL="384175" indent="-384175" algn="ctr" defTabSz="903288">
                <a:lnSpc>
                  <a:spcPct val="90000"/>
                </a:lnSpc>
                <a:buClr>
                  <a:srgbClr val="F6BF69"/>
                </a:buClr>
                <a:buFont typeface="Monotype Sorts" charset="0"/>
                <a:buNone/>
              </a:pPr>
              <a:r>
                <a:rPr lang="en-US" sz="1700" b="1">
                  <a:latin typeface="Arial Narrow" charset="0"/>
                </a:rPr>
                <a:t>Diagrams</a:t>
              </a:r>
              <a:endParaRPr lang="en-US" sz="1700" b="1">
                <a:effectLst>
                  <a:outerShdw blurRad="38100" dist="38100" dir="2700000" algn="tl">
                    <a:srgbClr val="FFFFFF"/>
                  </a:outerShdw>
                </a:effectLst>
                <a:latin typeface="Arial Narrow" charset="0"/>
              </a:endParaRPr>
            </a:p>
          </p:txBody>
        </p:sp>
        <p:sp>
          <p:nvSpPr>
            <p:cNvPr id="462891" name="Rectangle 43"/>
            <p:cNvSpPr>
              <a:spLocks noChangeArrowheads="1"/>
            </p:cNvSpPr>
            <p:nvPr/>
          </p:nvSpPr>
          <p:spPr bwMode="auto">
            <a:xfrm>
              <a:off x="3251" y="1354"/>
              <a:ext cx="919" cy="573"/>
            </a:xfrm>
            <a:prstGeom prst="rect">
              <a:avLst/>
            </a:prstGeom>
            <a:solidFill>
              <a:srgbClr val="FF66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86173" tIns="43087" rIns="86173" bIns="43087" anchor="ctr"/>
            <a:lstStyle/>
            <a:p>
              <a:pPr marL="384175" indent="-384175" algn="ctr" defTabSz="903288">
                <a:lnSpc>
                  <a:spcPct val="90000"/>
                </a:lnSpc>
                <a:buClr>
                  <a:srgbClr val="F6BF69"/>
                </a:buClr>
                <a:buFont typeface="Monotype Sorts" charset="0"/>
                <a:buNone/>
              </a:pPr>
              <a:r>
                <a:rPr lang="en-US" sz="1700" b="1">
                  <a:latin typeface="Arial Narrow" charset="0"/>
                </a:rPr>
                <a:t>Class</a:t>
              </a:r>
            </a:p>
            <a:p>
              <a:pPr marL="384175" indent="-384175" algn="ctr" defTabSz="903288">
                <a:lnSpc>
                  <a:spcPct val="90000"/>
                </a:lnSpc>
                <a:buClr>
                  <a:srgbClr val="F6BF69"/>
                </a:buClr>
                <a:buFont typeface="Monotype Sorts" charset="0"/>
                <a:buNone/>
              </a:pPr>
              <a:r>
                <a:rPr lang="en-US" sz="1700" b="1">
                  <a:latin typeface="Arial Narrow" charset="0"/>
                </a:rPr>
                <a:t>Diagrams</a:t>
              </a:r>
              <a:endParaRPr lang="en-US" sz="1700" b="1">
                <a:effectLst>
                  <a:outerShdw blurRad="38100" dist="38100" dir="2700000" algn="tl">
                    <a:srgbClr val="FFFFFF"/>
                  </a:outerShdw>
                </a:effectLst>
                <a:latin typeface="Arial Narrow" charset="0"/>
              </a:endParaRPr>
            </a:p>
          </p:txBody>
        </p:sp>
      </p:grpSp>
      <p:sp>
        <p:nvSpPr>
          <p:cNvPr id="462892" name="Line 44"/>
          <p:cNvSpPr>
            <a:spLocks noChangeShapeType="1"/>
          </p:cNvSpPr>
          <p:nvPr/>
        </p:nvSpPr>
        <p:spPr bwMode="auto">
          <a:xfrm>
            <a:off x="4554538" y="4668838"/>
            <a:ext cx="0" cy="450850"/>
          </a:xfrm>
          <a:prstGeom prst="line">
            <a:avLst/>
          </a:prstGeom>
          <a:noFill/>
          <a:ln w="127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b="1"/>
          </a:p>
        </p:txBody>
      </p:sp>
      <p:sp>
        <p:nvSpPr>
          <p:cNvPr id="462893" name="Rectangle 45"/>
          <p:cNvSpPr>
            <a:spLocks noChangeArrowheads="1"/>
          </p:cNvSpPr>
          <p:nvPr/>
        </p:nvSpPr>
        <p:spPr bwMode="auto">
          <a:xfrm>
            <a:off x="3716338" y="5308600"/>
            <a:ext cx="1458912" cy="909638"/>
          </a:xfrm>
          <a:prstGeom prst="rect">
            <a:avLst/>
          </a:prstGeom>
          <a:solidFill>
            <a:srgbClr val="66FF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86173" tIns="43087" rIns="86173" bIns="43087" anchor="ctr"/>
          <a:lstStyle/>
          <a:p>
            <a:pPr marL="384175" indent="-384175" algn="ctr" defTabSz="903288">
              <a:lnSpc>
                <a:spcPct val="90000"/>
              </a:lnSpc>
              <a:buClr>
                <a:srgbClr val="F6BF69"/>
              </a:buClr>
              <a:buFont typeface="Monotype Sorts" charset="0"/>
              <a:buNone/>
            </a:pPr>
            <a:endParaRPr lang="en-US" sz="1700" b="1">
              <a:effectLst>
                <a:outerShdw blurRad="38100" dist="38100" dir="2700000" algn="tl">
                  <a:srgbClr val="FFFFFF"/>
                </a:outerShdw>
              </a:effectLst>
              <a:latin typeface="Arial Narrow" charset="0"/>
            </a:endParaRPr>
          </a:p>
        </p:txBody>
      </p:sp>
      <p:sp>
        <p:nvSpPr>
          <p:cNvPr id="462894" name="Rectangle 46"/>
          <p:cNvSpPr>
            <a:spLocks noChangeArrowheads="1"/>
          </p:cNvSpPr>
          <p:nvPr/>
        </p:nvSpPr>
        <p:spPr bwMode="auto">
          <a:xfrm>
            <a:off x="3868738" y="5461000"/>
            <a:ext cx="1458912" cy="909638"/>
          </a:xfrm>
          <a:prstGeom prst="rect">
            <a:avLst/>
          </a:prstGeom>
          <a:solidFill>
            <a:srgbClr val="66FFFF"/>
          </a:solidFill>
          <a:ln w="9525">
            <a:solidFill>
              <a:schemeClr val="bg2"/>
            </a:solidFill>
            <a:miter lim="800000"/>
            <a:headEnd type="none" w="sm" len="sm"/>
            <a:tailEnd type="none" w="sm" len="sm"/>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lIns="86173" tIns="43087" rIns="86173" bIns="43087" anchor="ctr"/>
          <a:lstStyle/>
          <a:p>
            <a:pPr marL="384175" indent="-384175" algn="ctr" defTabSz="903288">
              <a:lnSpc>
                <a:spcPct val="90000"/>
              </a:lnSpc>
              <a:buClr>
                <a:srgbClr val="F6BF69"/>
              </a:buClr>
              <a:buFont typeface="Monotype Sorts" charset="0"/>
              <a:buNone/>
            </a:pPr>
            <a:r>
              <a:rPr lang="en-US" sz="1700" b="1">
                <a:latin typeface="Arial Narrow" charset="0"/>
              </a:rPr>
              <a:t>Activity</a:t>
            </a:r>
          </a:p>
          <a:p>
            <a:pPr marL="384175" indent="-384175" algn="ctr" defTabSz="903288">
              <a:lnSpc>
                <a:spcPct val="90000"/>
              </a:lnSpc>
              <a:buClr>
                <a:srgbClr val="F6BF69"/>
              </a:buClr>
              <a:buFont typeface="Monotype Sorts" charset="0"/>
              <a:buNone/>
            </a:pPr>
            <a:r>
              <a:rPr lang="en-US" sz="1700" b="1">
                <a:latin typeface="Arial Narrow" charset="0"/>
              </a:rPr>
              <a:t>Diagrams</a:t>
            </a:r>
            <a:endParaRPr lang="en-US" sz="1700" b="1">
              <a:effectLst>
                <a:outerShdw blurRad="38100" dist="38100" dir="2700000" algn="tl">
                  <a:srgbClr val="FFFFFF"/>
                </a:outerShdw>
              </a:effectLst>
              <a:latin typeface="Arial Narrow" charset="0"/>
            </a:endParaRPr>
          </a:p>
        </p:txBody>
      </p:sp>
      <p:sp>
        <p:nvSpPr>
          <p:cNvPr id="462895" name="Text Box 47"/>
          <p:cNvSpPr txBox="1">
            <a:spLocks noChangeArrowheads="1"/>
          </p:cNvSpPr>
          <p:nvPr/>
        </p:nvSpPr>
        <p:spPr bwMode="auto">
          <a:xfrm>
            <a:off x="76200" y="808038"/>
            <a:ext cx="1846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sz="1800" b="1" dirty="0">
              <a:latin typeface="Arial Narrow" charset="0"/>
            </a:endParaRPr>
          </a:p>
        </p:txBody>
      </p:sp>
      <p:sp>
        <p:nvSpPr>
          <p:cNvPr id="462896" name="AutoShape 48"/>
          <p:cNvSpPr>
            <a:spLocks noChangeArrowheads="1"/>
          </p:cNvSpPr>
          <p:nvPr/>
        </p:nvSpPr>
        <p:spPr bwMode="auto">
          <a:xfrm>
            <a:off x="3957638" y="3455988"/>
            <a:ext cx="1281112" cy="1195387"/>
          </a:xfrm>
          <a:prstGeom prst="can">
            <a:avLst>
              <a:gd name="adj" fmla="val 39255"/>
            </a:avLst>
          </a:prstGeom>
          <a:solidFill>
            <a:schemeClr val="bg1"/>
          </a:solidFill>
          <a:ln w="9525">
            <a:solidFill>
              <a:schemeClr val="bg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7950" tIns="53975" rIns="107950" bIns="53975" anchor="ctr"/>
          <a:lstStyle/>
          <a:p>
            <a:endParaRPr lang="en-US" b="1"/>
          </a:p>
        </p:txBody>
      </p:sp>
      <p:sp>
        <p:nvSpPr>
          <p:cNvPr id="462897" name="Rectangle 49"/>
          <p:cNvSpPr>
            <a:spLocks noChangeArrowheads="1"/>
          </p:cNvSpPr>
          <p:nvPr/>
        </p:nvSpPr>
        <p:spPr bwMode="auto">
          <a:xfrm>
            <a:off x="4173538" y="4021138"/>
            <a:ext cx="833925" cy="34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7950" tIns="53975" rIns="107950" bIns="53975">
            <a:spAutoFit/>
          </a:bodyPr>
          <a:lstStyle/>
          <a:p>
            <a:pPr>
              <a:lnSpc>
                <a:spcPct val="90000"/>
              </a:lnSpc>
              <a:buClr>
                <a:srgbClr val="F6BF69"/>
              </a:buClr>
              <a:buFont typeface="Monotype Sorts" charset="0"/>
              <a:buNone/>
            </a:pPr>
            <a:r>
              <a:rPr lang="en-US" sz="1700" b="1">
                <a:latin typeface="Arial Narrow" charset="0"/>
              </a:rPr>
              <a:t>Models</a:t>
            </a:r>
          </a:p>
        </p:txBody>
      </p:sp>
    </p:spTree>
    <p:extLst>
      <p:ext uri="{BB962C8B-B14F-4D97-AF65-F5344CB8AC3E}">
        <p14:creationId xmlns:p14="http://schemas.microsoft.com/office/powerpoint/2010/main" val="90685700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9234" name="Rectangle 1026"/>
          <p:cNvSpPr>
            <a:spLocks noGrp="1" noChangeArrowheads="1"/>
          </p:cNvSpPr>
          <p:nvPr>
            <p:ph type="title"/>
          </p:nvPr>
        </p:nvSpPr>
        <p:spPr/>
        <p:txBody>
          <a:bodyPr/>
          <a:lstStyle/>
          <a:p>
            <a:r>
              <a:rPr lang="en-US" b="0"/>
              <a:t>Component Diagram</a:t>
            </a:r>
            <a:endParaRPr lang="en-US"/>
          </a:p>
        </p:txBody>
      </p:sp>
      <p:sp>
        <p:nvSpPr>
          <p:cNvPr id="479235" name="Rectangle 1027"/>
          <p:cNvSpPr>
            <a:spLocks noGrp="1" noChangeArrowheads="1"/>
          </p:cNvSpPr>
          <p:nvPr>
            <p:ph type="body" idx="1"/>
          </p:nvPr>
        </p:nvSpPr>
        <p:spPr>
          <a:xfrm>
            <a:off x="-1" y="1238250"/>
            <a:ext cx="2841625" cy="4781550"/>
          </a:xfrm>
        </p:spPr>
        <p:txBody>
          <a:bodyPr/>
          <a:lstStyle/>
          <a:p>
            <a:r>
              <a:rPr lang="en-US" dirty="0"/>
              <a:t>Captures </a:t>
            </a:r>
            <a:r>
              <a:rPr lang="en-US" dirty="0" smtClean="0"/>
              <a:t>physical </a:t>
            </a:r>
            <a:r>
              <a:rPr lang="en-US" dirty="0"/>
              <a:t>structure of </a:t>
            </a:r>
            <a:r>
              <a:rPr lang="en-US" dirty="0" smtClean="0"/>
              <a:t>system implementation</a:t>
            </a:r>
            <a:endParaRPr lang="en-US" dirty="0"/>
          </a:p>
        </p:txBody>
      </p:sp>
      <p:pic>
        <p:nvPicPr>
          <p:cNvPr id="479239" name="Picture 1031" descr="D:\Rational\Presentations\UML_UT art\FIGURE_29-1.ILLUS.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500" y="1318640"/>
            <a:ext cx="6401349" cy="4380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53491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9234" name="Rectangle 1026"/>
          <p:cNvSpPr>
            <a:spLocks noGrp="1" noChangeArrowheads="1"/>
          </p:cNvSpPr>
          <p:nvPr>
            <p:ph type="title"/>
          </p:nvPr>
        </p:nvSpPr>
        <p:spPr/>
        <p:txBody>
          <a:bodyPr/>
          <a:lstStyle/>
          <a:p>
            <a:r>
              <a:rPr lang="en-US" b="0"/>
              <a:t>Component Diagram</a:t>
            </a:r>
            <a:endParaRPr lang="en-US"/>
          </a:p>
        </p:txBody>
      </p:sp>
      <p:pic>
        <p:nvPicPr>
          <p:cNvPr id="2" name="Picture 1"/>
          <p:cNvPicPr>
            <a:picLocks noChangeAspect="1"/>
          </p:cNvPicPr>
          <p:nvPr/>
        </p:nvPicPr>
        <p:blipFill rotWithShape="1">
          <a:blip r:embed="rId3"/>
          <a:srcRect l="1853" t="3653" r="3259" b="2677"/>
          <a:stretch/>
        </p:blipFill>
        <p:spPr>
          <a:xfrm>
            <a:off x="2127250" y="1238249"/>
            <a:ext cx="7032753" cy="4016375"/>
          </a:xfrm>
          <a:prstGeom prst="rect">
            <a:avLst/>
          </a:prstGeom>
        </p:spPr>
      </p:pic>
      <p:sp>
        <p:nvSpPr>
          <p:cNvPr id="6" name="Rectangle 1027"/>
          <p:cNvSpPr txBox="1">
            <a:spLocks noChangeArrowheads="1"/>
          </p:cNvSpPr>
          <p:nvPr/>
        </p:nvSpPr>
        <p:spPr bwMode="auto">
          <a:xfrm>
            <a:off x="-1" y="1238250"/>
            <a:ext cx="2841625"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 typeface="Wingdings" charset="0"/>
              <a:buBlip>
                <a:blip r:embed="rId4"/>
              </a:buBlip>
              <a:defRPr sz="2400">
                <a:solidFill>
                  <a:schemeClr val="tx2"/>
                </a:solidFill>
                <a:latin typeface="+mn-lt"/>
                <a:ea typeface="+mn-ea"/>
                <a:cs typeface="ＭＳ Ｐゴシック" charset="0"/>
              </a:defRPr>
            </a:lvl1pPr>
            <a:lvl2pPr marL="742950" indent="-285750" algn="l" rtl="0" eaLnBrk="1" fontAlgn="base" hangingPunct="1">
              <a:spcBef>
                <a:spcPct val="20000"/>
              </a:spcBef>
              <a:spcAft>
                <a:spcPct val="0"/>
              </a:spcAft>
              <a:buSzPct val="75000"/>
              <a:buBlip>
                <a:blip r:embed="rId5"/>
              </a:buBlip>
              <a:defRPr sz="2200">
                <a:solidFill>
                  <a:schemeClr val="tx2"/>
                </a:solidFill>
                <a:latin typeface="+mn-lt"/>
                <a:ea typeface="+mn-ea"/>
              </a:defRPr>
            </a:lvl2pPr>
            <a:lvl3pPr marL="1143000" indent="-228600" algn="l" rtl="0" eaLnBrk="1" fontAlgn="base" hangingPunct="1">
              <a:spcBef>
                <a:spcPct val="20000"/>
              </a:spcBef>
              <a:spcAft>
                <a:spcPct val="0"/>
              </a:spcAft>
              <a:buSzPct val="70000"/>
              <a:buBlip>
                <a:blip r:embed="rId6"/>
              </a:buBlip>
              <a:defRPr sz="2000">
                <a:solidFill>
                  <a:schemeClr val="tx2"/>
                </a:solidFill>
                <a:latin typeface="+mn-lt"/>
                <a:ea typeface="+mn-ea"/>
              </a:defRPr>
            </a:lvl3pPr>
            <a:lvl4pPr marL="1600200" indent="-228600" algn="l" rtl="0" eaLnBrk="1" fontAlgn="base" hangingPunct="1">
              <a:spcBef>
                <a:spcPct val="20000"/>
              </a:spcBef>
              <a:spcAft>
                <a:spcPct val="0"/>
              </a:spcAft>
              <a:buChar char="–"/>
              <a:defRPr>
                <a:solidFill>
                  <a:schemeClr val="tx2"/>
                </a:solidFill>
                <a:latin typeface="+mn-lt"/>
                <a:ea typeface="+mn-ea"/>
              </a:defRPr>
            </a:lvl4pPr>
            <a:lvl5pPr marL="2057400" indent="-228600" algn="l" rtl="0" eaLnBrk="1" fontAlgn="base" hangingPunct="1">
              <a:spcBef>
                <a:spcPct val="20000"/>
              </a:spcBef>
              <a:spcAft>
                <a:spcPct val="0"/>
              </a:spcAft>
              <a:buChar char="»"/>
              <a:defRPr sz="1600">
                <a:solidFill>
                  <a:schemeClr val="tx2"/>
                </a:solidFill>
                <a:latin typeface="+mn-lt"/>
                <a:ea typeface="+mn-ea"/>
              </a:defRPr>
            </a:lvl5pPr>
            <a:lvl6pPr marL="2514600" indent="-228600" algn="l" rtl="0" eaLnBrk="1" fontAlgn="base" hangingPunct="1">
              <a:spcBef>
                <a:spcPct val="20000"/>
              </a:spcBef>
              <a:spcAft>
                <a:spcPct val="0"/>
              </a:spcAft>
              <a:buChar char="»"/>
              <a:defRPr sz="1600">
                <a:solidFill>
                  <a:schemeClr val="tx2"/>
                </a:solidFill>
                <a:latin typeface="+mn-lt"/>
                <a:ea typeface="+mn-ea"/>
              </a:defRPr>
            </a:lvl6pPr>
            <a:lvl7pPr marL="2971800" indent="-228600" algn="l" rtl="0" eaLnBrk="1" fontAlgn="base" hangingPunct="1">
              <a:spcBef>
                <a:spcPct val="20000"/>
              </a:spcBef>
              <a:spcAft>
                <a:spcPct val="0"/>
              </a:spcAft>
              <a:buChar char="»"/>
              <a:defRPr sz="1600">
                <a:solidFill>
                  <a:schemeClr val="tx2"/>
                </a:solidFill>
                <a:latin typeface="+mn-lt"/>
                <a:ea typeface="+mn-ea"/>
              </a:defRPr>
            </a:lvl7pPr>
            <a:lvl8pPr marL="3429000" indent="-228600" algn="l" rtl="0" eaLnBrk="1" fontAlgn="base" hangingPunct="1">
              <a:spcBef>
                <a:spcPct val="20000"/>
              </a:spcBef>
              <a:spcAft>
                <a:spcPct val="0"/>
              </a:spcAft>
              <a:buChar char="»"/>
              <a:defRPr sz="1600">
                <a:solidFill>
                  <a:schemeClr val="tx2"/>
                </a:solidFill>
                <a:latin typeface="+mn-lt"/>
                <a:ea typeface="+mn-ea"/>
              </a:defRPr>
            </a:lvl8pPr>
            <a:lvl9pPr marL="3886200" indent="-228600" algn="l" rtl="0" eaLnBrk="1" fontAlgn="base" hangingPunct="1">
              <a:spcBef>
                <a:spcPct val="20000"/>
              </a:spcBef>
              <a:spcAft>
                <a:spcPct val="0"/>
              </a:spcAft>
              <a:buChar char="»"/>
              <a:defRPr sz="1600">
                <a:solidFill>
                  <a:schemeClr val="tx2"/>
                </a:solidFill>
                <a:latin typeface="+mn-lt"/>
                <a:ea typeface="+mn-ea"/>
              </a:defRPr>
            </a:lvl9pPr>
          </a:lstStyle>
          <a:p>
            <a:r>
              <a:rPr lang="en-US" smtClean="0"/>
              <a:t>Captures physical structure of system implementation</a:t>
            </a:r>
            <a:endParaRPr lang="en-US" dirty="0"/>
          </a:p>
        </p:txBody>
      </p:sp>
    </p:spTree>
    <p:extLst>
      <p:ext uri="{BB962C8B-B14F-4D97-AF65-F5344CB8AC3E}">
        <p14:creationId xmlns:p14="http://schemas.microsoft.com/office/powerpoint/2010/main" val="309358940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a:xfrm>
            <a:off x="1698625" y="115888"/>
            <a:ext cx="7207272" cy="838200"/>
          </a:xfrm>
        </p:spPr>
        <p:txBody>
          <a:bodyPr/>
          <a:lstStyle/>
          <a:p>
            <a:pPr eaLnBrk="1" hangingPunct="1">
              <a:defRPr/>
            </a:pPr>
            <a:r>
              <a:rPr lang="en-US" dirty="0">
                <a:latin typeface="Verdana" charset="0"/>
              </a:rPr>
              <a:t>Views and Viewpoints</a:t>
            </a:r>
          </a:p>
        </p:txBody>
      </p:sp>
      <p:sp>
        <p:nvSpPr>
          <p:cNvPr id="38915" name="Rectangle 5"/>
          <p:cNvSpPr>
            <a:spLocks noGrp="1" noChangeArrowheads="1"/>
          </p:cNvSpPr>
          <p:nvPr>
            <p:ph idx="1"/>
          </p:nvPr>
        </p:nvSpPr>
        <p:spPr/>
        <p:txBody>
          <a:bodyPr rtlCol="0">
            <a:normAutofit/>
          </a:bodyPr>
          <a:lstStyle/>
          <a:p>
            <a:pPr eaLnBrk="1" fontAlgn="auto" hangingPunct="1">
              <a:spcAft>
                <a:spcPts val="0"/>
              </a:spcAft>
              <a:buFont typeface="Arial"/>
              <a:buChar char="•"/>
              <a:defRPr/>
            </a:pPr>
            <a:r>
              <a:rPr lang="en-US" dirty="0" smtClean="0">
                <a:latin typeface="Tahoma" charset="0"/>
              </a:rPr>
              <a:t>Generally, it is not feasible to capture everything we want to model in a single model or document</a:t>
            </a:r>
          </a:p>
          <a:p>
            <a:pPr lvl="1" eaLnBrk="1" fontAlgn="auto" hangingPunct="1">
              <a:spcAft>
                <a:spcPts val="0"/>
              </a:spcAft>
              <a:buFont typeface="Arial"/>
              <a:buChar char="–"/>
              <a:defRPr/>
            </a:pPr>
            <a:r>
              <a:rPr lang="en-US" dirty="0" smtClean="0">
                <a:latin typeface="Tahoma" charset="0"/>
              </a:rPr>
              <a:t>The model would be too big, complex, and confusing</a:t>
            </a:r>
          </a:p>
          <a:p>
            <a:pPr marL="457200" lvl="1" indent="0" eaLnBrk="1" fontAlgn="auto" hangingPunct="1">
              <a:spcAft>
                <a:spcPts val="0"/>
              </a:spcAft>
              <a:buNone/>
              <a:defRPr/>
            </a:pPr>
            <a:endParaRPr lang="en-US" dirty="0" smtClean="0">
              <a:latin typeface="Tahoma" charset="0"/>
            </a:endParaRPr>
          </a:p>
          <a:p>
            <a:pPr eaLnBrk="1" fontAlgn="auto" hangingPunct="1">
              <a:spcAft>
                <a:spcPts val="0"/>
              </a:spcAft>
              <a:buFont typeface="Arial"/>
              <a:buChar char="•"/>
              <a:defRPr/>
            </a:pPr>
            <a:r>
              <a:rPr lang="en-US" dirty="0" smtClean="0">
                <a:latin typeface="Tahoma" charset="0"/>
              </a:rPr>
              <a:t>So, we create several coordinated models, each capturing a subset of the design decisions</a:t>
            </a:r>
          </a:p>
          <a:p>
            <a:pPr lvl="1" eaLnBrk="1" fontAlgn="auto" hangingPunct="1">
              <a:spcAft>
                <a:spcPts val="0"/>
              </a:spcAft>
              <a:buFont typeface="Arial"/>
              <a:buChar char="–"/>
              <a:defRPr/>
            </a:pPr>
            <a:r>
              <a:rPr lang="en-US" dirty="0" smtClean="0">
                <a:latin typeface="Tahoma" charset="0"/>
              </a:rPr>
              <a:t>Generally, the subset is organized around a particular concern or other selection criteria</a:t>
            </a:r>
          </a:p>
          <a:p>
            <a:pPr marL="457200" lvl="1" indent="0" eaLnBrk="1" fontAlgn="auto" hangingPunct="1">
              <a:spcAft>
                <a:spcPts val="0"/>
              </a:spcAft>
              <a:buNone/>
              <a:defRPr/>
            </a:pPr>
            <a:endParaRPr lang="en-US" dirty="0" smtClean="0">
              <a:latin typeface="Tahoma" charset="0"/>
            </a:endParaRPr>
          </a:p>
          <a:p>
            <a:pPr eaLnBrk="1" fontAlgn="auto" hangingPunct="1">
              <a:spcAft>
                <a:spcPts val="0"/>
              </a:spcAft>
              <a:buFont typeface="Arial"/>
              <a:buChar char="•"/>
              <a:defRPr/>
            </a:pPr>
            <a:r>
              <a:rPr lang="en-US" dirty="0" smtClean="0">
                <a:latin typeface="Tahoma" charset="0"/>
              </a:rPr>
              <a:t>We call the subset-model a </a:t>
            </a:r>
            <a:r>
              <a:rPr lang="ja-JP" altLang="en-US" dirty="0" smtClean="0">
                <a:latin typeface="Tahoma" charset="0"/>
              </a:rPr>
              <a:t>‘</a:t>
            </a:r>
            <a:r>
              <a:rPr lang="en-US" dirty="0" smtClean="0">
                <a:latin typeface="Tahoma" charset="0"/>
              </a:rPr>
              <a:t>view</a:t>
            </a:r>
            <a:r>
              <a:rPr lang="ja-JP" altLang="en-US" dirty="0" smtClean="0">
                <a:latin typeface="Tahoma" charset="0"/>
              </a:rPr>
              <a:t>’</a:t>
            </a:r>
            <a:r>
              <a:rPr lang="en-US" dirty="0" smtClean="0">
                <a:latin typeface="Tahoma" charset="0"/>
              </a:rPr>
              <a:t> and the concern (or criteria) a </a:t>
            </a:r>
            <a:r>
              <a:rPr lang="ja-JP" altLang="en-US" dirty="0" smtClean="0">
                <a:latin typeface="Tahoma" charset="0"/>
              </a:rPr>
              <a:t>‘</a:t>
            </a:r>
            <a:r>
              <a:rPr lang="en-US" dirty="0" smtClean="0">
                <a:latin typeface="Tahoma" charset="0"/>
              </a:rPr>
              <a:t>viewpoint</a:t>
            </a:r>
            <a:r>
              <a:rPr lang="ja-JP" altLang="en-US" dirty="0" smtClean="0">
                <a:latin typeface="Tahoma" charset="0"/>
              </a:rPr>
              <a:t>’</a:t>
            </a:r>
            <a:endParaRPr lang="en-US" dirty="0" smtClean="0">
              <a:latin typeface="Tahoma" charset="0"/>
            </a:endParaRPr>
          </a:p>
        </p:txBody>
      </p:sp>
      <p:sp>
        <p:nvSpPr>
          <p:cNvPr id="32772" name="Slide Number Placeholder 4"/>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fld id="{DE4344B0-BAC4-B34F-9038-786B89E9CFCC}" type="slidenum">
              <a:rPr lang="en-US" sz="1200">
                <a:latin typeface="Arial Black" charset="0"/>
              </a:rPr>
              <a:pPr>
                <a:defRPr/>
              </a:pPr>
              <a:t>7</a:t>
            </a:fld>
            <a:endParaRPr lang="en-US" sz="1200">
              <a:latin typeface="Arial Black" charset="0"/>
            </a:endParaRPr>
          </a:p>
        </p:txBody>
      </p:sp>
    </p:spTree>
    <p:extLst>
      <p:ext uri="{BB962C8B-B14F-4D97-AF65-F5344CB8AC3E}">
        <p14:creationId xmlns:p14="http://schemas.microsoft.com/office/powerpoint/2010/main" val="143331267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b="0"/>
              <a:t>Component Diagram</a:t>
            </a:r>
            <a:endParaRPr lang="en-US"/>
          </a:p>
        </p:txBody>
      </p:sp>
      <p:sp>
        <p:nvSpPr>
          <p:cNvPr id="481283" name="Rectangle 3"/>
          <p:cNvSpPr>
            <a:spLocks noGrp="1" noChangeArrowheads="1"/>
          </p:cNvSpPr>
          <p:nvPr>
            <p:ph type="body" idx="1"/>
          </p:nvPr>
        </p:nvSpPr>
        <p:spPr/>
        <p:txBody>
          <a:bodyPr/>
          <a:lstStyle/>
          <a:p>
            <a:r>
              <a:rPr lang="en-US"/>
              <a:t>Captures the physical structure of the implementation</a:t>
            </a:r>
          </a:p>
          <a:p>
            <a:r>
              <a:rPr lang="en-US"/>
              <a:t>Built as part of architectural specification</a:t>
            </a:r>
          </a:p>
          <a:p>
            <a:r>
              <a:rPr lang="en-US"/>
              <a:t>Purpose</a:t>
            </a:r>
          </a:p>
          <a:p>
            <a:pPr lvl="1"/>
            <a:r>
              <a:rPr lang="en-US"/>
              <a:t>Organize source code</a:t>
            </a:r>
          </a:p>
          <a:p>
            <a:pPr lvl="1"/>
            <a:r>
              <a:rPr lang="en-US"/>
              <a:t>Construct an executable release</a:t>
            </a:r>
          </a:p>
          <a:p>
            <a:pPr lvl="1"/>
            <a:r>
              <a:rPr lang="en-US"/>
              <a:t>Specify a physical database</a:t>
            </a:r>
          </a:p>
          <a:p>
            <a:r>
              <a:rPr lang="en-US"/>
              <a:t>Developed by architects and programmers</a:t>
            </a:r>
          </a:p>
        </p:txBody>
      </p:sp>
    </p:spTree>
    <p:extLst>
      <p:ext uri="{BB962C8B-B14F-4D97-AF65-F5344CB8AC3E}">
        <p14:creationId xmlns:p14="http://schemas.microsoft.com/office/powerpoint/2010/main" val="22138087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5141" name="Rectangle 1029"/>
          <p:cNvSpPr>
            <a:spLocks noGrp="1" noChangeArrowheads="1"/>
          </p:cNvSpPr>
          <p:nvPr>
            <p:ph type="title"/>
          </p:nvPr>
        </p:nvSpPr>
        <p:spPr/>
        <p:txBody>
          <a:bodyPr/>
          <a:lstStyle/>
          <a:p>
            <a:r>
              <a:rPr lang="en-US" b="0"/>
              <a:t>Object Diagram</a:t>
            </a:r>
            <a:endParaRPr lang="en-US"/>
          </a:p>
        </p:txBody>
      </p:sp>
      <p:sp>
        <p:nvSpPr>
          <p:cNvPr id="475142" name="Rectangle 1030"/>
          <p:cNvSpPr>
            <a:spLocks noGrp="1" noChangeArrowheads="1"/>
          </p:cNvSpPr>
          <p:nvPr>
            <p:ph type="body" idx="1"/>
          </p:nvPr>
        </p:nvSpPr>
        <p:spPr/>
        <p:txBody>
          <a:bodyPr/>
          <a:lstStyle/>
          <a:p>
            <a:r>
              <a:rPr lang="en-US"/>
              <a:t>Captures instances and links</a:t>
            </a:r>
          </a:p>
        </p:txBody>
      </p:sp>
      <p:pic>
        <p:nvPicPr>
          <p:cNvPr id="475143" name="Picture 1031" descr="D:\Rational\Presentations\UML_UT art\FIGURE_14-1.ILLUS.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1903413"/>
            <a:ext cx="561975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97417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r>
              <a:rPr lang="en-US" b="0"/>
              <a:t>Object Diagram</a:t>
            </a:r>
            <a:endParaRPr lang="en-US"/>
          </a:p>
        </p:txBody>
      </p:sp>
      <p:sp>
        <p:nvSpPr>
          <p:cNvPr id="477187" name="Rectangle 3"/>
          <p:cNvSpPr>
            <a:spLocks noGrp="1" noChangeArrowheads="1"/>
          </p:cNvSpPr>
          <p:nvPr>
            <p:ph type="body" idx="1"/>
          </p:nvPr>
        </p:nvSpPr>
        <p:spPr/>
        <p:txBody>
          <a:bodyPr/>
          <a:lstStyle/>
          <a:p>
            <a:r>
              <a:rPr lang="en-US" dirty="0"/>
              <a:t>Shows instances and </a:t>
            </a:r>
            <a:r>
              <a:rPr lang="en-US" dirty="0" smtClean="0"/>
              <a:t>links that architecture elements maintain across functions</a:t>
            </a:r>
            <a:endParaRPr lang="en-US" dirty="0"/>
          </a:p>
          <a:p>
            <a:r>
              <a:rPr lang="en-US" dirty="0"/>
              <a:t>Built during analysis and design</a:t>
            </a:r>
          </a:p>
          <a:p>
            <a:r>
              <a:rPr lang="en-US" dirty="0"/>
              <a:t>Purpose</a:t>
            </a:r>
          </a:p>
          <a:p>
            <a:pPr lvl="1"/>
            <a:r>
              <a:rPr lang="en-US" dirty="0"/>
              <a:t>Illustrate data/object structures</a:t>
            </a:r>
          </a:p>
          <a:p>
            <a:pPr lvl="1"/>
            <a:r>
              <a:rPr lang="en-US" dirty="0"/>
              <a:t>Specify </a:t>
            </a:r>
            <a:r>
              <a:rPr lang="en-US" dirty="0" smtClean="0"/>
              <a:t>architecture runtime snapshots</a:t>
            </a:r>
            <a:endParaRPr lang="en-US" dirty="0"/>
          </a:p>
          <a:p>
            <a:r>
              <a:rPr lang="en-US" dirty="0"/>
              <a:t>Developed by analysts, designers, and implementers</a:t>
            </a:r>
          </a:p>
        </p:txBody>
      </p:sp>
    </p:spTree>
    <p:extLst>
      <p:ext uri="{BB962C8B-B14F-4D97-AF65-F5344CB8AC3E}">
        <p14:creationId xmlns:p14="http://schemas.microsoft.com/office/powerpoint/2010/main" val="346229677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Composite Structure Diagram</a:t>
            </a:r>
            <a:endParaRPr lang="en-US" dirty="0"/>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73</a:t>
            </a:fld>
            <a:r>
              <a:rPr lang="it-IT" smtClean="0"/>
              <a:t> -</a:t>
            </a:r>
            <a:endParaRPr lang="en-US"/>
          </a:p>
        </p:txBody>
      </p:sp>
      <p:pic>
        <p:nvPicPr>
          <p:cNvPr id="6" name="Picture 5" descr="composite-internal-structure-diagram-elemen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572" y="1434549"/>
            <a:ext cx="7380177" cy="5417273"/>
          </a:xfrm>
          <a:prstGeom prst="rect">
            <a:avLst/>
          </a:prstGeom>
        </p:spPr>
      </p:pic>
      <p:sp>
        <p:nvSpPr>
          <p:cNvPr id="3" name="Content Placeholder 2"/>
          <p:cNvSpPr>
            <a:spLocks noGrp="1"/>
          </p:cNvSpPr>
          <p:nvPr>
            <p:ph idx="1"/>
          </p:nvPr>
        </p:nvSpPr>
        <p:spPr>
          <a:xfrm>
            <a:off x="336926" y="1056812"/>
            <a:ext cx="4717674" cy="4649901"/>
          </a:xfrm>
        </p:spPr>
        <p:txBody>
          <a:bodyPr/>
          <a:lstStyle/>
          <a:p>
            <a:r>
              <a:rPr lang="en-US" dirty="0" smtClean="0"/>
              <a:t>Captures the internal modular structure of components </a:t>
            </a:r>
            <a:endParaRPr lang="en-US" dirty="0"/>
          </a:p>
        </p:txBody>
      </p:sp>
    </p:spTree>
    <p:extLst>
      <p:ext uri="{BB962C8B-B14F-4D97-AF65-F5344CB8AC3E}">
        <p14:creationId xmlns:p14="http://schemas.microsoft.com/office/powerpoint/2010/main" val="146561453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3330" name="Rectangle 1026"/>
          <p:cNvSpPr>
            <a:spLocks noGrp="1" noChangeArrowheads="1"/>
          </p:cNvSpPr>
          <p:nvPr>
            <p:ph type="title"/>
          </p:nvPr>
        </p:nvSpPr>
        <p:spPr/>
        <p:txBody>
          <a:bodyPr/>
          <a:lstStyle/>
          <a:p>
            <a:r>
              <a:rPr lang="en-US" b="0"/>
              <a:t>Deployment Diagram</a:t>
            </a:r>
            <a:endParaRPr lang="en-US"/>
          </a:p>
        </p:txBody>
      </p:sp>
      <p:sp>
        <p:nvSpPr>
          <p:cNvPr id="483331" name="Rectangle 1027"/>
          <p:cNvSpPr>
            <a:spLocks noGrp="1" noChangeArrowheads="1"/>
          </p:cNvSpPr>
          <p:nvPr>
            <p:ph type="body" idx="1"/>
          </p:nvPr>
        </p:nvSpPr>
        <p:spPr/>
        <p:txBody>
          <a:bodyPr/>
          <a:lstStyle/>
          <a:p>
            <a:r>
              <a:rPr lang="en-US"/>
              <a:t>Captures the topology of a system</a:t>
            </a:r>
            <a:r>
              <a:rPr lang="ja-JP" altLang="en-US">
                <a:latin typeface="Arial"/>
              </a:rPr>
              <a:t>’</a:t>
            </a:r>
            <a:r>
              <a:rPr lang="en-US"/>
              <a:t>s hardware</a:t>
            </a:r>
          </a:p>
        </p:txBody>
      </p:sp>
      <p:pic>
        <p:nvPicPr>
          <p:cNvPr id="483335" name="Picture 1031" descr="D:\Rational\Presentations\UML_UT art\FIGURE_30-1.ILLUS.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788" y="1857375"/>
            <a:ext cx="6181725"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9777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3330" name="Rectangle 1026"/>
          <p:cNvSpPr>
            <a:spLocks noGrp="1" noChangeArrowheads="1"/>
          </p:cNvSpPr>
          <p:nvPr>
            <p:ph type="title"/>
          </p:nvPr>
        </p:nvSpPr>
        <p:spPr/>
        <p:txBody>
          <a:bodyPr/>
          <a:lstStyle/>
          <a:p>
            <a:r>
              <a:rPr lang="en-US" b="0"/>
              <a:t>Deployment Diagram</a:t>
            </a:r>
            <a:endParaRPr lang="en-US"/>
          </a:p>
        </p:txBody>
      </p:sp>
      <p:pic>
        <p:nvPicPr>
          <p:cNvPr id="8" name="Picture 7" descr="05fig07.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0" y="1701800"/>
            <a:ext cx="6350000" cy="5156200"/>
          </a:xfrm>
          <a:prstGeom prst="rect">
            <a:avLst/>
          </a:prstGeom>
        </p:spPr>
      </p:pic>
      <p:sp>
        <p:nvSpPr>
          <p:cNvPr id="483331" name="Rectangle 1027"/>
          <p:cNvSpPr>
            <a:spLocks noGrp="1" noChangeArrowheads="1"/>
          </p:cNvSpPr>
          <p:nvPr>
            <p:ph type="body" idx="1"/>
          </p:nvPr>
        </p:nvSpPr>
        <p:spPr>
          <a:xfrm>
            <a:off x="0" y="1085254"/>
            <a:ext cx="2793999" cy="5126341"/>
          </a:xfrm>
        </p:spPr>
        <p:txBody>
          <a:bodyPr/>
          <a:lstStyle/>
          <a:p>
            <a:r>
              <a:rPr lang="en-US" dirty="0"/>
              <a:t>Captures the topology of a system</a:t>
            </a:r>
            <a:r>
              <a:rPr lang="ja-JP" altLang="en-US" dirty="0">
                <a:latin typeface="Arial"/>
              </a:rPr>
              <a:t>’</a:t>
            </a:r>
            <a:r>
              <a:rPr lang="en-US" dirty="0"/>
              <a:t>s </a:t>
            </a:r>
            <a:r>
              <a:rPr lang="en-US" dirty="0" smtClean="0"/>
              <a:t>hardware</a:t>
            </a:r>
            <a:r>
              <a:rPr lang="mr-IN" dirty="0" smtClean="0">
                <a:latin typeface="Trebuchet MS"/>
                <a:cs typeface="Trebuchet MS"/>
              </a:rPr>
              <a:t>…</a:t>
            </a:r>
            <a:r>
              <a:rPr lang="it-IT" dirty="0" smtClean="0"/>
              <a:t> </a:t>
            </a:r>
            <a:r>
              <a:rPr lang="it-IT" b="1" dirty="0" err="1" smtClean="0">
                <a:solidFill>
                  <a:srgbClr val="FF0000"/>
                </a:solidFill>
              </a:rPr>
              <a:t>but</a:t>
            </a:r>
            <a:r>
              <a:rPr lang="it-IT" b="1" dirty="0" smtClean="0">
                <a:solidFill>
                  <a:srgbClr val="FF0000"/>
                </a:solidFill>
              </a:rPr>
              <a:t> </a:t>
            </a:r>
            <a:r>
              <a:rPr lang="it-IT" b="1" dirty="0" err="1" smtClean="0">
                <a:solidFill>
                  <a:srgbClr val="FF0000"/>
                </a:solidFill>
              </a:rPr>
              <a:t>not</a:t>
            </a:r>
            <a:r>
              <a:rPr lang="it-IT" b="1" dirty="0" smtClean="0">
                <a:solidFill>
                  <a:srgbClr val="FF0000"/>
                </a:solidFill>
              </a:rPr>
              <a:t> </a:t>
            </a:r>
            <a:r>
              <a:rPr lang="it-IT" b="1" dirty="0" err="1" smtClean="0">
                <a:solidFill>
                  <a:srgbClr val="FF0000"/>
                </a:solidFill>
              </a:rPr>
              <a:t>only</a:t>
            </a:r>
            <a:r>
              <a:rPr lang="it-IT" b="1" dirty="0" smtClean="0">
                <a:solidFill>
                  <a:srgbClr val="FF0000"/>
                </a:solidFill>
              </a:rPr>
              <a:t>!</a:t>
            </a:r>
            <a:endParaRPr lang="en-US" b="1" dirty="0">
              <a:solidFill>
                <a:srgbClr val="FF0000"/>
              </a:solidFill>
            </a:endParaRPr>
          </a:p>
        </p:txBody>
      </p:sp>
    </p:spTree>
    <p:extLst>
      <p:ext uri="{BB962C8B-B14F-4D97-AF65-F5344CB8AC3E}">
        <p14:creationId xmlns:p14="http://schemas.microsoft.com/office/powerpoint/2010/main" val="85871531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r>
              <a:rPr lang="en-US" b="0"/>
              <a:t>Deployment Diagram</a:t>
            </a:r>
            <a:endParaRPr lang="en-US"/>
          </a:p>
        </p:txBody>
      </p:sp>
      <p:sp>
        <p:nvSpPr>
          <p:cNvPr id="485379" name="Rectangle 3"/>
          <p:cNvSpPr>
            <a:spLocks noGrp="1" noChangeArrowheads="1"/>
          </p:cNvSpPr>
          <p:nvPr>
            <p:ph type="body" idx="1"/>
          </p:nvPr>
        </p:nvSpPr>
        <p:spPr/>
        <p:txBody>
          <a:bodyPr/>
          <a:lstStyle/>
          <a:p>
            <a:r>
              <a:rPr lang="en-US"/>
              <a:t>Captures the topology of a system</a:t>
            </a:r>
            <a:r>
              <a:rPr lang="ja-JP" altLang="en-US">
                <a:latin typeface="Arial"/>
              </a:rPr>
              <a:t>’</a:t>
            </a:r>
            <a:r>
              <a:rPr lang="en-US"/>
              <a:t>s hardware</a:t>
            </a:r>
          </a:p>
          <a:p>
            <a:r>
              <a:rPr lang="en-US"/>
              <a:t>Built as part of architectural specification</a:t>
            </a:r>
          </a:p>
          <a:p>
            <a:r>
              <a:rPr lang="en-US"/>
              <a:t>Purpose</a:t>
            </a:r>
          </a:p>
          <a:p>
            <a:pPr lvl="1"/>
            <a:r>
              <a:rPr lang="en-US"/>
              <a:t>Specify the distribution of components</a:t>
            </a:r>
          </a:p>
          <a:p>
            <a:pPr lvl="1"/>
            <a:r>
              <a:rPr lang="en-US"/>
              <a:t>Identify performance bottlenecks</a:t>
            </a:r>
          </a:p>
          <a:p>
            <a:r>
              <a:rPr lang="en-US"/>
              <a:t>Developed by architects, networking engineers, and system engineers</a:t>
            </a:r>
          </a:p>
        </p:txBody>
      </p:sp>
    </p:spTree>
    <p:extLst>
      <p:ext uri="{BB962C8B-B14F-4D97-AF65-F5344CB8AC3E}">
        <p14:creationId xmlns:p14="http://schemas.microsoft.com/office/powerpoint/2010/main" val="50214938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p:txBody>
          <a:bodyPr/>
          <a:lstStyle/>
          <a:p>
            <a:r>
              <a:rPr lang="en-US" b="0" dirty="0" smtClean="0"/>
              <a:t>“Architectural” Sequence </a:t>
            </a:r>
            <a:r>
              <a:rPr lang="en-US" b="0" dirty="0"/>
              <a:t>Diagram</a:t>
            </a:r>
            <a:endParaRPr lang="en-US" dirty="0"/>
          </a:p>
        </p:txBody>
      </p:sp>
      <p:sp>
        <p:nvSpPr>
          <p:cNvPr id="487427" name="Rectangle 3"/>
          <p:cNvSpPr>
            <a:spLocks noGrp="1" noChangeArrowheads="1"/>
          </p:cNvSpPr>
          <p:nvPr>
            <p:ph type="body" idx="1"/>
          </p:nvPr>
        </p:nvSpPr>
        <p:spPr/>
        <p:txBody>
          <a:bodyPr/>
          <a:lstStyle/>
          <a:p>
            <a:r>
              <a:rPr lang="en-US" dirty="0"/>
              <a:t>Captures </a:t>
            </a:r>
            <a:r>
              <a:rPr lang="en-US" dirty="0" smtClean="0"/>
              <a:t>dynamic module and/or component </a:t>
            </a:r>
            <a:r>
              <a:rPr lang="en-US" dirty="0"/>
              <a:t>behavior (time-oriented)</a:t>
            </a:r>
          </a:p>
        </p:txBody>
      </p:sp>
      <p:pic>
        <p:nvPicPr>
          <p:cNvPr id="487431" name="Picture 7" descr="D:\Rational\Presentations\UML_UT art\FIGURE_A-4.ILLUS.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687" y="2052638"/>
            <a:ext cx="6421437" cy="4077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9706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p:txBody>
          <a:bodyPr/>
          <a:lstStyle/>
          <a:p>
            <a:r>
              <a:rPr lang="en-US" dirty="0"/>
              <a:t>“Architectural” Sequence Diagram</a:t>
            </a:r>
          </a:p>
        </p:txBody>
      </p:sp>
      <p:sp>
        <p:nvSpPr>
          <p:cNvPr id="489475" name="Rectangle 3"/>
          <p:cNvSpPr>
            <a:spLocks noGrp="1" noChangeArrowheads="1"/>
          </p:cNvSpPr>
          <p:nvPr>
            <p:ph type="body" idx="1"/>
          </p:nvPr>
        </p:nvSpPr>
        <p:spPr/>
        <p:txBody>
          <a:bodyPr/>
          <a:lstStyle/>
          <a:p>
            <a:r>
              <a:rPr lang="en-US" dirty="0"/>
              <a:t>Captures dynamic behavior (time-oriented)</a:t>
            </a:r>
          </a:p>
          <a:p>
            <a:r>
              <a:rPr lang="en-US" dirty="0"/>
              <a:t>Purpose</a:t>
            </a:r>
          </a:p>
          <a:p>
            <a:pPr lvl="1"/>
            <a:r>
              <a:rPr lang="en-US" dirty="0"/>
              <a:t>Model flow of control</a:t>
            </a:r>
          </a:p>
          <a:p>
            <a:pPr lvl="1"/>
            <a:r>
              <a:rPr lang="en-US" dirty="0"/>
              <a:t>Illustrate typical </a:t>
            </a:r>
            <a:r>
              <a:rPr lang="en-US" dirty="0" smtClean="0"/>
              <a:t>scenarios</a:t>
            </a:r>
          </a:p>
          <a:p>
            <a:pPr lvl="1"/>
            <a:r>
              <a:rPr lang="en-US" dirty="0" smtClean="0"/>
              <a:t>Analyse architecture -</a:t>
            </a:r>
            <a:r>
              <a:rPr lang="en-US" dirty="0" err="1" smtClean="0"/>
              <a:t>ilities</a:t>
            </a:r>
            <a:endParaRPr lang="en-US" dirty="0"/>
          </a:p>
        </p:txBody>
      </p:sp>
    </p:spTree>
    <p:extLst>
      <p:ext uri="{BB962C8B-B14F-4D97-AF65-F5344CB8AC3E}">
        <p14:creationId xmlns:p14="http://schemas.microsoft.com/office/powerpoint/2010/main" val="325080362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Putting it all at work</a:t>
            </a:r>
            <a:r>
              <a:rPr lang="mr-IN" dirty="0" smtClean="0">
                <a:latin typeface="Times"/>
                <a:cs typeface="Times"/>
              </a:rPr>
              <a:t>…</a:t>
            </a:r>
            <a:r>
              <a:rPr lang="it-IT" dirty="0" smtClean="0">
                <a:latin typeface="Times"/>
                <a:cs typeface="Times"/>
              </a:rPr>
              <a:t> </a:t>
            </a:r>
            <a:r>
              <a:rPr lang="it-IT" dirty="0" smtClean="0"/>
              <a:t>a sample scenario from </a:t>
            </a:r>
            <a:r>
              <a:rPr lang="it-IT" dirty="0" smtClean="0"/>
              <a:t>a </a:t>
            </a:r>
            <a:r>
              <a:rPr lang="it-IT" dirty="0" err="1" smtClean="0"/>
              <a:t>Student</a:t>
            </a:r>
            <a:r>
              <a:rPr lang="it-IT" dirty="0" smtClean="0"/>
              <a:t> Project</a:t>
            </a:r>
            <a:r>
              <a:rPr lang="it-IT" dirty="0" smtClean="0"/>
              <a:t>!</a:t>
            </a:r>
            <a:endParaRPr lang="en-US" dirty="0"/>
          </a:p>
        </p:txBody>
      </p:sp>
      <p:sp>
        <p:nvSpPr>
          <p:cNvPr id="4" name="Footer Placeholder 3"/>
          <p:cNvSpPr>
            <a:spLocks noGrp="1"/>
          </p:cNvSpPr>
          <p:nvPr>
            <p:ph type="ftr" sz="quarter" idx="10"/>
          </p:nvPr>
        </p:nvSpPr>
        <p:spPr/>
        <p:txBody>
          <a:bodyPr/>
          <a:lstStyle/>
          <a:p>
            <a:pPr>
              <a:defRPr/>
            </a:pPr>
            <a:r>
              <a:rPr lang="en-US" smtClean="0"/>
              <a:t>Design&amp;SwArch</a:t>
            </a:r>
            <a:endParaRPr lang="en-US"/>
          </a:p>
        </p:txBody>
      </p:sp>
    </p:spTree>
    <p:extLst>
      <p:ext uri="{BB962C8B-B14F-4D97-AF65-F5344CB8AC3E}">
        <p14:creationId xmlns:p14="http://schemas.microsoft.com/office/powerpoint/2010/main" val="148474344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title"/>
          </p:nvPr>
        </p:nvSpPr>
        <p:spPr>
          <a:xfrm>
            <a:off x="0" y="12700"/>
            <a:ext cx="8229600" cy="685800"/>
          </a:xfrm>
        </p:spPr>
        <p:txBody>
          <a:bodyPr rtlCol="0">
            <a:normAutofit/>
          </a:bodyPr>
          <a:lstStyle/>
          <a:p>
            <a:pPr eaLnBrk="1" fontAlgn="auto" hangingPunct="1">
              <a:spcAft>
                <a:spcPts val="0"/>
              </a:spcAft>
              <a:defRPr/>
            </a:pPr>
            <a:r>
              <a:rPr lang="en-US" dirty="0" smtClean="0">
                <a:latin typeface="Verdana" charset="0"/>
              </a:rPr>
              <a:t>Views and Viewpoints Example</a:t>
            </a:r>
          </a:p>
        </p:txBody>
      </p:sp>
      <p:sp>
        <p:nvSpPr>
          <p:cNvPr id="34819" name="Slide Number Placeholder 3"/>
          <p:cNvSpPr>
            <a:spLocks noGrp="1"/>
          </p:cNvSpPr>
          <p:nvPr>
            <p:ph type="sldNum" sz="quarter" idx="4294967295"/>
          </p:nvPr>
        </p:nvSpPr>
        <p:spPr>
          <a:xfrm>
            <a:off x="4089400" y="6324600"/>
            <a:ext cx="965200" cy="228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fld id="{7E372042-541A-1242-AC93-DFFCE7F7CDD8}" type="slidenum">
              <a:rPr lang="en-US" sz="1200">
                <a:latin typeface="Arial Black" charset="0"/>
              </a:rPr>
              <a:pPr>
                <a:defRPr/>
              </a:pPr>
              <a:t>8</a:t>
            </a:fld>
            <a:endParaRPr lang="en-US" sz="1200">
              <a:latin typeface="Arial Black" charset="0"/>
            </a:endParaRPr>
          </a:p>
        </p:txBody>
      </p:sp>
      <p:pic>
        <p:nvPicPr>
          <p:cNvPr id="34820" name="Picture 5" descr="6-deployment-viewpoint-1o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31925"/>
            <a:ext cx="33528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6" descr="6-deployment-viewpoint-2of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143000"/>
            <a:ext cx="289242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 Box 7"/>
          <p:cNvSpPr txBox="1">
            <a:spLocks noChangeArrowheads="1"/>
          </p:cNvSpPr>
          <p:nvPr/>
        </p:nvSpPr>
        <p:spPr bwMode="auto">
          <a:xfrm>
            <a:off x="838200" y="4479925"/>
            <a:ext cx="3276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pPr>
            <a:r>
              <a:rPr lang="en-US" sz="2000">
                <a:latin typeface="Arial" charset="0"/>
              </a:rPr>
              <a:t>Deployment view of a 3-tier application</a:t>
            </a:r>
          </a:p>
        </p:txBody>
      </p:sp>
      <p:sp>
        <p:nvSpPr>
          <p:cNvPr id="34823" name="Text Box 8"/>
          <p:cNvSpPr txBox="1">
            <a:spLocks noChangeArrowheads="1"/>
          </p:cNvSpPr>
          <p:nvPr/>
        </p:nvSpPr>
        <p:spPr bwMode="auto">
          <a:xfrm>
            <a:off x="4953000" y="4479925"/>
            <a:ext cx="3276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pPr>
            <a:r>
              <a:rPr lang="en-US" sz="2000" dirty="0">
                <a:latin typeface="Arial" charset="0"/>
              </a:rPr>
              <a:t>Deployment view of a </a:t>
            </a:r>
            <a:r>
              <a:rPr lang="en-US" sz="2000" dirty="0" smtClean="0">
                <a:latin typeface="Arial" charset="0"/>
              </a:rPr>
              <a:t>Space Station </a:t>
            </a:r>
            <a:r>
              <a:rPr lang="en-US" sz="2000" dirty="0">
                <a:latin typeface="Arial" charset="0"/>
              </a:rPr>
              <a:t>system</a:t>
            </a:r>
          </a:p>
        </p:txBody>
      </p:sp>
      <p:grpSp>
        <p:nvGrpSpPr>
          <p:cNvPr id="2" name="Group 12"/>
          <p:cNvGrpSpPr>
            <a:grpSpLocks/>
          </p:cNvGrpSpPr>
          <p:nvPr/>
        </p:nvGrpSpPr>
        <p:grpSpPr bwMode="auto">
          <a:xfrm>
            <a:off x="2971800" y="4632325"/>
            <a:ext cx="3276600" cy="1539875"/>
            <a:chOff x="1824" y="2928"/>
            <a:chExt cx="2064" cy="970"/>
          </a:xfrm>
        </p:grpSpPr>
        <p:sp>
          <p:nvSpPr>
            <p:cNvPr id="34826" name="Text Box 9"/>
            <p:cNvSpPr txBox="1">
              <a:spLocks noChangeArrowheads="1"/>
            </p:cNvSpPr>
            <p:nvPr/>
          </p:nvSpPr>
          <p:spPr bwMode="auto">
            <a:xfrm>
              <a:off x="1824" y="3456"/>
              <a:ext cx="206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pPr>
              <a:r>
                <a:rPr lang="en-US" sz="2000">
                  <a:latin typeface="Arial" charset="0"/>
                </a:rPr>
                <a:t>Both instances of the deployment </a:t>
              </a:r>
              <a:r>
                <a:rPr lang="en-US" sz="2000" i="1">
                  <a:latin typeface="Arial" charset="0"/>
                </a:rPr>
                <a:t>viewpoint</a:t>
              </a:r>
              <a:endParaRPr lang="en-US" sz="2000">
                <a:latin typeface="Arial" charset="0"/>
              </a:endParaRPr>
            </a:p>
          </p:txBody>
        </p:sp>
        <p:sp>
          <p:nvSpPr>
            <p:cNvPr id="34827" name="Line 10"/>
            <p:cNvSpPr>
              <a:spLocks noChangeShapeType="1"/>
            </p:cNvSpPr>
            <p:nvPr/>
          </p:nvSpPr>
          <p:spPr bwMode="auto">
            <a:xfrm flipH="1" flipV="1">
              <a:off x="2160" y="3120"/>
              <a:ext cx="288"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28" name="Line 11"/>
            <p:cNvSpPr>
              <a:spLocks noChangeShapeType="1"/>
            </p:cNvSpPr>
            <p:nvPr/>
          </p:nvSpPr>
          <p:spPr bwMode="auto">
            <a:xfrm flipV="1">
              <a:off x="3024" y="2928"/>
              <a:ext cx="192"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4825" name="Text Box 13"/>
          <p:cNvSpPr txBox="1">
            <a:spLocks noChangeArrowheads="1"/>
          </p:cNvSpPr>
          <p:nvPr/>
        </p:nvSpPr>
        <p:spPr bwMode="auto">
          <a:xfrm>
            <a:off x="304800" y="6629400"/>
            <a:ext cx="82184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800" i="1">
                <a:latin typeface="Helvetica" charset="0"/>
              </a:rPr>
              <a:t>Software Architecture: Foundations, Theory, and Practice</a:t>
            </a:r>
            <a:r>
              <a:rPr lang="en-US" sz="800">
                <a:latin typeface="Helvetica" charset="0"/>
              </a:rPr>
              <a:t>; Richard N. Taylor, Nenad Medvidovic, and Eric M. Dashofy; </a:t>
            </a:r>
            <a:r>
              <a:rPr lang="en-US" sz="800">
                <a:latin typeface="Arial" charset="0"/>
              </a:rPr>
              <a:t>© 2010 John Wiley &amp; Sons, Inc. Reprinted with permission.</a:t>
            </a:r>
            <a:r>
              <a:rPr lang="en-US" sz="900">
                <a:latin typeface="Helvetica" charset="0"/>
              </a:rPr>
              <a:t> </a:t>
            </a:r>
          </a:p>
        </p:txBody>
      </p:sp>
    </p:spTree>
    <p:extLst>
      <p:ext uri="{BB962C8B-B14F-4D97-AF65-F5344CB8AC3E}">
        <p14:creationId xmlns:p14="http://schemas.microsoft.com/office/powerpoint/2010/main" val="19999340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see... Solution description!</a:t>
            </a:r>
            <a:endParaRPr lang="en-US" dirty="0"/>
          </a:p>
        </p:txBody>
      </p:sp>
      <p:sp>
        <p:nvSpPr>
          <p:cNvPr id="3" name="Content Placeholder 2"/>
          <p:cNvSpPr>
            <a:spLocks noGrp="1"/>
          </p:cNvSpPr>
          <p:nvPr>
            <p:ph idx="1"/>
          </p:nvPr>
        </p:nvSpPr>
        <p:spPr/>
        <p:txBody>
          <a:bodyPr/>
          <a:lstStyle/>
          <a:p>
            <a:r>
              <a:rPr lang="en-US" dirty="0" smtClean="0"/>
              <a:t>“We </a:t>
            </a:r>
            <a:r>
              <a:rPr lang="en-US" dirty="0"/>
              <a:t>will implement a client-server architecture (Fig. 2) based on common REST API and MVC pattern, so with just one server application we manage both web application and mobile application, obviously we will have a version for taxi driver and a version for </a:t>
            </a:r>
            <a:r>
              <a:rPr lang="en-US" dirty="0" smtClean="0"/>
              <a:t>clients covering cases for handling login</a:t>
            </a:r>
            <a:r>
              <a:rPr lang="en-US" dirty="0"/>
              <a:t> </a:t>
            </a:r>
            <a:r>
              <a:rPr lang="en-US" dirty="0" smtClean="0"/>
              <a:t>and other requests from drivers and clients.”</a:t>
            </a:r>
          </a:p>
          <a:p>
            <a:pPr marL="457200" lvl="1"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80</a:t>
            </a:fld>
            <a:r>
              <a:rPr lang="it-IT" smtClean="0"/>
              <a:t> -</a:t>
            </a:r>
            <a:endParaRPr lang="en-US"/>
          </a:p>
        </p:txBody>
      </p:sp>
      <p:sp>
        <p:nvSpPr>
          <p:cNvPr id="6" name="TextBox 5"/>
          <p:cNvSpPr txBox="1"/>
          <p:nvPr/>
        </p:nvSpPr>
        <p:spPr>
          <a:xfrm>
            <a:off x="5890717" y="4268558"/>
            <a:ext cx="3031033" cy="1015663"/>
          </a:xfrm>
          <a:prstGeom prst="rect">
            <a:avLst/>
          </a:prstGeom>
          <a:noFill/>
        </p:spPr>
        <p:txBody>
          <a:bodyPr wrap="square" rtlCol="0">
            <a:spAutoFit/>
          </a:bodyPr>
          <a:lstStyle/>
          <a:p>
            <a:r>
              <a:rPr lang="en-US" sz="2000" b="1" i="1" dirty="0" smtClean="0"/>
              <a:t>Cit. [the student’s interpretation of the textual specification]</a:t>
            </a:r>
            <a:endParaRPr lang="en-US" sz="2000" b="1" i="1" dirty="0"/>
          </a:p>
        </p:txBody>
      </p:sp>
    </p:spTree>
    <p:extLst>
      <p:ext uri="{BB962C8B-B14F-4D97-AF65-F5344CB8AC3E}">
        <p14:creationId xmlns:p14="http://schemas.microsoft.com/office/powerpoint/2010/main" val="86009846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406" y="115888"/>
            <a:ext cx="6827707" cy="838200"/>
          </a:xfrm>
        </p:spPr>
        <p:txBody>
          <a:bodyPr/>
          <a:lstStyle/>
          <a:p>
            <a:r>
              <a:rPr lang="en-US" dirty="0" smtClean="0"/>
              <a:t>Meanwhile, back in the requirements... Architecture Draft?!</a:t>
            </a:r>
            <a:endParaRPr lang="en-US" dirty="0"/>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81</a:t>
            </a:fld>
            <a:r>
              <a:rPr lang="it-IT" smtClean="0"/>
              <a:t> -</a:t>
            </a:r>
            <a:endParaRPr lang="en-US"/>
          </a:p>
        </p:txBody>
      </p:sp>
      <p:pic>
        <p:nvPicPr>
          <p:cNvPr id="7" name="Picture 6" descr="Screen Shot 2016-10-26 at 18.21.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339" y="1086264"/>
            <a:ext cx="6954223" cy="5138740"/>
          </a:xfrm>
          <a:prstGeom prst="rect">
            <a:avLst/>
          </a:prstGeom>
        </p:spPr>
      </p:pic>
    </p:spTree>
    <p:extLst>
      <p:ext uri="{BB962C8B-B14F-4D97-AF65-F5344CB8AC3E}">
        <p14:creationId xmlns:p14="http://schemas.microsoft.com/office/powerpoint/2010/main" val="332622889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First Architecture Decision!</a:t>
            </a:r>
            <a:endParaRPr lang="en-US" dirty="0"/>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82</a:t>
            </a:fld>
            <a:r>
              <a:rPr lang="it-IT" smtClean="0"/>
              <a:t> -</a:t>
            </a:r>
            <a:endParaRPr lang="en-US"/>
          </a:p>
        </p:txBody>
      </p:sp>
      <p:pic>
        <p:nvPicPr>
          <p:cNvPr id="3" name="Picture 2" descr="Screen Shot 2016-11-02 at 11.42.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227" y="1075938"/>
            <a:ext cx="7261773" cy="5137776"/>
          </a:xfrm>
          <a:prstGeom prst="rect">
            <a:avLst/>
          </a:prstGeom>
        </p:spPr>
      </p:pic>
      <p:sp>
        <p:nvSpPr>
          <p:cNvPr id="6" name="TextBox 5"/>
          <p:cNvSpPr txBox="1"/>
          <p:nvPr/>
        </p:nvSpPr>
        <p:spPr>
          <a:xfrm>
            <a:off x="0" y="1093952"/>
            <a:ext cx="2623186" cy="1938992"/>
          </a:xfrm>
          <a:prstGeom prst="rect">
            <a:avLst/>
          </a:prstGeom>
          <a:noFill/>
        </p:spPr>
        <p:txBody>
          <a:bodyPr wrap="square" rtlCol="0">
            <a:spAutoFit/>
          </a:bodyPr>
          <a:lstStyle/>
          <a:p>
            <a:r>
              <a:rPr lang="en-US" b="1" dirty="0" smtClean="0">
                <a:solidFill>
                  <a:srgbClr val="FF0000"/>
                </a:solidFill>
              </a:rPr>
              <a:t>* Architecture is a set of Design Decisions... Decision 1, three tiers!</a:t>
            </a:r>
            <a:endParaRPr lang="en-US" b="1" dirty="0">
              <a:solidFill>
                <a:srgbClr val="FF0000"/>
              </a:solidFill>
            </a:endParaRPr>
          </a:p>
        </p:txBody>
      </p:sp>
    </p:spTree>
    <p:extLst>
      <p:ext uri="{BB962C8B-B14F-4D97-AF65-F5344CB8AC3E}">
        <p14:creationId xmlns:p14="http://schemas.microsoft.com/office/powerpoint/2010/main" val="143379967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With Style</a:t>
            </a:r>
            <a:endParaRPr lang="en-US" dirty="0"/>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83</a:t>
            </a:fld>
            <a:r>
              <a:rPr lang="it-IT" smtClean="0"/>
              <a:t> -</a:t>
            </a:r>
            <a:endParaRPr lang="en-US"/>
          </a:p>
        </p:txBody>
      </p:sp>
      <p:pic>
        <p:nvPicPr>
          <p:cNvPr id="6" name="Picture 5" descr="Screen Shot 2016-11-02 at 11.43.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1430" y="1278778"/>
            <a:ext cx="2728413" cy="4776678"/>
          </a:xfrm>
          <a:prstGeom prst="rect">
            <a:avLst/>
          </a:prstGeom>
        </p:spPr>
      </p:pic>
      <p:sp>
        <p:nvSpPr>
          <p:cNvPr id="7" name="TextBox 6"/>
          <p:cNvSpPr txBox="1"/>
          <p:nvPr/>
        </p:nvSpPr>
        <p:spPr>
          <a:xfrm>
            <a:off x="720532" y="1801478"/>
            <a:ext cx="4257145" cy="830997"/>
          </a:xfrm>
          <a:prstGeom prst="rect">
            <a:avLst/>
          </a:prstGeom>
          <a:noFill/>
        </p:spPr>
        <p:txBody>
          <a:bodyPr wrap="none" rtlCol="0">
            <a:spAutoFit/>
          </a:bodyPr>
          <a:lstStyle/>
          <a:p>
            <a:r>
              <a:rPr lang="en-US" b="1" dirty="0" smtClean="0">
                <a:solidFill>
                  <a:srgbClr val="FF0000"/>
                </a:solidFill>
              </a:rPr>
              <a:t>Hint: Document your decisions</a:t>
            </a:r>
          </a:p>
          <a:p>
            <a:r>
              <a:rPr lang="en-US" b="1" dirty="0" smtClean="0">
                <a:solidFill>
                  <a:srgbClr val="FF0000"/>
                </a:solidFill>
              </a:rPr>
              <a:t>And their reasons...</a:t>
            </a:r>
            <a:endParaRPr lang="en-US" b="1" dirty="0">
              <a:solidFill>
                <a:srgbClr val="FF0000"/>
              </a:solidFill>
            </a:endParaRPr>
          </a:p>
        </p:txBody>
      </p:sp>
      <p:sp>
        <p:nvSpPr>
          <p:cNvPr id="8" name="Rectangle 7"/>
          <p:cNvSpPr/>
          <p:nvPr/>
        </p:nvSpPr>
        <p:spPr bwMode="auto">
          <a:xfrm>
            <a:off x="5953395" y="2504054"/>
            <a:ext cx="747552" cy="711583"/>
          </a:xfrm>
          <a:prstGeom prst="rect">
            <a:avLst/>
          </a:prstGeom>
          <a:solidFill>
            <a:schemeClr val="accent1">
              <a:alpha val="0"/>
            </a:schemeClr>
          </a:solidFill>
          <a:ln w="12700" cap="flat" cmpd="sng" algn="ctr">
            <a:solidFill>
              <a:srgbClr val="FF0000"/>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FF0000"/>
              </a:solidFill>
              <a:effectLst/>
              <a:latin typeface="Times New Roman" charset="0"/>
              <a:ea typeface="ＭＳ Ｐゴシック" charset="0"/>
            </a:endParaRPr>
          </a:p>
        </p:txBody>
      </p:sp>
      <p:sp>
        <p:nvSpPr>
          <p:cNvPr id="9" name="Rectangle 8"/>
          <p:cNvSpPr/>
          <p:nvPr/>
        </p:nvSpPr>
        <p:spPr bwMode="auto">
          <a:xfrm>
            <a:off x="5953395" y="3593948"/>
            <a:ext cx="747552" cy="711583"/>
          </a:xfrm>
          <a:prstGeom prst="rect">
            <a:avLst/>
          </a:prstGeom>
          <a:solidFill>
            <a:schemeClr val="accent1">
              <a:alpha val="0"/>
            </a:schemeClr>
          </a:solidFill>
          <a:ln w="12700" cap="flat" cmpd="sng" algn="ctr">
            <a:solidFill>
              <a:srgbClr val="FF0000"/>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FF0000"/>
              </a:solidFill>
              <a:effectLst/>
              <a:latin typeface="Times New Roman" charset="0"/>
              <a:ea typeface="ＭＳ Ｐゴシック" charset="0"/>
            </a:endParaRPr>
          </a:p>
        </p:txBody>
      </p:sp>
      <p:sp>
        <p:nvSpPr>
          <p:cNvPr id="10" name="Rectangle 9"/>
          <p:cNvSpPr/>
          <p:nvPr/>
        </p:nvSpPr>
        <p:spPr bwMode="auto">
          <a:xfrm>
            <a:off x="5953395" y="4692850"/>
            <a:ext cx="747552" cy="711583"/>
          </a:xfrm>
          <a:prstGeom prst="rect">
            <a:avLst/>
          </a:prstGeom>
          <a:solidFill>
            <a:schemeClr val="accent1">
              <a:alpha val="0"/>
            </a:schemeClr>
          </a:solidFill>
          <a:ln w="12700" cap="flat" cmpd="sng" algn="ctr">
            <a:solidFill>
              <a:srgbClr val="FF0000"/>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FF0000"/>
              </a:solidFill>
              <a:effectLst/>
              <a:latin typeface="Times New Roman" charset="0"/>
              <a:ea typeface="ＭＳ Ｐゴシック" charset="0"/>
            </a:endParaRPr>
          </a:p>
        </p:txBody>
      </p:sp>
      <p:sp>
        <p:nvSpPr>
          <p:cNvPr id="11" name="TextBox 10"/>
          <p:cNvSpPr txBox="1"/>
          <p:nvPr/>
        </p:nvSpPr>
        <p:spPr>
          <a:xfrm>
            <a:off x="1468083" y="3404793"/>
            <a:ext cx="3035241" cy="1200328"/>
          </a:xfrm>
          <a:prstGeom prst="rect">
            <a:avLst/>
          </a:prstGeom>
          <a:noFill/>
        </p:spPr>
        <p:txBody>
          <a:bodyPr wrap="square" rtlCol="0">
            <a:spAutoFit/>
          </a:bodyPr>
          <a:lstStyle/>
          <a:p>
            <a:r>
              <a:rPr lang="en-US" b="1" dirty="0" smtClean="0">
                <a:solidFill>
                  <a:srgbClr val="FF0000"/>
                </a:solidFill>
              </a:rPr>
              <a:t>e.g., here you may want a secure distributed system</a:t>
            </a:r>
            <a:endParaRPr lang="en-US" b="1" dirty="0">
              <a:solidFill>
                <a:srgbClr val="FF0000"/>
              </a:solidFill>
            </a:endParaRPr>
          </a:p>
        </p:txBody>
      </p:sp>
      <p:cxnSp>
        <p:nvCxnSpPr>
          <p:cNvPr id="13" name="Straight Connector 12"/>
          <p:cNvCxnSpPr/>
          <p:nvPr/>
        </p:nvCxnSpPr>
        <p:spPr bwMode="auto">
          <a:xfrm flipV="1">
            <a:off x="3935905" y="2828323"/>
            <a:ext cx="2017490" cy="1387135"/>
          </a:xfrm>
          <a:prstGeom prst="line">
            <a:avLst/>
          </a:prstGeom>
          <a:solidFill>
            <a:schemeClr val="accent1"/>
          </a:solidFill>
          <a:ln w="127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Straight Connector 13"/>
          <p:cNvCxnSpPr/>
          <p:nvPr/>
        </p:nvCxnSpPr>
        <p:spPr bwMode="auto">
          <a:xfrm flipV="1">
            <a:off x="3935905" y="3927222"/>
            <a:ext cx="1999695" cy="288236"/>
          </a:xfrm>
          <a:prstGeom prst="line">
            <a:avLst/>
          </a:prstGeom>
          <a:solidFill>
            <a:schemeClr val="accent1"/>
          </a:solidFill>
          <a:ln w="127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Straight Connector 14"/>
          <p:cNvCxnSpPr/>
          <p:nvPr/>
        </p:nvCxnSpPr>
        <p:spPr bwMode="auto">
          <a:xfrm>
            <a:off x="3935905" y="4215458"/>
            <a:ext cx="1973769" cy="716422"/>
          </a:xfrm>
          <a:prstGeom prst="line">
            <a:avLst/>
          </a:prstGeom>
          <a:solidFill>
            <a:schemeClr val="accent1"/>
          </a:solidFill>
          <a:ln w="127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2838931034"/>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11-02 at 11.49.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268" y="2078270"/>
            <a:ext cx="7673732" cy="4055761"/>
          </a:xfrm>
          <a:prstGeom prst="rect">
            <a:avLst/>
          </a:prstGeom>
        </p:spPr>
      </p:pic>
      <p:sp>
        <p:nvSpPr>
          <p:cNvPr id="2" name="Title 1"/>
          <p:cNvSpPr>
            <a:spLocks noGrp="1"/>
          </p:cNvSpPr>
          <p:nvPr>
            <p:ph type="title"/>
          </p:nvPr>
        </p:nvSpPr>
        <p:spPr/>
        <p:txBody>
          <a:bodyPr/>
          <a:lstStyle/>
          <a:p>
            <a:r>
              <a:rPr lang="en-US" dirty="0" smtClean="0"/>
              <a:t>High-Level Components</a:t>
            </a:r>
            <a:endParaRPr lang="en-US" dirty="0"/>
          </a:p>
        </p:txBody>
      </p:sp>
      <p:sp>
        <p:nvSpPr>
          <p:cNvPr id="3" name="Content Placeholder 2"/>
          <p:cNvSpPr>
            <a:spLocks noGrp="1"/>
          </p:cNvSpPr>
          <p:nvPr>
            <p:ph idx="1"/>
          </p:nvPr>
        </p:nvSpPr>
        <p:spPr>
          <a:xfrm>
            <a:off x="37320" y="1238250"/>
            <a:ext cx="5069667" cy="4781550"/>
          </a:xfrm>
        </p:spPr>
        <p:txBody>
          <a:bodyPr/>
          <a:lstStyle/>
          <a:p>
            <a:r>
              <a:rPr lang="en-US" b="1" dirty="0" smtClean="0">
                <a:solidFill>
                  <a:srgbClr val="FF0000"/>
                </a:solidFill>
              </a:rPr>
              <a:t>You need to map your decisions to high-level physical representations</a:t>
            </a:r>
          </a:p>
          <a:p>
            <a:pPr marL="0" indent="0">
              <a:buNone/>
            </a:pPr>
            <a:endParaRPr lang="en-US" b="1" dirty="0">
              <a:solidFill>
                <a:srgbClr val="FF0000"/>
              </a:solidFill>
            </a:endParaRP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84</a:t>
            </a:fld>
            <a:r>
              <a:rPr lang="it-IT" smtClean="0"/>
              <a:t> -</a:t>
            </a:r>
            <a:endParaRPr lang="en-US"/>
          </a:p>
        </p:txBody>
      </p:sp>
    </p:spTree>
    <p:extLst>
      <p:ext uri="{BB962C8B-B14F-4D97-AF65-F5344CB8AC3E}">
        <p14:creationId xmlns:p14="http://schemas.microsoft.com/office/powerpoint/2010/main" val="103528308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11-02 at 11.49.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268" y="2078270"/>
            <a:ext cx="7673732" cy="4055761"/>
          </a:xfrm>
          <a:prstGeom prst="rect">
            <a:avLst/>
          </a:prstGeom>
        </p:spPr>
      </p:pic>
      <p:sp>
        <p:nvSpPr>
          <p:cNvPr id="2" name="Title 1"/>
          <p:cNvSpPr>
            <a:spLocks noGrp="1"/>
          </p:cNvSpPr>
          <p:nvPr>
            <p:ph type="title"/>
          </p:nvPr>
        </p:nvSpPr>
        <p:spPr/>
        <p:txBody>
          <a:bodyPr/>
          <a:lstStyle/>
          <a:p>
            <a:r>
              <a:rPr lang="en-US" dirty="0" smtClean="0"/>
              <a:t>High-Level Components</a:t>
            </a:r>
            <a:endParaRPr lang="en-US" dirty="0"/>
          </a:p>
        </p:txBody>
      </p:sp>
      <p:sp>
        <p:nvSpPr>
          <p:cNvPr id="3" name="Content Placeholder 2"/>
          <p:cNvSpPr>
            <a:spLocks noGrp="1"/>
          </p:cNvSpPr>
          <p:nvPr>
            <p:ph idx="1"/>
          </p:nvPr>
        </p:nvSpPr>
        <p:spPr>
          <a:xfrm>
            <a:off x="37320" y="1238250"/>
            <a:ext cx="5069667" cy="4781550"/>
          </a:xfrm>
        </p:spPr>
        <p:txBody>
          <a:bodyPr/>
          <a:lstStyle/>
          <a:p>
            <a:r>
              <a:rPr lang="en-US" b="1" dirty="0" smtClean="0">
                <a:solidFill>
                  <a:srgbClr val="FF0000"/>
                </a:solidFill>
              </a:rPr>
              <a:t>You need to map your decisions to high-level physical representations... And don’t forget the requirements!</a:t>
            </a:r>
          </a:p>
          <a:p>
            <a:pPr marL="0" indent="0">
              <a:buNone/>
            </a:pPr>
            <a:endParaRPr lang="en-US" b="1" dirty="0">
              <a:solidFill>
                <a:srgbClr val="FF0000"/>
              </a:solidFill>
            </a:endParaRP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85</a:t>
            </a:fld>
            <a:r>
              <a:rPr lang="it-IT" smtClean="0"/>
              <a:t> -</a:t>
            </a:r>
            <a:endParaRPr lang="en-US"/>
          </a:p>
        </p:txBody>
      </p:sp>
      <p:sp>
        <p:nvSpPr>
          <p:cNvPr id="7" name="Rectangle 6"/>
          <p:cNvSpPr/>
          <p:nvPr/>
        </p:nvSpPr>
        <p:spPr bwMode="auto">
          <a:xfrm>
            <a:off x="1470267" y="3684023"/>
            <a:ext cx="1240733" cy="1252026"/>
          </a:xfrm>
          <a:prstGeom prst="rect">
            <a:avLst/>
          </a:prstGeom>
          <a:solidFill>
            <a:schemeClr val="accent1">
              <a:alpha val="0"/>
            </a:schemeClr>
          </a:solidFill>
          <a:ln w="12700" cap="flat" cmpd="sng" algn="ctr">
            <a:solidFill>
              <a:srgbClr val="FF0000"/>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FF0000"/>
              </a:solidFill>
              <a:effectLst/>
              <a:latin typeface="Times New Roman" charset="0"/>
              <a:ea typeface="ＭＳ Ｐゴシック" charset="0"/>
            </a:endParaRPr>
          </a:p>
        </p:txBody>
      </p:sp>
      <p:cxnSp>
        <p:nvCxnSpPr>
          <p:cNvPr id="8" name="Straight Connector 7"/>
          <p:cNvCxnSpPr/>
          <p:nvPr/>
        </p:nvCxnSpPr>
        <p:spPr bwMode="auto">
          <a:xfrm flipH="1">
            <a:off x="2008484" y="2729239"/>
            <a:ext cx="702516" cy="954784"/>
          </a:xfrm>
          <a:prstGeom prst="line">
            <a:avLst/>
          </a:prstGeom>
          <a:solidFill>
            <a:schemeClr val="accent1"/>
          </a:solidFill>
          <a:ln w="127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0" name="TextBox 9"/>
          <p:cNvSpPr txBox="1"/>
          <p:nvPr/>
        </p:nvSpPr>
        <p:spPr>
          <a:xfrm>
            <a:off x="217859" y="5413440"/>
            <a:ext cx="4889129" cy="830997"/>
          </a:xfrm>
          <a:prstGeom prst="rect">
            <a:avLst/>
          </a:prstGeom>
          <a:noFill/>
        </p:spPr>
        <p:txBody>
          <a:bodyPr wrap="none" rtlCol="0">
            <a:spAutoFit/>
          </a:bodyPr>
          <a:lstStyle/>
          <a:p>
            <a:r>
              <a:rPr lang="en-US" b="1" dirty="0" smtClean="0">
                <a:solidFill>
                  <a:srgbClr val="FF0000"/>
                </a:solidFill>
              </a:rPr>
              <a:t>R </a:t>
            </a:r>
            <a:r>
              <a:rPr lang="en-US" b="1" dirty="0" err="1" smtClean="0">
                <a:solidFill>
                  <a:srgbClr val="FF0000"/>
                </a:solidFill>
              </a:rPr>
              <a:t>x.y</a:t>
            </a:r>
            <a:r>
              <a:rPr lang="en-US" b="1" dirty="0" smtClean="0">
                <a:solidFill>
                  <a:srgbClr val="FF0000"/>
                </a:solidFill>
              </a:rPr>
              <a:t>: “the system must integrate</a:t>
            </a:r>
          </a:p>
          <a:p>
            <a:r>
              <a:rPr lang="en-US" b="1" dirty="0" smtClean="0">
                <a:solidFill>
                  <a:srgbClr val="FF0000"/>
                </a:solidFill>
              </a:rPr>
              <a:t>With a previously existing solution”</a:t>
            </a:r>
            <a:endParaRPr lang="en-US" b="1" dirty="0">
              <a:solidFill>
                <a:srgbClr val="FF0000"/>
              </a:solidFill>
            </a:endParaRPr>
          </a:p>
        </p:txBody>
      </p:sp>
    </p:spTree>
    <p:extLst>
      <p:ext uri="{BB962C8B-B14F-4D97-AF65-F5344CB8AC3E}">
        <p14:creationId xmlns:p14="http://schemas.microsoft.com/office/powerpoint/2010/main" val="1432713373"/>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11-02 at 11.53.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461" y="1477837"/>
            <a:ext cx="8888266" cy="4733365"/>
          </a:xfrm>
          <a:prstGeom prst="rect">
            <a:avLst/>
          </a:prstGeom>
        </p:spPr>
      </p:pic>
      <p:sp>
        <p:nvSpPr>
          <p:cNvPr id="2" name="Title 1"/>
          <p:cNvSpPr>
            <a:spLocks noGrp="1"/>
          </p:cNvSpPr>
          <p:nvPr>
            <p:ph type="title"/>
          </p:nvPr>
        </p:nvSpPr>
        <p:spPr/>
        <p:txBody>
          <a:bodyPr/>
          <a:lstStyle/>
          <a:p>
            <a:r>
              <a:rPr lang="en-US" dirty="0" smtClean="0"/>
              <a:t>A composite structure to elaborate modules...</a:t>
            </a:r>
            <a:endParaRPr lang="en-US" dirty="0"/>
          </a:p>
        </p:txBody>
      </p:sp>
      <p:sp>
        <p:nvSpPr>
          <p:cNvPr id="3" name="Content Placeholder 2"/>
          <p:cNvSpPr>
            <a:spLocks noGrp="1"/>
          </p:cNvSpPr>
          <p:nvPr>
            <p:ph idx="1"/>
          </p:nvPr>
        </p:nvSpPr>
        <p:spPr>
          <a:xfrm>
            <a:off x="37321" y="1238250"/>
            <a:ext cx="2466527" cy="4781550"/>
          </a:xfrm>
        </p:spPr>
        <p:txBody>
          <a:bodyPr/>
          <a:lstStyle/>
          <a:p>
            <a:pPr marL="0" indent="0">
              <a:buNone/>
            </a:pPr>
            <a:r>
              <a:rPr lang="en-US" b="1" dirty="0" smtClean="0">
                <a:solidFill>
                  <a:srgbClr val="FF0000"/>
                </a:solidFill>
              </a:rPr>
              <a:t>This would be a good point to elaborate requirements traceability</a:t>
            </a:r>
            <a:endParaRPr lang="en-US" b="1" dirty="0">
              <a:solidFill>
                <a:srgbClr val="FF0000"/>
              </a:solidFill>
            </a:endParaRP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86</a:t>
            </a:fld>
            <a:r>
              <a:rPr lang="it-IT" smtClean="0"/>
              <a:t> -</a:t>
            </a:r>
            <a:endParaRPr lang="en-US"/>
          </a:p>
        </p:txBody>
      </p:sp>
    </p:spTree>
    <p:extLst>
      <p:ext uri="{BB962C8B-B14F-4D97-AF65-F5344CB8AC3E}">
        <p14:creationId xmlns:p14="http://schemas.microsoft.com/office/powerpoint/2010/main" val="2008457447"/>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11-02 at 11.53.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785" y="1477837"/>
            <a:ext cx="8042942" cy="4733365"/>
          </a:xfrm>
          <a:prstGeom prst="rect">
            <a:avLst/>
          </a:prstGeom>
        </p:spPr>
      </p:pic>
      <p:sp>
        <p:nvSpPr>
          <p:cNvPr id="2" name="Title 1"/>
          <p:cNvSpPr>
            <a:spLocks noGrp="1"/>
          </p:cNvSpPr>
          <p:nvPr>
            <p:ph type="title"/>
          </p:nvPr>
        </p:nvSpPr>
        <p:spPr/>
        <p:txBody>
          <a:bodyPr/>
          <a:lstStyle/>
          <a:p>
            <a:r>
              <a:rPr lang="en-US" dirty="0" smtClean="0"/>
              <a:t>A composite structure to elaborate modules...</a:t>
            </a:r>
            <a:endParaRPr lang="en-US" dirty="0"/>
          </a:p>
        </p:txBody>
      </p:sp>
      <p:sp>
        <p:nvSpPr>
          <p:cNvPr id="3" name="Content Placeholder 2"/>
          <p:cNvSpPr>
            <a:spLocks noGrp="1"/>
          </p:cNvSpPr>
          <p:nvPr>
            <p:ph idx="1"/>
          </p:nvPr>
        </p:nvSpPr>
        <p:spPr>
          <a:xfrm>
            <a:off x="37321" y="1238250"/>
            <a:ext cx="2997920" cy="4781550"/>
          </a:xfrm>
        </p:spPr>
        <p:txBody>
          <a:bodyPr/>
          <a:lstStyle/>
          <a:p>
            <a:pPr marL="0" indent="0">
              <a:buNone/>
            </a:pPr>
            <a:r>
              <a:rPr lang="en-US" sz="1600" dirty="0" smtClean="0">
                <a:solidFill>
                  <a:srgbClr val="FF0000"/>
                </a:solidFill>
              </a:rPr>
              <a:t>Remember:</a:t>
            </a:r>
          </a:p>
          <a:p>
            <a:pPr>
              <a:buFontTx/>
              <a:buChar char="-"/>
            </a:pPr>
            <a:r>
              <a:rPr lang="en-US" sz="1600" dirty="0" smtClean="0">
                <a:solidFill>
                  <a:srgbClr val="FF0000"/>
                </a:solidFill>
              </a:rPr>
              <a:t>Consistent naming</a:t>
            </a:r>
            <a:br>
              <a:rPr lang="en-US" sz="1600" dirty="0" smtClean="0">
                <a:solidFill>
                  <a:srgbClr val="FF0000"/>
                </a:solidFill>
              </a:rPr>
            </a:br>
            <a:endParaRPr lang="en-US" sz="1600" dirty="0">
              <a:solidFill>
                <a:srgbClr val="FF0000"/>
              </a:solidFill>
            </a:endParaRP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87</a:t>
            </a:fld>
            <a:r>
              <a:rPr lang="it-IT" smtClean="0"/>
              <a:t> -</a:t>
            </a:r>
            <a:endParaRPr lang="en-US"/>
          </a:p>
        </p:txBody>
      </p:sp>
      <p:sp>
        <p:nvSpPr>
          <p:cNvPr id="10" name="Rectangle 9"/>
          <p:cNvSpPr/>
          <p:nvPr/>
        </p:nvSpPr>
        <p:spPr bwMode="auto">
          <a:xfrm>
            <a:off x="3116300" y="2513061"/>
            <a:ext cx="414306" cy="225186"/>
          </a:xfrm>
          <a:prstGeom prst="rect">
            <a:avLst/>
          </a:prstGeom>
          <a:solidFill>
            <a:schemeClr val="accent1">
              <a:alpha val="0"/>
            </a:schemeClr>
          </a:solidFill>
          <a:ln w="12700" cap="flat" cmpd="sng" algn="ctr">
            <a:solidFill>
              <a:srgbClr val="FF0000"/>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FF0000"/>
              </a:solidFill>
              <a:effectLst/>
              <a:latin typeface="Times New Roman" charset="0"/>
              <a:ea typeface="ＭＳ Ｐゴシック" charset="0"/>
            </a:endParaRPr>
          </a:p>
        </p:txBody>
      </p:sp>
      <p:cxnSp>
        <p:nvCxnSpPr>
          <p:cNvPr id="11" name="Straight Connector 10"/>
          <p:cNvCxnSpPr/>
          <p:nvPr/>
        </p:nvCxnSpPr>
        <p:spPr bwMode="auto">
          <a:xfrm>
            <a:off x="2181475" y="1729419"/>
            <a:ext cx="1123965" cy="783642"/>
          </a:xfrm>
          <a:prstGeom prst="line">
            <a:avLst/>
          </a:prstGeom>
          <a:solidFill>
            <a:schemeClr val="accent1"/>
          </a:solidFill>
          <a:ln w="127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3163642691"/>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11-02 at 11.53.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785" y="1477837"/>
            <a:ext cx="8042942" cy="4733365"/>
          </a:xfrm>
          <a:prstGeom prst="rect">
            <a:avLst/>
          </a:prstGeom>
        </p:spPr>
      </p:pic>
      <p:sp>
        <p:nvSpPr>
          <p:cNvPr id="2" name="Title 1"/>
          <p:cNvSpPr>
            <a:spLocks noGrp="1"/>
          </p:cNvSpPr>
          <p:nvPr>
            <p:ph type="title"/>
          </p:nvPr>
        </p:nvSpPr>
        <p:spPr/>
        <p:txBody>
          <a:bodyPr/>
          <a:lstStyle/>
          <a:p>
            <a:r>
              <a:rPr lang="en-US" dirty="0" smtClean="0"/>
              <a:t>A composite structure to elaborate modules...</a:t>
            </a:r>
            <a:endParaRPr lang="en-US" dirty="0"/>
          </a:p>
        </p:txBody>
      </p:sp>
      <p:sp>
        <p:nvSpPr>
          <p:cNvPr id="3" name="Content Placeholder 2"/>
          <p:cNvSpPr>
            <a:spLocks noGrp="1"/>
          </p:cNvSpPr>
          <p:nvPr>
            <p:ph idx="1"/>
          </p:nvPr>
        </p:nvSpPr>
        <p:spPr>
          <a:xfrm>
            <a:off x="37321" y="1238250"/>
            <a:ext cx="2997920" cy="4781550"/>
          </a:xfrm>
        </p:spPr>
        <p:txBody>
          <a:bodyPr/>
          <a:lstStyle/>
          <a:p>
            <a:pPr marL="0" indent="0">
              <a:buNone/>
            </a:pPr>
            <a:r>
              <a:rPr lang="en-US" sz="1600" dirty="0" smtClean="0">
                <a:solidFill>
                  <a:srgbClr val="FF0000"/>
                </a:solidFill>
              </a:rPr>
              <a:t>Remember:</a:t>
            </a:r>
          </a:p>
          <a:p>
            <a:pPr>
              <a:buFontTx/>
              <a:buChar char="-"/>
            </a:pPr>
            <a:r>
              <a:rPr lang="en-US" sz="1600" dirty="0" smtClean="0">
                <a:solidFill>
                  <a:srgbClr val="FF0000"/>
                </a:solidFill>
              </a:rPr>
              <a:t>Consistent naming</a:t>
            </a:r>
            <a:br>
              <a:rPr lang="en-US" sz="1600" dirty="0" smtClean="0">
                <a:solidFill>
                  <a:srgbClr val="FF0000"/>
                </a:solidFill>
              </a:rPr>
            </a:br>
            <a:endParaRPr lang="en-US" sz="1600" dirty="0" smtClean="0">
              <a:solidFill>
                <a:srgbClr val="FF0000"/>
              </a:solidFill>
            </a:endParaRPr>
          </a:p>
          <a:p>
            <a:pPr>
              <a:buFontTx/>
              <a:buChar char="-"/>
            </a:pPr>
            <a:r>
              <a:rPr lang="en-US" sz="1600" dirty="0" smtClean="0">
                <a:solidFill>
                  <a:srgbClr val="FF0000"/>
                </a:solidFill>
              </a:rPr>
              <a:t>UML relations reflect runtime properties!</a:t>
            </a:r>
            <a:br>
              <a:rPr lang="en-US" sz="1600" dirty="0" smtClean="0">
                <a:solidFill>
                  <a:srgbClr val="FF0000"/>
                </a:solidFill>
              </a:rPr>
            </a:br>
            <a:endParaRPr lang="en-US" sz="1600" dirty="0" smtClean="0">
              <a:solidFill>
                <a:srgbClr val="FF0000"/>
              </a:solidFill>
            </a:endParaRPr>
          </a:p>
          <a:p>
            <a:pPr>
              <a:buFontTx/>
              <a:buChar char="-"/>
            </a:pPr>
            <a:endParaRPr lang="en-US" sz="1600" dirty="0">
              <a:solidFill>
                <a:srgbClr val="FF0000"/>
              </a:solidFill>
            </a:endParaRP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88</a:t>
            </a:fld>
            <a:r>
              <a:rPr lang="it-IT" smtClean="0"/>
              <a:t> -</a:t>
            </a:r>
            <a:endParaRPr lang="en-US"/>
          </a:p>
        </p:txBody>
      </p:sp>
      <p:sp>
        <p:nvSpPr>
          <p:cNvPr id="10" name="Rectangle 9"/>
          <p:cNvSpPr/>
          <p:nvPr/>
        </p:nvSpPr>
        <p:spPr bwMode="auto">
          <a:xfrm>
            <a:off x="3116300" y="2513061"/>
            <a:ext cx="414306" cy="225186"/>
          </a:xfrm>
          <a:prstGeom prst="rect">
            <a:avLst/>
          </a:prstGeom>
          <a:solidFill>
            <a:schemeClr val="accent1">
              <a:alpha val="0"/>
            </a:schemeClr>
          </a:solidFill>
          <a:ln w="12700" cap="flat" cmpd="sng" algn="ctr">
            <a:solidFill>
              <a:srgbClr val="FF0000"/>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FF0000"/>
              </a:solidFill>
              <a:effectLst/>
              <a:latin typeface="Times New Roman" charset="0"/>
              <a:ea typeface="ＭＳ Ｐゴシック" charset="0"/>
            </a:endParaRPr>
          </a:p>
        </p:txBody>
      </p:sp>
      <p:cxnSp>
        <p:nvCxnSpPr>
          <p:cNvPr id="11" name="Straight Connector 10"/>
          <p:cNvCxnSpPr/>
          <p:nvPr/>
        </p:nvCxnSpPr>
        <p:spPr bwMode="auto">
          <a:xfrm>
            <a:off x="2181475" y="1729419"/>
            <a:ext cx="1123965" cy="783642"/>
          </a:xfrm>
          <a:prstGeom prst="line">
            <a:avLst/>
          </a:prstGeom>
          <a:solidFill>
            <a:schemeClr val="accent1"/>
          </a:solidFill>
          <a:ln w="127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Straight Connector 12"/>
          <p:cNvCxnSpPr/>
          <p:nvPr/>
        </p:nvCxnSpPr>
        <p:spPr bwMode="auto">
          <a:xfrm>
            <a:off x="2406641" y="2431995"/>
            <a:ext cx="1123965" cy="666546"/>
          </a:xfrm>
          <a:prstGeom prst="line">
            <a:avLst/>
          </a:prstGeom>
          <a:solidFill>
            <a:schemeClr val="accent1"/>
          </a:solidFill>
          <a:ln w="127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Straight Connector 14"/>
          <p:cNvCxnSpPr/>
          <p:nvPr/>
        </p:nvCxnSpPr>
        <p:spPr bwMode="auto">
          <a:xfrm>
            <a:off x="2406641" y="2431995"/>
            <a:ext cx="1833624" cy="864709"/>
          </a:xfrm>
          <a:prstGeom prst="line">
            <a:avLst/>
          </a:prstGeom>
          <a:solidFill>
            <a:schemeClr val="accent1"/>
          </a:solidFill>
          <a:ln w="127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Straight Connector 17"/>
          <p:cNvCxnSpPr/>
          <p:nvPr/>
        </p:nvCxnSpPr>
        <p:spPr bwMode="auto">
          <a:xfrm>
            <a:off x="2406641" y="2431995"/>
            <a:ext cx="3516383" cy="1837507"/>
          </a:xfrm>
          <a:prstGeom prst="line">
            <a:avLst/>
          </a:prstGeom>
          <a:solidFill>
            <a:schemeClr val="accent1"/>
          </a:solidFill>
          <a:ln w="127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59753614"/>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11-02 at 11.53.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785" y="1477837"/>
            <a:ext cx="8042942" cy="4733365"/>
          </a:xfrm>
          <a:prstGeom prst="rect">
            <a:avLst/>
          </a:prstGeom>
        </p:spPr>
      </p:pic>
      <p:sp>
        <p:nvSpPr>
          <p:cNvPr id="2" name="Title 1"/>
          <p:cNvSpPr>
            <a:spLocks noGrp="1"/>
          </p:cNvSpPr>
          <p:nvPr>
            <p:ph type="title"/>
          </p:nvPr>
        </p:nvSpPr>
        <p:spPr/>
        <p:txBody>
          <a:bodyPr/>
          <a:lstStyle/>
          <a:p>
            <a:r>
              <a:rPr lang="en-US" dirty="0" smtClean="0"/>
              <a:t>A composite structure to elaborate modules...</a:t>
            </a:r>
            <a:endParaRPr lang="en-US" dirty="0"/>
          </a:p>
        </p:txBody>
      </p:sp>
      <p:sp>
        <p:nvSpPr>
          <p:cNvPr id="3" name="Content Placeholder 2"/>
          <p:cNvSpPr>
            <a:spLocks noGrp="1"/>
          </p:cNvSpPr>
          <p:nvPr>
            <p:ph idx="1"/>
          </p:nvPr>
        </p:nvSpPr>
        <p:spPr>
          <a:xfrm>
            <a:off x="37321" y="1238250"/>
            <a:ext cx="2997920" cy="4781550"/>
          </a:xfrm>
        </p:spPr>
        <p:txBody>
          <a:bodyPr/>
          <a:lstStyle/>
          <a:p>
            <a:pPr marL="0" indent="0">
              <a:buNone/>
            </a:pPr>
            <a:r>
              <a:rPr lang="en-US" sz="1600" dirty="0" smtClean="0">
                <a:solidFill>
                  <a:srgbClr val="FF0000"/>
                </a:solidFill>
              </a:rPr>
              <a:t>Remember:</a:t>
            </a:r>
          </a:p>
          <a:p>
            <a:pPr>
              <a:buFontTx/>
              <a:buChar char="-"/>
            </a:pPr>
            <a:r>
              <a:rPr lang="en-US" sz="1600" dirty="0" smtClean="0">
                <a:solidFill>
                  <a:srgbClr val="FF0000"/>
                </a:solidFill>
              </a:rPr>
              <a:t>Consistent naming</a:t>
            </a:r>
            <a:br>
              <a:rPr lang="en-US" sz="1600" dirty="0" smtClean="0">
                <a:solidFill>
                  <a:srgbClr val="FF0000"/>
                </a:solidFill>
              </a:rPr>
            </a:br>
            <a:endParaRPr lang="en-US" sz="1600" dirty="0" smtClean="0">
              <a:solidFill>
                <a:srgbClr val="FF0000"/>
              </a:solidFill>
            </a:endParaRPr>
          </a:p>
          <a:p>
            <a:pPr>
              <a:buFontTx/>
              <a:buChar char="-"/>
            </a:pPr>
            <a:r>
              <a:rPr lang="en-US" sz="1600" dirty="0" smtClean="0">
                <a:solidFill>
                  <a:srgbClr val="FF0000"/>
                </a:solidFill>
              </a:rPr>
              <a:t>UML relations reflect runtime properties!</a:t>
            </a:r>
            <a:br>
              <a:rPr lang="en-US" sz="1600" dirty="0" smtClean="0">
                <a:solidFill>
                  <a:srgbClr val="FF0000"/>
                </a:solidFill>
              </a:rPr>
            </a:br>
            <a:endParaRPr lang="en-US" sz="1600" dirty="0" smtClean="0">
              <a:solidFill>
                <a:srgbClr val="FF0000"/>
              </a:solidFill>
            </a:endParaRPr>
          </a:p>
          <a:p>
            <a:pPr>
              <a:buFontTx/>
              <a:buChar char="-"/>
            </a:pPr>
            <a:r>
              <a:rPr lang="en-US" sz="1600" dirty="0" smtClean="0">
                <a:solidFill>
                  <a:srgbClr val="FF0000"/>
                </a:solidFill>
              </a:rPr>
              <a:t>There is an architecture reason to elaborate but there is also a reason when you don’t!</a:t>
            </a:r>
          </a:p>
          <a:p>
            <a:pPr>
              <a:buFontTx/>
              <a:buChar char="-"/>
            </a:pPr>
            <a:endParaRPr lang="en-US" sz="1600" dirty="0">
              <a:solidFill>
                <a:srgbClr val="FF0000"/>
              </a:solidFill>
            </a:endParaRP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89</a:t>
            </a:fld>
            <a:r>
              <a:rPr lang="it-IT" smtClean="0"/>
              <a:t> -</a:t>
            </a:r>
            <a:endParaRPr lang="en-US"/>
          </a:p>
        </p:txBody>
      </p:sp>
      <p:sp>
        <p:nvSpPr>
          <p:cNvPr id="7" name="Rectangle 6"/>
          <p:cNvSpPr/>
          <p:nvPr/>
        </p:nvSpPr>
        <p:spPr bwMode="auto">
          <a:xfrm>
            <a:off x="7864994" y="3693032"/>
            <a:ext cx="1240733" cy="1252026"/>
          </a:xfrm>
          <a:prstGeom prst="rect">
            <a:avLst/>
          </a:prstGeom>
          <a:solidFill>
            <a:schemeClr val="accent1">
              <a:alpha val="0"/>
            </a:schemeClr>
          </a:solidFill>
          <a:ln w="12700" cap="flat" cmpd="sng" algn="ctr">
            <a:solidFill>
              <a:srgbClr val="FF0000"/>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FF0000"/>
              </a:solidFill>
              <a:effectLst/>
              <a:latin typeface="Times New Roman" charset="0"/>
              <a:ea typeface="ＭＳ Ｐゴシック" charset="0"/>
            </a:endParaRPr>
          </a:p>
        </p:txBody>
      </p:sp>
      <p:cxnSp>
        <p:nvCxnSpPr>
          <p:cNvPr id="8" name="Straight Connector 7"/>
          <p:cNvCxnSpPr/>
          <p:nvPr/>
        </p:nvCxnSpPr>
        <p:spPr bwMode="auto">
          <a:xfrm>
            <a:off x="2656961" y="3296704"/>
            <a:ext cx="5746250" cy="396328"/>
          </a:xfrm>
          <a:prstGeom prst="line">
            <a:avLst/>
          </a:prstGeom>
          <a:solidFill>
            <a:schemeClr val="accent1"/>
          </a:solidFill>
          <a:ln w="127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0" name="Rectangle 9"/>
          <p:cNvSpPr/>
          <p:nvPr/>
        </p:nvSpPr>
        <p:spPr bwMode="auto">
          <a:xfrm>
            <a:off x="3116300" y="2513061"/>
            <a:ext cx="414306" cy="225186"/>
          </a:xfrm>
          <a:prstGeom prst="rect">
            <a:avLst/>
          </a:prstGeom>
          <a:solidFill>
            <a:schemeClr val="accent1">
              <a:alpha val="0"/>
            </a:schemeClr>
          </a:solidFill>
          <a:ln w="12700" cap="flat" cmpd="sng" algn="ctr">
            <a:solidFill>
              <a:srgbClr val="FF0000"/>
            </a:solidFill>
            <a:prstDash val="solid"/>
            <a:round/>
            <a:headEnd type="triangl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FF0000"/>
              </a:solidFill>
              <a:effectLst/>
              <a:latin typeface="Times New Roman" charset="0"/>
              <a:ea typeface="ＭＳ Ｐゴシック" charset="0"/>
            </a:endParaRPr>
          </a:p>
        </p:txBody>
      </p:sp>
      <p:cxnSp>
        <p:nvCxnSpPr>
          <p:cNvPr id="11" name="Straight Connector 10"/>
          <p:cNvCxnSpPr/>
          <p:nvPr/>
        </p:nvCxnSpPr>
        <p:spPr bwMode="auto">
          <a:xfrm>
            <a:off x="2181475" y="1729419"/>
            <a:ext cx="1123965" cy="783642"/>
          </a:xfrm>
          <a:prstGeom prst="line">
            <a:avLst/>
          </a:prstGeom>
          <a:solidFill>
            <a:schemeClr val="accent1"/>
          </a:solidFill>
          <a:ln w="127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Straight Connector 12"/>
          <p:cNvCxnSpPr/>
          <p:nvPr/>
        </p:nvCxnSpPr>
        <p:spPr bwMode="auto">
          <a:xfrm>
            <a:off x="2406641" y="2431995"/>
            <a:ext cx="1123965" cy="666546"/>
          </a:xfrm>
          <a:prstGeom prst="line">
            <a:avLst/>
          </a:prstGeom>
          <a:solidFill>
            <a:schemeClr val="accent1"/>
          </a:solidFill>
          <a:ln w="127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Straight Connector 14"/>
          <p:cNvCxnSpPr/>
          <p:nvPr/>
        </p:nvCxnSpPr>
        <p:spPr bwMode="auto">
          <a:xfrm>
            <a:off x="2406641" y="2431995"/>
            <a:ext cx="1833624" cy="864709"/>
          </a:xfrm>
          <a:prstGeom prst="line">
            <a:avLst/>
          </a:prstGeom>
          <a:solidFill>
            <a:schemeClr val="accent1"/>
          </a:solidFill>
          <a:ln w="127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Straight Connector 17"/>
          <p:cNvCxnSpPr/>
          <p:nvPr/>
        </p:nvCxnSpPr>
        <p:spPr bwMode="auto">
          <a:xfrm>
            <a:off x="2406641" y="2431995"/>
            <a:ext cx="3516383" cy="1837507"/>
          </a:xfrm>
          <a:prstGeom prst="line">
            <a:avLst/>
          </a:prstGeom>
          <a:solidFill>
            <a:schemeClr val="accent1"/>
          </a:solidFill>
          <a:ln w="127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9066493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title"/>
          </p:nvPr>
        </p:nvSpPr>
        <p:spPr/>
        <p:txBody>
          <a:bodyPr/>
          <a:lstStyle/>
          <a:p>
            <a:pPr eaLnBrk="1" hangingPunct="1">
              <a:defRPr/>
            </a:pPr>
            <a:r>
              <a:rPr lang="en-US">
                <a:latin typeface="Verdana" charset="0"/>
              </a:rPr>
              <a:t>Commonly-Used Viewpoints</a:t>
            </a:r>
          </a:p>
        </p:txBody>
      </p:sp>
      <p:sp>
        <p:nvSpPr>
          <p:cNvPr id="43011" name="Rectangle 8"/>
          <p:cNvSpPr>
            <a:spLocks noGrp="1" noChangeArrowheads="1"/>
          </p:cNvSpPr>
          <p:nvPr>
            <p:ph idx="1"/>
          </p:nvPr>
        </p:nvSpPr>
        <p:spPr>
          <a:xfrm>
            <a:off x="685800" y="1722898"/>
            <a:ext cx="7772400" cy="4781550"/>
          </a:xfrm>
        </p:spPr>
        <p:txBody>
          <a:bodyPr rtlCol="0">
            <a:normAutofit/>
          </a:bodyPr>
          <a:lstStyle/>
          <a:p>
            <a:pPr eaLnBrk="1" fontAlgn="auto" hangingPunct="1">
              <a:spcAft>
                <a:spcPts val="0"/>
              </a:spcAft>
              <a:buFont typeface="Arial"/>
              <a:buChar char="•"/>
              <a:defRPr/>
            </a:pPr>
            <a:r>
              <a:rPr lang="en-US" dirty="0" smtClean="0">
                <a:latin typeface="Tahoma" charset="0"/>
              </a:rPr>
              <a:t>Logical Viewpoints</a:t>
            </a:r>
          </a:p>
          <a:p>
            <a:pPr lvl="1" eaLnBrk="1" fontAlgn="auto" hangingPunct="1">
              <a:spcAft>
                <a:spcPts val="0"/>
              </a:spcAft>
              <a:buFont typeface="Arial"/>
              <a:buChar char="–"/>
              <a:defRPr/>
            </a:pPr>
            <a:r>
              <a:rPr lang="en-US" dirty="0" smtClean="0">
                <a:latin typeface="Tahoma" charset="0"/>
              </a:rPr>
              <a:t>Capture the logical (often software) entities in a system and how they are interconnected.</a:t>
            </a:r>
          </a:p>
          <a:p>
            <a:pPr eaLnBrk="1" fontAlgn="auto" hangingPunct="1">
              <a:spcAft>
                <a:spcPts val="0"/>
              </a:spcAft>
              <a:buFont typeface="Arial"/>
              <a:buChar char="•"/>
              <a:defRPr/>
            </a:pPr>
            <a:r>
              <a:rPr lang="en-US" dirty="0" smtClean="0">
                <a:latin typeface="Tahoma" charset="0"/>
              </a:rPr>
              <a:t>Physical Viewpoints</a:t>
            </a:r>
          </a:p>
          <a:p>
            <a:pPr lvl="1" eaLnBrk="1" fontAlgn="auto" hangingPunct="1">
              <a:spcAft>
                <a:spcPts val="0"/>
              </a:spcAft>
              <a:buFont typeface="Arial"/>
              <a:buChar char="–"/>
              <a:defRPr/>
            </a:pPr>
            <a:r>
              <a:rPr lang="en-US" dirty="0" smtClean="0">
                <a:latin typeface="Tahoma" charset="0"/>
              </a:rPr>
              <a:t>Capture the physical (often hardware) entities in a system and how they are interconnected.</a:t>
            </a:r>
          </a:p>
          <a:p>
            <a:pPr eaLnBrk="1" fontAlgn="auto" hangingPunct="1">
              <a:spcAft>
                <a:spcPts val="0"/>
              </a:spcAft>
              <a:buFont typeface="Arial"/>
              <a:buChar char="•"/>
              <a:defRPr/>
            </a:pPr>
            <a:r>
              <a:rPr lang="en-US" dirty="0" smtClean="0">
                <a:latin typeface="Tahoma" charset="0"/>
              </a:rPr>
              <a:t>Deployment Viewpoints</a:t>
            </a:r>
          </a:p>
          <a:p>
            <a:pPr lvl="1" eaLnBrk="1" fontAlgn="auto" hangingPunct="1">
              <a:spcAft>
                <a:spcPts val="0"/>
              </a:spcAft>
              <a:buFont typeface="Arial"/>
              <a:buChar char="–"/>
              <a:defRPr/>
            </a:pPr>
            <a:r>
              <a:rPr lang="en-US" dirty="0" smtClean="0">
                <a:latin typeface="Tahoma" charset="0"/>
              </a:rPr>
              <a:t>Capture how logical entities are mapped onto physical entities.</a:t>
            </a:r>
          </a:p>
        </p:txBody>
      </p:sp>
      <p:sp>
        <p:nvSpPr>
          <p:cNvPr id="36868" name="Slide Number Placeholder 4"/>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fld id="{42FBC838-8D5E-4541-81ED-5D7E55439A10}" type="slidenum">
              <a:rPr lang="en-US" sz="1200">
                <a:latin typeface="Arial Black" charset="0"/>
              </a:rPr>
              <a:pPr>
                <a:defRPr/>
              </a:pPr>
              <a:t>9</a:t>
            </a:fld>
            <a:endParaRPr lang="en-US" sz="1200">
              <a:latin typeface="Arial Black" charset="0"/>
            </a:endParaRPr>
          </a:p>
        </p:txBody>
      </p:sp>
    </p:spTree>
    <p:extLst>
      <p:ext uri="{BB962C8B-B14F-4D97-AF65-F5344CB8AC3E}">
        <p14:creationId xmlns:p14="http://schemas.microsoft.com/office/powerpoint/2010/main" val="295601974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5888"/>
            <a:ext cx="6691313" cy="838200"/>
          </a:xfrm>
        </p:spPr>
        <p:txBody>
          <a:bodyPr/>
          <a:lstStyle/>
          <a:p>
            <a:r>
              <a:rPr lang="en-US" dirty="0" smtClean="0"/>
              <a:t>A deployment diagram to elaborate physical components allocation</a:t>
            </a:r>
            <a:endParaRPr lang="en-US" dirty="0"/>
          </a:p>
        </p:txBody>
      </p:sp>
      <p:sp>
        <p:nvSpPr>
          <p:cNvPr id="3" name="Content Placeholder 2"/>
          <p:cNvSpPr>
            <a:spLocks noGrp="1"/>
          </p:cNvSpPr>
          <p:nvPr>
            <p:ph idx="1"/>
          </p:nvPr>
        </p:nvSpPr>
        <p:spPr>
          <a:xfrm>
            <a:off x="-25728" y="1238250"/>
            <a:ext cx="3151035" cy="4781550"/>
          </a:xfrm>
        </p:spPr>
        <p:txBody>
          <a:bodyPr/>
          <a:lstStyle/>
          <a:p>
            <a:r>
              <a:rPr lang="en-US" sz="2000" dirty="0" smtClean="0">
                <a:solidFill>
                  <a:srgbClr val="FF0000"/>
                </a:solidFill>
              </a:rPr>
              <a:t>remember:</a:t>
            </a:r>
          </a:p>
          <a:p>
            <a:pPr lvl="1"/>
            <a:r>
              <a:rPr lang="en-US" sz="2000" dirty="0" smtClean="0">
                <a:solidFill>
                  <a:srgbClr val="FF0000"/>
                </a:solidFill>
              </a:rPr>
              <a:t>Deployment needs to reflect style restrictions</a:t>
            </a: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90</a:t>
            </a:fld>
            <a:r>
              <a:rPr lang="it-IT" smtClean="0"/>
              <a:t> -</a:t>
            </a:r>
            <a:endParaRPr lang="en-US"/>
          </a:p>
        </p:txBody>
      </p:sp>
      <p:pic>
        <p:nvPicPr>
          <p:cNvPr id="6" name="Picture 5" descr="Untitled 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824" y="1076475"/>
            <a:ext cx="5539731" cy="5778675"/>
          </a:xfrm>
          <a:prstGeom prst="rect">
            <a:avLst/>
          </a:prstGeom>
        </p:spPr>
      </p:pic>
      <p:cxnSp>
        <p:nvCxnSpPr>
          <p:cNvPr id="12" name="Straight Connector 11"/>
          <p:cNvCxnSpPr/>
          <p:nvPr/>
        </p:nvCxnSpPr>
        <p:spPr bwMode="auto">
          <a:xfrm flipV="1">
            <a:off x="2620935" y="1531256"/>
            <a:ext cx="719889" cy="162133"/>
          </a:xfrm>
          <a:prstGeom prst="line">
            <a:avLst/>
          </a:prstGeom>
          <a:solidFill>
            <a:schemeClr val="accent1"/>
          </a:solidFill>
          <a:ln w="127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Straight Connector 13"/>
          <p:cNvCxnSpPr/>
          <p:nvPr/>
        </p:nvCxnSpPr>
        <p:spPr bwMode="auto">
          <a:xfrm>
            <a:off x="2729015" y="2224825"/>
            <a:ext cx="585110" cy="540444"/>
          </a:xfrm>
          <a:prstGeom prst="line">
            <a:avLst/>
          </a:prstGeom>
          <a:solidFill>
            <a:schemeClr val="accent1"/>
          </a:solidFill>
          <a:ln w="127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Straight Connector 15"/>
          <p:cNvCxnSpPr/>
          <p:nvPr/>
        </p:nvCxnSpPr>
        <p:spPr bwMode="auto">
          <a:xfrm>
            <a:off x="2729015" y="2224825"/>
            <a:ext cx="585110" cy="3143579"/>
          </a:xfrm>
          <a:prstGeom prst="line">
            <a:avLst/>
          </a:prstGeom>
          <a:solidFill>
            <a:schemeClr val="accent1"/>
          </a:solidFill>
          <a:ln w="127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8" name="TextBox 17"/>
          <p:cNvSpPr txBox="1"/>
          <p:nvPr/>
        </p:nvSpPr>
        <p:spPr>
          <a:xfrm>
            <a:off x="2431791" y="4188435"/>
            <a:ext cx="731603" cy="307777"/>
          </a:xfrm>
          <a:prstGeom prst="rect">
            <a:avLst/>
          </a:prstGeom>
          <a:noFill/>
        </p:spPr>
        <p:txBody>
          <a:bodyPr wrap="none" rtlCol="0">
            <a:spAutoFit/>
          </a:bodyPr>
          <a:lstStyle/>
          <a:p>
            <a:r>
              <a:rPr lang="en-US" sz="1400" b="1" dirty="0" smtClean="0">
                <a:solidFill>
                  <a:srgbClr val="FF0000"/>
                </a:solidFill>
              </a:rPr>
              <a:t>Tier 3?</a:t>
            </a:r>
            <a:endParaRPr lang="en-US" sz="1400" b="1" dirty="0">
              <a:solidFill>
                <a:srgbClr val="FF0000"/>
              </a:solidFill>
            </a:endParaRPr>
          </a:p>
        </p:txBody>
      </p:sp>
      <p:sp>
        <p:nvSpPr>
          <p:cNvPr id="19" name="TextBox 18"/>
          <p:cNvSpPr txBox="1"/>
          <p:nvPr/>
        </p:nvSpPr>
        <p:spPr>
          <a:xfrm>
            <a:off x="2735015" y="2088188"/>
            <a:ext cx="731603" cy="307777"/>
          </a:xfrm>
          <a:prstGeom prst="rect">
            <a:avLst/>
          </a:prstGeom>
          <a:noFill/>
        </p:spPr>
        <p:txBody>
          <a:bodyPr wrap="none" rtlCol="0">
            <a:spAutoFit/>
          </a:bodyPr>
          <a:lstStyle/>
          <a:p>
            <a:r>
              <a:rPr lang="en-US" sz="1400" b="1" dirty="0" smtClean="0">
                <a:solidFill>
                  <a:srgbClr val="FF0000"/>
                </a:solidFill>
              </a:rPr>
              <a:t>Tier 2?</a:t>
            </a:r>
            <a:endParaRPr lang="en-US" sz="1400" b="1" dirty="0">
              <a:solidFill>
                <a:srgbClr val="FF0000"/>
              </a:solidFill>
            </a:endParaRPr>
          </a:p>
        </p:txBody>
      </p:sp>
      <p:sp>
        <p:nvSpPr>
          <p:cNvPr id="20" name="TextBox 19"/>
          <p:cNvSpPr txBox="1"/>
          <p:nvPr/>
        </p:nvSpPr>
        <p:spPr>
          <a:xfrm>
            <a:off x="2544131" y="1308780"/>
            <a:ext cx="731603" cy="307777"/>
          </a:xfrm>
          <a:prstGeom prst="rect">
            <a:avLst/>
          </a:prstGeom>
          <a:noFill/>
        </p:spPr>
        <p:txBody>
          <a:bodyPr wrap="none" rtlCol="0">
            <a:spAutoFit/>
          </a:bodyPr>
          <a:lstStyle/>
          <a:p>
            <a:r>
              <a:rPr lang="en-US" sz="1400" b="1" dirty="0" smtClean="0">
                <a:solidFill>
                  <a:srgbClr val="FF0000"/>
                </a:solidFill>
              </a:rPr>
              <a:t>Tier 1?</a:t>
            </a:r>
            <a:endParaRPr lang="en-US" sz="1400" b="1" dirty="0">
              <a:solidFill>
                <a:srgbClr val="FF0000"/>
              </a:solidFill>
            </a:endParaRPr>
          </a:p>
        </p:txBody>
      </p:sp>
    </p:spTree>
    <p:extLst>
      <p:ext uri="{BB962C8B-B14F-4D97-AF65-F5344CB8AC3E}">
        <p14:creationId xmlns:p14="http://schemas.microsoft.com/office/powerpoint/2010/main" val="80554826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5888"/>
            <a:ext cx="6691313" cy="838200"/>
          </a:xfrm>
        </p:spPr>
        <p:txBody>
          <a:bodyPr/>
          <a:lstStyle/>
          <a:p>
            <a:r>
              <a:rPr lang="en-US" dirty="0" smtClean="0"/>
              <a:t>A deployment diagram to elaborate physical components allocation</a:t>
            </a:r>
            <a:endParaRPr lang="en-US" dirty="0"/>
          </a:p>
        </p:txBody>
      </p:sp>
      <p:sp>
        <p:nvSpPr>
          <p:cNvPr id="3" name="Content Placeholder 2"/>
          <p:cNvSpPr>
            <a:spLocks noGrp="1"/>
          </p:cNvSpPr>
          <p:nvPr>
            <p:ph idx="1"/>
          </p:nvPr>
        </p:nvSpPr>
        <p:spPr>
          <a:xfrm>
            <a:off x="-25728" y="1238250"/>
            <a:ext cx="3151035" cy="4781550"/>
          </a:xfrm>
        </p:spPr>
        <p:txBody>
          <a:bodyPr/>
          <a:lstStyle/>
          <a:p>
            <a:r>
              <a:rPr lang="en-US" sz="2000" dirty="0" smtClean="0">
                <a:solidFill>
                  <a:srgbClr val="FF0000"/>
                </a:solidFill>
              </a:rPr>
              <a:t>remember:</a:t>
            </a:r>
          </a:p>
          <a:p>
            <a:pPr lvl="1"/>
            <a:r>
              <a:rPr lang="en-US" sz="2000" dirty="0" smtClean="0">
                <a:solidFill>
                  <a:srgbClr val="FF0000"/>
                </a:solidFill>
              </a:rPr>
              <a:t>Deployment needs to reflect style restrictions</a:t>
            </a:r>
          </a:p>
          <a:p>
            <a:pPr lvl="1"/>
            <a:r>
              <a:rPr lang="en-US" sz="2000" dirty="0" smtClean="0">
                <a:solidFill>
                  <a:srgbClr val="FF0000"/>
                </a:solidFill>
              </a:rPr>
              <a:t>Deployment links need to follow composite structure</a:t>
            </a:r>
            <a:endParaRPr lang="en-US" sz="2000" dirty="0">
              <a:solidFill>
                <a:srgbClr val="FF0000"/>
              </a:solidFill>
            </a:endParaRP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91</a:t>
            </a:fld>
            <a:r>
              <a:rPr lang="it-IT" smtClean="0"/>
              <a:t> -</a:t>
            </a:r>
            <a:endParaRPr lang="en-US"/>
          </a:p>
        </p:txBody>
      </p:sp>
      <p:pic>
        <p:nvPicPr>
          <p:cNvPr id="6" name="Picture 5" descr="Untitled 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824" y="1076475"/>
            <a:ext cx="5539731" cy="5778675"/>
          </a:xfrm>
          <a:prstGeom prst="rect">
            <a:avLst/>
          </a:prstGeom>
        </p:spPr>
      </p:pic>
      <p:cxnSp>
        <p:nvCxnSpPr>
          <p:cNvPr id="7" name="Straight Connector 6"/>
          <p:cNvCxnSpPr/>
          <p:nvPr/>
        </p:nvCxnSpPr>
        <p:spPr bwMode="auto">
          <a:xfrm flipV="1">
            <a:off x="2954181" y="2504054"/>
            <a:ext cx="1711263" cy="558458"/>
          </a:xfrm>
          <a:prstGeom prst="line">
            <a:avLst/>
          </a:prstGeom>
          <a:solidFill>
            <a:schemeClr val="accent1"/>
          </a:solidFill>
          <a:ln w="127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Straight Connector 9"/>
          <p:cNvCxnSpPr/>
          <p:nvPr/>
        </p:nvCxnSpPr>
        <p:spPr bwMode="auto">
          <a:xfrm>
            <a:off x="2954181" y="3062512"/>
            <a:ext cx="1242274" cy="1765448"/>
          </a:xfrm>
          <a:prstGeom prst="line">
            <a:avLst/>
          </a:prstGeom>
          <a:solidFill>
            <a:schemeClr val="accent1"/>
          </a:solidFill>
          <a:ln w="127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Straight Connector 11"/>
          <p:cNvCxnSpPr/>
          <p:nvPr/>
        </p:nvCxnSpPr>
        <p:spPr bwMode="auto">
          <a:xfrm flipV="1">
            <a:off x="2620935" y="1531256"/>
            <a:ext cx="719889" cy="162133"/>
          </a:xfrm>
          <a:prstGeom prst="line">
            <a:avLst/>
          </a:prstGeom>
          <a:solidFill>
            <a:schemeClr val="accent1"/>
          </a:solidFill>
          <a:ln w="127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Straight Connector 13"/>
          <p:cNvCxnSpPr/>
          <p:nvPr/>
        </p:nvCxnSpPr>
        <p:spPr bwMode="auto">
          <a:xfrm>
            <a:off x="2729015" y="2224825"/>
            <a:ext cx="585110" cy="540444"/>
          </a:xfrm>
          <a:prstGeom prst="line">
            <a:avLst/>
          </a:prstGeom>
          <a:solidFill>
            <a:schemeClr val="accent1"/>
          </a:solidFill>
          <a:ln w="127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Straight Connector 15"/>
          <p:cNvCxnSpPr/>
          <p:nvPr/>
        </p:nvCxnSpPr>
        <p:spPr bwMode="auto">
          <a:xfrm>
            <a:off x="2729015" y="2224825"/>
            <a:ext cx="585110" cy="3143579"/>
          </a:xfrm>
          <a:prstGeom prst="line">
            <a:avLst/>
          </a:prstGeom>
          <a:solidFill>
            <a:schemeClr val="accent1"/>
          </a:solidFill>
          <a:ln w="127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8" name="TextBox 17"/>
          <p:cNvSpPr txBox="1"/>
          <p:nvPr/>
        </p:nvSpPr>
        <p:spPr>
          <a:xfrm>
            <a:off x="2431791" y="4188435"/>
            <a:ext cx="731603" cy="307777"/>
          </a:xfrm>
          <a:prstGeom prst="rect">
            <a:avLst/>
          </a:prstGeom>
          <a:noFill/>
        </p:spPr>
        <p:txBody>
          <a:bodyPr wrap="none" rtlCol="0">
            <a:spAutoFit/>
          </a:bodyPr>
          <a:lstStyle/>
          <a:p>
            <a:r>
              <a:rPr lang="en-US" sz="1400" b="1" dirty="0" smtClean="0">
                <a:solidFill>
                  <a:srgbClr val="FF0000"/>
                </a:solidFill>
              </a:rPr>
              <a:t>Tier 3?</a:t>
            </a:r>
            <a:endParaRPr lang="en-US" sz="1400" b="1" dirty="0">
              <a:solidFill>
                <a:srgbClr val="FF0000"/>
              </a:solidFill>
            </a:endParaRPr>
          </a:p>
        </p:txBody>
      </p:sp>
      <p:sp>
        <p:nvSpPr>
          <p:cNvPr id="19" name="TextBox 18"/>
          <p:cNvSpPr txBox="1"/>
          <p:nvPr/>
        </p:nvSpPr>
        <p:spPr>
          <a:xfrm>
            <a:off x="2735015" y="2088188"/>
            <a:ext cx="731603" cy="307777"/>
          </a:xfrm>
          <a:prstGeom prst="rect">
            <a:avLst/>
          </a:prstGeom>
          <a:noFill/>
        </p:spPr>
        <p:txBody>
          <a:bodyPr wrap="none" rtlCol="0">
            <a:spAutoFit/>
          </a:bodyPr>
          <a:lstStyle/>
          <a:p>
            <a:r>
              <a:rPr lang="en-US" sz="1400" b="1" dirty="0" smtClean="0">
                <a:solidFill>
                  <a:srgbClr val="FF0000"/>
                </a:solidFill>
              </a:rPr>
              <a:t>Tier 2?</a:t>
            </a:r>
            <a:endParaRPr lang="en-US" sz="1400" b="1" dirty="0">
              <a:solidFill>
                <a:srgbClr val="FF0000"/>
              </a:solidFill>
            </a:endParaRPr>
          </a:p>
        </p:txBody>
      </p:sp>
      <p:sp>
        <p:nvSpPr>
          <p:cNvPr id="20" name="TextBox 19"/>
          <p:cNvSpPr txBox="1"/>
          <p:nvPr/>
        </p:nvSpPr>
        <p:spPr>
          <a:xfrm>
            <a:off x="2544131" y="1308780"/>
            <a:ext cx="731603" cy="307777"/>
          </a:xfrm>
          <a:prstGeom prst="rect">
            <a:avLst/>
          </a:prstGeom>
          <a:noFill/>
        </p:spPr>
        <p:txBody>
          <a:bodyPr wrap="none" rtlCol="0">
            <a:spAutoFit/>
          </a:bodyPr>
          <a:lstStyle/>
          <a:p>
            <a:r>
              <a:rPr lang="en-US" sz="1400" b="1" dirty="0" smtClean="0">
                <a:solidFill>
                  <a:srgbClr val="FF0000"/>
                </a:solidFill>
              </a:rPr>
              <a:t>Tier 1?</a:t>
            </a:r>
            <a:endParaRPr lang="en-US" sz="1400" b="1" dirty="0">
              <a:solidFill>
                <a:srgbClr val="FF0000"/>
              </a:solidFill>
            </a:endParaRPr>
          </a:p>
        </p:txBody>
      </p:sp>
    </p:spTree>
    <p:extLst>
      <p:ext uri="{BB962C8B-B14F-4D97-AF65-F5344CB8AC3E}">
        <p14:creationId xmlns:p14="http://schemas.microsoft.com/office/powerpoint/2010/main" val="259626745"/>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I also have a class diagram!</a:t>
            </a:r>
            <a:endParaRPr lang="en-US" dirty="0"/>
          </a:p>
        </p:txBody>
      </p:sp>
      <p:sp>
        <p:nvSpPr>
          <p:cNvPr id="3" name="Content Placeholder 2"/>
          <p:cNvSpPr>
            <a:spLocks noGrp="1"/>
          </p:cNvSpPr>
          <p:nvPr>
            <p:ph idx="1"/>
          </p:nvPr>
        </p:nvSpPr>
        <p:spPr>
          <a:xfrm>
            <a:off x="0" y="1238250"/>
            <a:ext cx="8458200" cy="4781550"/>
          </a:xfrm>
        </p:spPr>
        <p:txBody>
          <a:bodyPr/>
          <a:lstStyle/>
          <a:p>
            <a:r>
              <a:rPr lang="en-US" dirty="0" smtClean="0"/>
              <a:t>Try to provide at least the same level of detail for each view...</a:t>
            </a:r>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92</a:t>
            </a:fld>
            <a:r>
              <a:rPr lang="it-IT" smtClean="0"/>
              <a:t> -</a:t>
            </a:r>
            <a:endParaRPr lang="en-US"/>
          </a:p>
        </p:txBody>
      </p:sp>
      <p:pic>
        <p:nvPicPr>
          <p:cNvPr id="7" name="Picture 6" descr="Screen Shot 2016-11-02 at 12.07.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163" y="1884895"/>
            <a:ext cx="7466512" cy="4362099"/>
          </a:xfrm>
          <a:prstGeom prst="rect">
            <a:avLst/>
          </a:prstGeom>
        </p:spPr>
      </p:pic>
    </p:spTree>
    <p:extLst>
      <p:ext uri="{BB962C8B-B14F-4D97-AF65-F5344CB8AC3E}">
        <p14:creationId xmlns:p14="http://schemas.microsoft.com/office/powerpoint/2010/main" val="2583392589"/>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View... Activities &amp; States!</a:t>
            </a:r>
            <a:endParaRPr lang="en-US" dirty="0"/>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93</a:t>
            </a:fld>
            <a:r>
              <a:rPr lang="it-IT" smtClean="0"/>
              <a:t> -</a:t>
            </a:r>
            <a:endParaRPr lang="en-US"/>
          </a:p>
        </p:txBody>
      </p:sp>
      <p:sp>
        <p:nvSpPr>
          <p:cNvPr id="3" name="TextBox 2"/>
          <p:cNvSpPr txBox="1"/>
          <p:nvPr/>
        </p:nvSpPr>
        <p:spPr>
          <a:xfrm>
            <a:off x="144106" y="1261034"/>
            <a:ext cx="4493538" cy="461665"/>
          </a:xfrm>
          <a:prstGeom prst="rect">
            <a:avLst/>
          </a:prstGeom>
          <a:noFill/>
        </p:spPr>
        <p:txBody>
          <a:bodyPr wrap="none" rtlCol="0">
            <a:spAutoFit/>
          </a:bodyPr>
          <a:lstStyle/>
          <a:p>
            <a:r>
              <a:rPr lang="en-US" dirty="0" smtClean="0"/>
              <a:t>&lt;Omitted for the sake of brevity*&gt;</a:t>
            </a:r>
            <a:endParaRPr lang="en-US" dirty="0"/>
          </a:p>
        </p:txBody>
      </p:sp>
      <p:sp>
        <p:nvSpPr>
          <p:cNvPr id="12" name="TextBox 11"/>
          <p:cNvSpPr txBox="1"/>
          <p:nvPr/>
        </p:nvSpPr>
        <p:spPr>
          <a:xfrm>
            <a:off x="126474" y="2576113"/>
            <a:ext cx="8168649" cy="2985433"/>
          </a:xfrm>
          <a:prstGeom prst="rect">
            <a:avLst/>
          </a:prstGeom>
          <a:noFill/>
        </p:spPr>
        <p:txBody>
          <a:bodyPr wrap="square" rtlCol="0">
            <a:spAutoFit/>
          </a:bodyPr>
          <a:lstStyle/>
          <a:p>
            <a:r>
              <a:rPr lang="en-US" dirty="0" smtClean="0"/>
              <a:t>Remember to provide behavioral architecture views that:</a:t>
            </a:r>
          </a:p>
          <a:p>
            <a:pPr marL="457200" indent="-457200">
              <a:buFont typeface="+mj-lt"/>
              <a:buAutoNum type="arabicPeriod"/>
            </a:pPr>
            <a:endParaRPr lang="en-US" dirty="0" smtClean="0"/>
          </a:p>
          <a:p>
            <a:pPr marL="914400" lvl="1" indent="-457200">
              <a:buAutoNum type="arabicPeriod"/>
            </a:pPr>
            <a:r>
              <a:rPr lang="en-US" sz="2000" dirty="0" smtClean="0"/>
              <a:t>Convey meaningful architecture properties (find them in the requirements), e.g., for analysis;</a:t>
            </a:r>
          </a:p>
          <a:p>
            <a:pPr marL="457200" indent="-457200">
              <a:buAutoNum type="arabicPeriod"/>
            </a:pPr>
            <a:endParaRPr lang="en-US" sz="2000" dirty="0" smtClean="0"/>
          </a:p>
          <a:p>
            <a:pPr marL="914400" lvl="1" indent="-457200">
              <a:buAutoNum type="arabicPeriod"/>
            </a:pPr>
            <a:r>
              <a:rPr lang="en-US" sz="2000" dirty="0" smtClean="0"/>
              <a:t>Reflect implementable behavior (functional);</a:t>
            </a:r>
          </a:p>
          <a:p>
            <a:endParaRPr lang="en-US" sz="2000" dirty="0" smtClean="0"/>
          </a:p>
          <a:p>
            <a:pPr marL="914400" lvl="1" indent="-457200">
              <a:buAutoNum type="arabicPeriod"/>
            </a:pPr>
            <a:r>
              <a:rPr lang="en-US" sz="2000" dirty="0" smtClean="0"/>
              <a:t>Make behavioral assumptions explicit (requirements and domain assumptions!);</a:t>
            </a:r>
            <a:endParaRPr lang="en-US" sz="2000" dirty="0"/>
          </a:p>
        </p:txBody>
      </p:sp>
    </p:spTree>
    <p:extLst>
      <p:ext uri="{BB962C8B-B14F-4D97-AF65-F5344CB8AC3E}">
        <p14:creationId xmlns:p14="http://schemas.microsoft.com/office/powerpoint/2010/main" val="1016889502"/>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in practice...</a:t>
            </a:r>
            <a:endParaRPr lang="en-US" dirty="0"/>
          </a:p>
        </p:txBody>
      </p:sp>
      <p:sp>
        <p:nvSpPr>
          <p:cNvPr id="3" name="Content Placeholder 2"/>
          <p:cNvSpPr>
            <a:spLocks noGrp="1"/>
          </p:cNvSpPr>
          <p:nvPr>
            <p:ph idx="1"/>
          </p:nvPr>
        </p:nvSpPr>
        <p:spPr/>
        <p:txBody>
          <a:bodyPr/>
          <a:lstStyle/>
          <a:p>
            <a:r>
              <a:rPr lang="en-US" dirty="0" smtClean="0"/>
              <a:t>Iteration between </a:t>
            </a:r>
            <a:r>
              <a:rPr lang="en-US" b="1" dirty="0" smtClean="0"/>
              <a:t>architecture </a:t>
            </a:r>
            <a:r>
              <a:rPr lang="en-US" dirty="0" smtClean="0"/>
              <a:t>(and architecture views/diagrams) and </a:t>
            </a:r>
            <a:r>
              <a:rPr lang="en-US" b="1" dirty="0" smtClean="0"/>
              <a:t>requirements </a:t>
            </a:r>
            <a:r>
              <a:rPr lang="en-US" dirty="0" smtClean="0"/>
              <a:t>is key!</a:t>
            </a:r>
            <a:endParaRPr lang="en-US" dirty="0"/>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94</a:t>
            </a:fld>
            <a:r>
              <a:rPr lang="it-IT" smtClean="0"/>
              <a:t> -</a:t>
            </a:r>
            <a:endParaRPr lang="en-US"/>
          </a:p>
        </p:txBody>
      </p:sp>
      <p:sp>
        <p:nvSpPr>
          <p:cNvPr id="6" name="Rectangle 5"/>
          <p:cNvSpPr/>
          <p:nvPr/>
        </p:nvSpPr>
        <p:spPr bwMode="auto">
          <a:xfrm>
            <a:off x="2143125" y="3333750"/>
            <a:ext cx="381000" cy="349250"/>
          </a:xfrm>
          <a:prstGeom prst="rect">
            <a:avLst/>
          </a:prstGeom>
          <a:solidFill>
            <a:schemeClr val="accent1"/>
          </a:solidFill>
          <a:ln w="12700"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7" name="Rectangle 6"/>
          <p:cNvSpPr/>
          <p:nvPr/>
        </p:nvSpPr>
        <p:spPr bwMode="auto">
          <a:xfrm>
            <a:off x="2873375" y="3508375"/>
            <a:ext cx="381000" cy="349250"/>
          </a:xfrm>
          <a:prstGeom prst="rect">
            <a:avLst/>
          </a:prstGeom>
          <a:solidFill>
            <a:schemeClr val="accent1"/>
          </a:solidFill>
          <a:ln w="12700"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8" name="Rectangle 7"/>
          <p:cNvSpPr/>
          <p:nvPr/>
        </p:nvSpPr>
        <p:spPr bwMode="auto">
          <a:xfrm>
            <a:off x="1952625" y="4079875"/>
            <a:ext cx="381000" cy="349250"/>
          </a:xfrm>
          <a:prstGeom prst="rect">
            <a:avLst/>
          </a:prstGeom>
          <a:solidFill>
            <a:schemeClr val="accent1"/>
          </a:solidFill>
          <a:ln w="12700"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9" name="Rectangle 8"/>
          <p:cNvSpPr/>
          <p:nvPr/>
        </p:nvSpPr>
        <p:spPr bwMode="auto">
          <a:xfrm>
            <a:off x="2698750" y="4206875"/>
            <a:ext cx="381000" cy="349250"/>
          </a:xfrm>
          <a:prstGeom prst="rect">
            <a:avLst/>
          </a:prstGeom>
          <a:solidFill>
            <a:schemeClr val="accent1"/>
          </a:solidFill>
          <a:ln w="12700"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cxnSp>
        <p:nvCxnSpPr>
          <p:cNvPr id="11" name="Straight Connector 10"/>
          <p:cNvCxnSpPr>
            <a:stCxn id="8" idx="3"/>
            <a:endCxn id="9" idx="1"/>
          </p:cNvCxnSpPr>
          <p:nvPr/>
        </p:nvCxnSpPr>
        <p:spPr bwMode="auto">
          <a:xfrm>
            <a:off x="2333625" y="4254500"/>
            <a:ext cx="365125" cy="12700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Straight Connector 11"/>
          <p:cNvCxnSpPr>
            <a:stCxn id="6" idx="3"/>
            <a:endCxn id="7" idx="1"/>
          </p:cNvCxnSpPr>
          <p:nvPr/>
        </p:nvCxnSpPr>
        <p:spPr bwMode="auto">
          <a:xfrm>
            <a:off x="2524125" y="3508375"/>
            <a:ext cx="349250" cy="17462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Straight Connector 14"/>
          <p:cNvCxnSpPr>
            <a:stCxn id="6" idx="2"/>
            <a:endCxn id="9" idx="0"/>
          </p:cNvCxnSpPr>
          <p:nvPr/>
        </p:nvCxnSpPr>
        <p:spPr bwMode="auto">
          <a:xfrm>
            <a:off x="2333625" y="3683000"/>
            <a:ext cx="555625" cy="52387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Straight Connector 18"/>
          <p:cNvCxnSpPr>
            <a:stCxn id="6" idx="2"/>
            <a:endCxn id="8" idx="0"/>
          </p:cNvCxnSpPr>
          <p:nvPr/>
        </p:nvCxnSpPr>
        <p:spPr bwMode="auto">
          <a:xfrm flipH="1">
            <a:off x="2143125" y="3683000"/>
            <a:ext cx="190500" cy="39687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7" name="Snip Single Corner Rectangle 26"/>
          <p:cNvSpPr/>
          <p:nvPr/>
        </p:nvSpPr>
        <p:spPr bwMode="auto">
          <a:xfrm>
            <a:off x="5106988" y="3349625"/>
            <a:ext cx="862012" cy="1222375"/>
          </a:xfrm>
          <a:prstGeom prst="snip1Rect">
            <a:avLst/>
          </a:prstGeom>
          <a:ln>
            <a:headEnd type="triangle" w="med" len="med"/>
            <a:tailEnd type="triangle" w="med" len="med"/>
          </a:ln>
          <a:ex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cxnSp>
        <p:nvCxnSpPr>
          <p:cNvPr id="28" name="Straight Connector 27"/>
          <p:cNvCxnSpPr/>
          <p:nvPr/>
        </p:nvCxnSpPr>
        <p:spPr bwMode="auto">
          <a:xfrm>
            <a:off x="5222875" y="3524250"/>
            <a:ext cx="555625"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Straight Connector 29"/>
          <p:cNvCxnSpPr/>
          <p:nvPr/>
        </p:nvCxnSpPr>
        <p:spPr bwMode="auto">
          <a:xfrm>
            <a:off x="5222875" y="3698875"/>
            <a:ext cx="555625"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Straight Connector 30"/>
          <p:cNvCxnSpPr/>
          <p:nvPr/>
        </p:nvCxnSpPr>
        <p:spPr bwMode="auto">
          <a:xfrm>
            <a:off x="5222875" y="3905250"/>
            <a:ext cx="555625"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Straight Connector 31"/>
          <p:cNvCxnSpPr/>
          <p:nvPr/>
        </p:nvCxnSpPr>
        <p:spPr bwMode="auto">
          <a:xfrm>
            <a:off x="5222875" y="4095750"/>
            <a:ext cx="555625"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Straight Connector 32"/>
          <p:cNvCxnSpPr/>
          <p:nvPr/>
        </p:nvCxnSpPr>
        <p:spPr bwMode="auto">
          <a:xfrm>
            <a:off x="5222875" y="4270375"/>
            <a:ext cx="555625"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4" name="Straight Connector 33"/>
          <p:cNvCxnSpPr/>
          <p:nvPr/>
        </p:nvCxnSpPr>
        <p:spPr bwMode="auto">
          <a:xfrm>
            <a:off x="5222875" y="4445000"/>
            <a:ext cx="555625"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5" name="TextBox 34"/>
          <p:cNvSpPr txBox="1"/>
          <p:nvPr/>
        </p:nvSpPr>
        <p:spPr>
          <a:xfrm>
            <a:off x="5889625" y="2886501"/>
            <a:ext cx="3174999" cy="646331"/>
          </a:xfrm>
          <a:prstGeom prst="rect">
            <a:avLst/>
          </a:prstGeom>
          <a:noFill/>
        </p:spPr>
        <p:txBody>
          <a:bodyPr wrap="square" rtlCol="0">
            <a:spAutoFit/>
          </a:bodyPr>
          <a:lstStyle/>
          <a:p>
            <a:r>
              <a:rPr lang="en-US" sz="1800" dirty="0" smtClean="0"/>
              <a:t>Requirements Specification</a:t>
            </a:r>
            <a:br>
              <a:rPr lang="en-US" sz="1800" dirty="0" smtClean="0"/>
            </a:br>
            <a:r>
              <a:rPr lang="en-US" sz="1800" dirty="0" smtClean="0"/>
              <a:t>(e.g., diagrams + text + Alloy...)</a:t>
            </a:r>
            <a:endParaRPr lang="en-US" sz="1800" dirty="0"/>
          </a:p>
        </p:txBody>
      </p:sp>
      <p:sp>
        <p:nvSpPr>
          <p:cNvPr id="36" name="TextBox 35"/>
          <p:cNvSpPr txBox="1"/>
          <p:nvPr/>
        </p:nvSpPr>
        <p:spPr>
          <a:xfrm>
            <a:off x="47625" y="2732295"/>
            <a:ext cx="3174999" cy="923330"/>
          </a:xfrm>
          <a:prstGeom prst="rect">
            <a:avLst/>
          </a:prstGeom>
          <a:noFill/>
        </p:spPr>
        <p:txBody>
          <a:bodyPr wrap="square" rtlCol="0">
            <a:spAutoFit/>
          </a:bodyPr>
          <a:lstStyle/>
          <a:p>
            <a:r>
              <a:rPr lang="en-US" sz="1800" dirty="0" smtClean="0"/>
              <a:t>Software Architecture Views (e.g., diagrams + design decisions...)</a:t>
            </a:r>
            <a:endParaRPr lang="en-US" sz="1800" dirty="0"/>
          </a:p>
        </p:txBody>
      </p:sp>
      <p:sp>
        <p:nvSpPr>
          <p:cNvPr id="37" name="Curved Up Arrow 36"/>
          <p:cNvSpPr/>
          <p:nvPr/>
        </p:nvSpPr>
        <p:spPr bwMode="auto">
          <a:xfrm>
            <a:off x="2524125" y="4651375"/>
            <a:ext cx="2889250" cy="762000"/>
          </a:xfrm>
          <a:prstGeom prst="curvedUp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38" name="Curved Up Arrow 37"/>
          <p:cNvSpPr/>
          <p:nvPr/>
        </p:nvSpPr>
        <p:spPr bwMode="auto">
          <a:xfrm flipH="1" flipV="1">
            <a:off x="2698750" y="2670590"/>
            <a:ext cx="2651125" cy="633205"/>
          </a:xfrm>
          <a:prstGeom prst="curvedUp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Tree>
    <p:extLst>
      <p:ext uri="{BB962C8B-B14F-4D97-AF65-F5344CB8AC3E}">
        <p14:creationId xmlns:p14="http://schemas.microsoft.com/office/powerpoint/2010/main" val="299055346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for your endurance</a:t>
            </a:r>
            <a:r>
              <a:rPr lang="mr-IN" dirty="0" smtClean="0">
                <a:latin typeface="Times"/>
                <a:cs typeface="Times"/>
              </a:rPr>
              <a:t>…</a:t>
            </a:r>
            <a:endParaRPr lang="en-US" dirty="0">
              <a:latin typeface="Times"/>
              <a:cs typeface="Times"/>
            </a:endParaRPr>
          </a:p>
        </p:txBody>
      </p:sp>
      <p:sp>
        <p:nvSpPr>
          <p:cNvPr id="3" name="Content Placeholder 2"/>
          <p:cNvSpPr>
            <a:spLocks noGrp="1"/>
          </p:cNvSpPr>
          <p:nvPr>
            <p:ph idx="1"/>
          </p:nvPr>
        </p:nvSpPr>
        <p:spPr/>
        <p:txBody>
          <a:bodyPr/>
          <a:lstStyle/>
          <a:p>
            <a:r>
              <a:rPr lang="en-US" dirty="0" smtClean="0"/>
              <a:t>Shall we go home?</a:t>
            </a:r>
            <a:endParaRPr lang="en-US" dirty="0"/>
          </a:p>
        </p:txBody>
      </p:sp>
      <p:sp>
        <p:nvSpPr>
          <p:cNvPr id="4" name="Footer Placeholder 3"/>
          <p:cNvSpPr>
            <a:spLocks noGrp="1"/>
          </p:cNvSpPr>
          <p:nvPr>
            <p:ph type="ftr" sz="quarter" idx="11"/>
          </p:nvPr>
        </p:nvSpPr>
        <p:spPr/>
        <p:txBody>
          <a:bodyPr/>
          <a:lstStyle/>
          <a:p>
            <a:pPr>
              <a:defRPr/>
            </a:pPr>
            <a:r>
              <a:rPr lang="en-US" smtClean="0"/>
              <a:t>Alloy &amp; Req. Eng.</a:t>
            </a:r>
            <a:endParaRPr lang="en-US"/>
          </a:p>
        </p:txBody>
      </p:sp>
      <p:pic>
        <p:nvPicPr>
          <p:cNvPr id="5" name="Picture 4"/>
          <p:cNvPicPr>
            <a:picLocks noChangeAspect="1"/>
          </p:cNvPicPr>
          <p:nvPr/>
        </p:nvPicPr>
        <p:blipFill>
          <a:blip r:embed="rId2"/>
          <a:stretch>
            <a:fillRect/>
          </a:stretch>
        </p:blipFill>
        <p:spPr>
          <a:xfrm>
            <a:off x="1472773" y="2157453"/>
            <a:ext cx="6488869" cy="3244435"/>
          </a:xfrm>
          <a:prstGeom prst="rect">
            <a:avLst/>
          </a:prstGeom>
        </p:spPr>
      </p:pic>
      <p:sp>
        <p:nvSpPr>
          <p:cNvPr id="6" name="TextBox 5"/>
          <p:cNvSpPr txBox="1"/>
          <p:nvPr/>
        </p:nvSpPr>
        <p:spPr>
          <a:xfrm>
            <a:off x="1993987" y="5399385"/>
            <a:ext cx="7150013" cy="830997"/>
          </a:xfrm>
          <a:prstGeom prst="rect">
            <a:avLst/>
          </a:prstGeom>
          <a:noFill/>
        </p:spPr>
        <p:txBody>
          <a:bodyPr wrap="square" rtlCol="0">
            <a:spAutoFit/>
          </a:bodyPr>
          <a:lstStyle/>
          <a:p>
            <a:r>
              <a:rPr lang="en-US" b="1" dirty="0" smtClean="0">
                <a:solidFill>
                  <a:srgbClr val="FF0000"/>
                </a:solidFill>
              </a:rPr>
              <a:t>Coming up next</a:t>
            </a:r>
            <a:r>
              <a:rPr lang="mr-IN" b="1" dirty="0" smtClean="0">
                <a:solidFill>
                  <a:srgbClr val="FF0000"/>
                </a:solidFill>
                <a:latin typeface="Times"/>
                <a:cs typeface="Times"/>
              </a:rPr>
              <a:t>…</a:t>
            </a:r>
            <a:r>
              <a:rPr lang="it-IT" b="1" dirty="0" smtClean="0">
                <a:solidFill>
                  <a:srgbClr val="FF0000"/>
                </a:solidFill>
              </a:rPr>
              <a:t> Full </a:t>
            </a:r>
            <a:r>
              <a:rPr lang="it-IT" b="1" dirty="0" err="1" smtClean="0">
                <a:solidFill>
                  <a:srgbClr val="FF0000"/>
                </a:solidFill>
              </a:rPr>
              <a:t>example</a:t>
            </a:r>
            <a:r>
              <a:rPr lang="it-IT" b="1" dirty="0" smtClean="0">
                <a:solidFill>
                  <a:srgbClr val="FF0000"/>
                </a:solidFill>
              </a:rPr>
              <a:t> of </a:t>
            </a:r>
            <a:r>
              <a:rPr lang="it-IT" b="1" dirty="0" err="1" smtClean="0">
                <a:solidFill>
                  <a:srgbClr val="FF0000"/>
                </a:solidFill>
              </a:rPr>
              <a:t>architecting</a:t>
            </a:r>
            <a:r>
              <a:rPr lang="it-IT" b="1" dirty="0" smtClean="0">
                <a:solidFill>
                  <a:srgbClr val="FF0000"/>
                </a:solidFill>
              </a:rPr>
              <a:t> + </a:t>
            </a:r>
            <a:r>
              <a:rPr lang="it-IT" b="1" dirty="0" err="1" smtClean="0">
                <a:solidFill>
                  <a:srgbClr val="FF0000"/>
                </a:solidFill>
              </a:rPr>
              <a:t>Formal</a:t>
            </a:r>
            <a:r>
              <a:rPr lang="it-IT" b="1" dirty="0" smtClean="0">
                <a:solidFill>
                  <a:srgbClr val="FF0000"/>
                </a:solidFill>
              </a:rPr>
              <a:t> design </a:t>
            </a:r>
            <a:r>
              <a:rPr lang="it-IT" b="1" dirty="0" err="1" smtClean="0">
                <a:solidFill>
                  <a:srgbClr val="FF0000"/>
                </a:solidFill>
              </a:rPr>
              <a:t>descriptions</a:t>
            </a:r>
            <a:r>
              <a:rPr lang="it-IT" b="1" dirty="0" smtClean="0">
                <a:solidFill>
                  <a:srgbClr val="FF0000"/>
                </a:solidFill>
              </a:rPr>
              <a:t>!</a:t>
            </a:r>
            <a:endParaRPr lang="en-US" b="1" dirty="0">
              <a:solidFill>
                <a:srgbClr val="FF0000"/>
              </a:solidFill>
            </a:endParaRPr>
          </a:p>
        </p:txBody>
      </p:sp>
    </p:spTree>
    <p:extLst>
      <p:ext uri="{BB962C8B-B14F-4D97-AF65-F5344CB8AC3E}">
        <p14:creationId xmlns:p14="http://schemas.microsoft.com/office/powerpoint/2010/main" val="46469017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ctrTitle"/>
          </p:nvPr>
        </p:nvSpPr>
        <p:spPr>
          <a:xfrm>
            <a:off x="685800" y="2286000"/>
            <a:ext cx="7772400" cy="1143000"/>
          </a:xfrm>
        </p:spPr>
        <p:txBody>
          <a:bodyPr/>
          <a:lstStyle/>
          <a:p>
            <a:r>
              <a:rPr lang="it-IT" b="1" dirty="0" err="1">
                <a:effectLst/>
              </a:rPr>
              <a:t>Foundations</a:t>
            </a:r>
            <a:r>
              <a:rPr lang="it-IT" b="1" dirty="0">
                <a:effectLst/>
              </a:rPr>
              <a:t> of </a:t>
            </a:r>
            <a:r>
              <a:rPr lang="it-IT" b="1" dirty="0" err="1">
                <a:effectLst/>
              </a:rPr>
              <a:t>Complex</a:t>
            </a:r>
            <a:r>
              <a:rPr lang="it-IT" b="1" dirty="0">
                <a:effectLst/>
              </a:rPr>
              <a:t> Software </a:t>
            </a:r>
            <a:r>
              <a:rPr lang="it-IT" b="1" dirty="0" err="1">
                <a:effectLst/>
              </a:rPr>
              <a:t>Architectures</a:t>
            </a:r>
            <a:r>
              <a:rPr lang="it-IT" b="1" dirty="0">
                <a:effectLst/>
              </a:rPr>
              <a:t> and </a:t>
            </a:r>
            <a:r>
              <a:rPr lang="it-IT" b="1" dirty="0" err="1">
                <a:effectLst/>
              </a:rPr>
              <a:t>Styles</a:t>
            </a:r>
            <a:endParaRPr lang="en-US" dirty="0">
              <a:effectLst/>
            </a:endParaRPr>
          </a:p>
        </p:txBody>
      </p:sp>
      <p:sp>
        <p:nvSpPr>
          <p:cNvPr id="87043" name="Rectangle 3"/>
          <p:cNvSpPr>
            <a:spLocks noGrp="1" noChangeArrowheads="1"/>
          </p:cNvSpPr>
          <p:nvPr>
            <p:ph type="subTitle" idx="1"/>
          </p:nvPr>
        </p:nvSpPr>
        <p:spPr>
          <a:xfrm>
            <a:off x="1371600" y="3429000"/>
            <a:ext cx="6429552" cy="1080370"/>
          </a:xfrm>
        </p:spPr>
        <p:txBody>
          <a:bodyPr/>
          <a:lstStyle/>
          <a:p>
            <a:pPr eaLnBrk="1" hangingPunct="1">
              <a:buFont typeface="Wingdings" charset="0"/>
              <a:buNone/>
              <a:defRPr/>
            </a:pPr>
            <a:r>
              <a:rPr lang="it-IT" b="1" dirty="0" err="1" smtClean="0">
                <a:effectLst>
                  <a:outerShdw blurRad="38100" dist="38100" dir="2700000" algn="tl">
                    <a:srgbClr val="DDDDDD"/>
                  </a:outerShdw>
                </a:effectLst>
              </a:rPr>
              <a:t>Damian</a:t>
            </a:r>
            <a:r>
              <a:rPr lang="it-IT" b="1" dirty="0" smtClean="0">
                <a:effectLst>
                  <a:outerShdw blurRad="38100" dist="38100" dir="2700000" algn="tl">
                    <a:srgbClr val="DDDDDD"/>
                  </a:outerShdw>
                </a:effectLst>
              </a:rPr>
              <a:t> A. Tamburri, </a:t>
            </a:r>
            <a:r>
              <a:rPr lang="it-IT" b="1" dirty="0" err="1" smtClean="0">
                <a:effectLst>
                  <a:outerShdw blurRad="38100" dist="38100" dir="2700000" algn="tl">
                    <a:srgbClr val="DDDDDD"/>
                  </a:outerShdw>
                </a:effectLst>
              </a:rPr>
              <a:t>Ph.D</a:t>
            </a:r>
            <a:r>
              <a:rPr lang="it-IT" b="1" dirty="0" smtClean="0">
                <a:effectLst>
                  <a:outerShdw blurRad="38100" dist="38100" dir="2700000" algn="tl">
                    <a:srgbClr val="DDDDDD"/>
                  </a:outerShdw>
                </a:effectLst>
              </a:rPr>
              <a:t>.</a:t>
            </a:r>
          </a:p>
          <a:p>
            <a:pPr eaLnBrk="1" hangingPunct="1">
              <a:buFont typeface="Wingdings" charset="0"/>
              <a:buNone/>
              <a:defRPr/>
            </a:pPr>
            <a:r>
              <a:rPr lang="it-IT" dirty="0" smtClean="0">
                <a:effectLst>
                  <a:outerShdw blurRad="38100" dist="38100" dir="2700000" algn="tl">
                    <a:srgbClr val="DDDDDD"/>
                  </a:outerShdw>
                </a:effectLst>
              </a:rPr>
              <a:t>damianandrew.tamburri@polimi.it</a:t>
            </a:r>
          </a:p>
          <a:p>
            <a:pPr eaLnBrk="1" hangingPunct="1">
              <a:buFont typeface="Wingdings" charset="0"/>
              <a:buNone/>
              <a:defRPr/>
            </a:pPr>
            <a:r>
              <a:rPr lang="it-IT" dirty="0" err="1" smtClean="0">
                <a:effectLst>
                  <a:outerShdw blurRad="38100" dist="38100" dir="2700000" algn="tl">
                    <a:srgbClr val="DDDDDD"/>
                  </a:outerShdw>
                </a:effectLst>
              </a:rPr>
              <a:t>dtamburri@acm.org</a:t>
            </a:r>
            <a:endParaRPr lang="it-IT" dirty="0">
              <a:effectLst>
                <a:outerShdw blurRad="38100" dist="38100" dir="2700000" algn="tl">
                  <a:srgbClr val="DDDDDD"/>
                </a:outerShdw>
              </a:effectLst>
            </a:endParaRPr>
          </a:p>
        </p:txBody>
      </p:sp>
      <p:sp>
        <p:nvSpPr>
          <p:cNvPr id="5" name="Slide Number Placeholder 5"/>
          <p:cNvSpPr>
            <a:spLocks noGrp="1"/>
          </p:cNvSpPr>
          <p:nvPr>
            <p:ph type="sldNum" sz="quarter" idx="4294967295"/>
          </p:nvPr>
        </p:nvSpPr>
        <p:spPr>
          <a:xfrm>
            <a:off x="7239000" y="6248400"/>
            <a:ext cx="1905000" cy="457200"/>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fld id="{FA4BE2DA-B363-A44D-B5F7-91349095515A}" type="slidenum">
              <a:rPr lang="it-IT" altLang="en-US" sz="1200" smtClean="0">
                <a:solidFill>
                  <a:srgbClr val="003366"/>
                </a:solidFill>
                <a:latin typeface="Trebuchet MS" charset="0"/>
              </a:rPr>
              <a:pPr>
                <a:defRPr/>
              </a:pPr>
              <a:t>96</a:t>
            </a:fld>
            <a:endParaRPr lang="it-IT" altLang="en-US" sz="1200" smtClean="0">
              <a:solidFill>
                <a:srgbClr val="003366"/>
              </a:solidFill>
              <a:latin typeface="Trebuchet MS" charset="0"/>
            </a:endParaRPr>
          </a:p>
        </p:txBody>
      </p:sp>
    </p:spTree>
    <p:extLst>
      <p:ext uri="{BB962C8B-B14F-4D97-AF65-F5344CB8AC3E}">
        <p14:creationId xmlns:p14="http://schemas.microsoft.com/office/powerpoint/2010/main" val="2423455580"/>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t-IT" dirty="0" err="1" smtClean="0"/>
              <a:t>Yet</a:t>
            </a:r>
            <a:r>
              <a:rPr lang="it-IT" dirty="0" smtClean="0"/>
              <a:t> </a:t>
            </a:r>
            <a:r>
              <a:rPr lang="it-IT" dirty="0" err="1" smtClean="0"/>
              <a:t>another</a:t>
            </a:r>
            <a:r>
              <a:rPr lang="it-IT" dirty="0" smtClean="0"/>
              <a:t> </a:t>
            </a:r>
            <a:r>
              <a:rPr lang="it-IT" dirty="0" err="1" smtClean="0"/>
              <a:t>example</a:t>
            </a:r>
            <a:r>
              <a:rPr lang="it-IT" dirty="0" smtClean="0"/>
              <a:t>... </a:t>
            </a:r>
            <a:r>
              <a:rPr lang="it-IT" dirty="0" err="1" smtClean="0"/>
              <a:t>Let’s</a:t>
            </a:r>
            <a:r>
              <a:rPr lang="it-IT" dirty="0" smtClean="0"/>
              <a:t> Design an </a:t>
            </a:r>
            <a:r>
              <a:rPr lang="it-IT" dirty="0" err="1" smtClean="0"/>
              <a:t>Artificial</a:t>
            </a:r>
            <a:r>
              <a:rPr lang="it-IT" dirty="0" smtClean="0"/>
              <a:t> </a:t>
            </a:r>
            <a:r>
              <a:rPr lang="it-IT" dirty="0" err="1" smtClean="0"/>
              <a:t>Neural</a:t>
            </a:r>
            <a:r>
              <a:rPr lang="it-IT" dirty="0" smtClean="0"/>
              <a:t> Network*!</a:t>
            </a:r>
            <a:endParaRPr lang="en-US" dirty="0"/>
          </a:p>
        </p:txBody>
      </p:sp>
      <p:sp>
        <p:nvSpPr>
          <p:cNvPr id="4" name="Footer Placeholder 3"/>
          <p:cNvSpPr>
            <a:spLocks noGrp="1"/>
          </p:cNvSpPr>
          <p:nvPr>
            <p:ph type="ftr" sz="quarter" idx="10"/>
          </p:nvPr>
        </p:nvSpPr>
        <p:spPr/>
        <p:txBody>
          <a:bodyPr/>
          <a:lstStyle/>
          <a:p>
            <a:pPr>
              <a:defRPr/>
            </a:pPr>
            <a:r>
              <a:rPr lang="en-US" smtClean="0"/>
              <a:t>Design&amp;SwArch</a:t>
            </a:r>
            <a:endParaRPr lang="en-US"/>
          </a:p>
        </p:txBody>
      </p:sp>
    </p:spTree>
    <p:extLst>
      <p:ext uri="{BB962C8B-B14F-4D97-AF65-F5344CB8AC3E}">
        <p14:creationId xmlns:p14="http://schemas.microsoft.com/office/powerpoint/2010/main" val="98367033"/>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Usual drill... Some text!</a:t>
            </a:r>
            <a:endParaRPr lang="en-US" dirty="0"/>
          </a:p>
        </p:txBody>
      </p:sp>
      <p:sp>
        <p:nvSpPr>
          <p:cNvPr id="3" name="Content Placeholder 2"/>
          <p:cNvSpPr>
            <a:spLocks noGrp="1"/>
          </p:cNvSpPr>
          <p:nvPr>
            <p:ph idx="1"/>
          </p:nvPr>
        </p:nvSpPr>
        <p:spPr/>
        <p:txBody>
          <a:bodyPr/>
          <a:lstStyle/>
          <a:p>
            <a:r>
              <a:rPr lang="en-US" sz="2000" dirty="0" smtClean="0"/>
              <a:t>“An </a:t>
            </a:r>
            <a:r>
              <a:rPr lang="en-US" sz="2000" dirty="0"/>
              <a:t>ANN is a structure consisting of interconnected nodes that communicate with one another. The structure and its functionality are inspired by neural networks found in a biological brain. </a:t>
            </a:r>
            <a:r>
              <a:rPr lang="en-US" sz="2000" dirty="0">
                <a:hlinkClick r:id="rId3"/>
              </a:rPr>
              <a:t>Hebbian Theory</a:t>
            </a:r>
            <a:r>
              <a:rPr lang="en-US" sz="2000" dirty="0"/>
              <a:t> explains </a:t>
            </a:r>
            <a:r>
              <a:rPr lang="en-US" sz="2000" dirty="0" smtClean="0"/>
              <a:t>[...] Similarly</a:t>
            </a:r>
            <a:r>
              <a:rPr lang="en-US" sz="2000" dirty="0"/>
              <a:t>, a typical ANN </a:t>
            </a:r>
            <a:r>
              <a:rPr lang="en-US" sz="2000" dirty="0" smtClean="0"/>
              <a:t>has </a:t>
            </a:r>
            <a:r>
              <a:rPr lang="en-US" sz="2000" dirty="0"/>
              <a:t>connections between nodes that have a weight which is updated as the network learns. The nodes </a:t>
            </a:r>
            <a:r>
              <a:rPr lang="en-US" sz="2000" dirty="0" smtClean="0"/>
              <a:t>labeled </a:t>
            </a:r>
            <a:r>
              <a:rPr lang="en-US" sz="2000" dirty="0"/>
              <a:t>"+1" are called </a:t>
            </a:r>
            <a:r>
              <a:rPr lang="en-US" sz="2000" i="1" dirty="0"/>
              <a:t>biases</a:t>
            </a:r>
            <a:r>
              <a:rPr lang="en-US" sz="2000" dirty="0"/>
              <a:t>. The leftmost blue column of nodes are </a:t>
            </a:r>
            <a:r>
              <a:rPr lang="en-US" sz="2000" i="1" dirty="0"/>
              <a:t>input nodes</a:t>
            </a:r>
            <a:r>
              <a:rPr lang="en-US" sz="2000" dirty="0"/>
              <a:t>, the middle column contains </a:t>
            </a:r>
            <a:r>
              <a:rPr lang="en-US" sz="2000" i="1" dirty="0"/>
              <a:t>hidden nodes</a:t>
            </a:r>
            <a:r>
              <a:rPr lang="en-US" sz="2000" dirty="0"/>
              <a:t>, and the rightmost column contains </a:t>
            </a:r>
            <a:r>
              <a:rPr lang="en-US" sz="2000" i="1" dirty="0"/>
              <a:t>output nodes</a:t>
            </a:r>
            <a:r>
              <a:rPr lang="en-US" sz="2000" dirty="0"/>
              <a:t>. There may be many columns of hidden nodes, known as </a:t>
            </a:r>
            <a:r>
              <a:rPr lang="en-US" sz="2000" i="1" dirty="0"/>
              <a:t>hidden </a:t>
            </a:r>
            <a:r>
              <a:rPr lang="en-US" sz="2000" i="1" dirty="0" smtClean="0"/>
              <a:t>layers..</a:t>
            </a:r>
            <a:r>
              <a:rPr lang="en-US" sz="2000" dirty="0" smtClean="0"/>
              <a:t>.”</a:t>
            </a:r>
            <a:endParaRPr lang="en-US" sz="2000" dirty="0"/>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98</a:t>
            </a:fld>
            <a:r>
              <a:rPr lang="it-IT" smtClean="0"/>
              <a:t> -</a:t>
            </a:r>
            <a:endParaRPr lang="en-US"/>
          </a:p>
        </p:txBody>
      </p:sp>
      <p:sp>
        <p:nvSpPr>
          <p:cNvPr id="6" name="TextBox 5"/>
          <p:cNvSpPr txBox="1"/>
          <p:nvPr/>
        </p:nvSpPr>
        <p:spPr>
          <a:xfrm>
            <a:off x="1936750" y="4466015"/>
            <a:ext cx="5819622" cy="1569660"/>
          </a:xfrm>
          <a:prstGeom prst="rect">
            <a:avLst/>
          </a:prstGeom>
          <a:noFill/>
        </p:spPr>
        <p:txBody>
          <a:bodyPr wrap="none" rtlCol="0">
            <a:spAutoFit/>
          </a:bodyPr>
          <a:lstStyle/>
          <a:p>
            <a:r>
              <a:rPr lang="en-US" dirty="0" smtClean="0"/>
              <a:t>Goal: devise a system to support ANNs:</a:t>
            </a:r>
          </a:p>
          <a:p>
            <a:r>
              <a:rPr lang="en-US" dirty="0" smtClean="0">
                <a:sym typeface="Wingdings"/>
              </a:rPr>
              <a:t>	 </a:t>
            </a:r>
            <a:r>
              <a:rPr lang="en-US" dirty="0" smtClean="0"/>
              <a:t>draw </a:t>
            </a:r>
            <a:r>
              <a:rPr lang="en-US" dirty="0"/>
              <a:t>a single </a:t>
            </a:r>
            <a:r>
              <a:rPr lang="en-US" dirty="0" smtClean="0"/>
              <a:t>digit;</a:t>
            </a:r>
          </a:p>
          <a:p>
            <a:r>
              <a:rPr lang="en-US" dirty="0" smtClean="0">
                <a:sym typeface="Wingdings"/>
              </a:rPr>
              <a:t>	 </a:t>
            </a:r>
            <a:r>
              <a:rPr lang="en-US" dirty="0" smtClean="0"/>
              <a:t>OCR training with digit;</a:t>
            </a:r>
          </a:p>
          <a:p>
            <a:r>
              <a:rPr lang="en-US" dirty="0" smtClean="0">
                <a:sym typeface="Wingdings"/>
              </a:rPr>
              <a:t>	 </a:t>
            </a:r>
            <a:r>
              <a:rPr lang="en-US" dirty="0" smtClean="0"/>
              <a:t>request the </a:t>
            </a:r>
            <a:r>
              <a:rPr lang="en-US" dirty="0"/>
              <a:t>system </a:t>
            </a:r>
            <a:r>
              <a:rPr lang="en-US" dirty="0" smtClean="0"/>
              <a:t>for a prediction;</a:t>
            </a:r>
            <a:endParaRPr lang="en-US" dirty="0"/>
          </a:p>
        </p:txBody>
      </p:sp>
    </p:spTree>
    <p:extLst>
      <p:ext uri="{BB962C8B-B14F-4D97-AF65-F5344CB8AC3E}">
        <p14:creationId xmlns:p14="http://schemas.microsoft.com/office/powerpoint/2010/main" val="417351316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 let’s visualize an example</a:t>
            </a:r>
            <a:endParaRPr lang="en-US" dirty="0"/>
          </a:p>
        </p:txBody>
      </p:sp>
      <p:sp>
        <p:nvSpPr>
          <p:cNvPr id="4" name="Footer Placeholder 3"/>
          <p:cNvSpPr>
            <a:spLocks noGrp="1"/>
          </p:cNvSpPr>
          <p:nvPr>
            <p:ph type="ftr" sz="quarter" idx="11"/>
          </p:nvPr>
        </p:nvSpPr>
        <p:spPr/>
        <p:txBody>
          <a:bodyPr/>
          <a:lstStyle/>
          <a:p>
            <a:pPr>
              <a:defRPr/>
            </a:pPr>
            <a:r>
              <a:rPr lang="en-US" smtClean="0"/>
              <a:t>Design&amp;SwArch</a:t>
            </a:r>
            <a:endParaRPr lang="en-US"/>
          </a:p>
        </p:txBody>
      </p:sp>
      <p:sp>
        <p:nvSpPr>
          <p:cNvPr id="5" name="Slide Number Placeholder 4"/>
          <p:cNvSpPr>
            <a:spLocks noGrp="1"/>
          </p:cNvSpPr>
          <p:nvPr>
            <p:ph type="sldNum" sz="quarter" idx="12"/>
          </p:nvPr>
        </p:nvSpPr>
        <p:spPr/>
        <p:txBody>
          <a:bodyPr/>
          <a:lstStyle/>
          <a:p>
            <a:pPr>
              <a:defRPr/>
            </a:pPr>
            <a:r>
              <a:rPr lang="it-IT" smtClean="0"/>
              <a:t>- </a:t>
            </a:r>
            <a:fld id="{1FD80F94-A66F-8141-8FC6-519E1325CE33}" type="slidenum">
              <a:rPr lang="en-US" smtClean="0"/>
              <a:pPr>
                <a:defRPr/>
              </a:pPr>
              <a:t>99</a:t>
            </a:fld>
            <a:r>
              <a:rPr lang="it-IT" smtClean="0"/>
              <a:t> -</a:t>
            </a:r>
            <a:endParaRPr lang="en-US"/>
          </a:p>
        </p:txBody>
      </p:sp>
      <p:pic>
        <p:nvPicPr>
          <p:cNvPr id="6" name="Picture 5"/>
          <p:cNvPicPr>
            <a:picLocks noChangeAspect="1"/>
          </p:cNvPicPr>
          <p:nvPr/>
        </p:nvPicPr>
        <p:blipFill>
          <a:blip r:embed="rId2"/>
          <a:stretch>
            <a:fillRect/>
          </a:stretch>
        </p:blipFill>
        <p:spPr>
          <a:xfrm>
            <a:off x="190499" y="1096383"/>
            <a:ext cx="8334375" cy="5141736"/>
          </a:xfrm>
          <a:prstGeom prst="rect">
            <a:avLst/>
          </a:prstGeom>
        </p:spPr>
      </p:pic>
      <p:sp>
        <p:nvSpPr>
          <p:cNvPr id="7" name="TextBox 6"/>
          <p:cNvSpPr txBox="1"/>
          <p:nvPr/>
        </p:nvSpPr>
        <p:spPr>
          <a:xfrm>
            <a:off x="1374269" y="922338"/>
            <a:ext cx="937276" cy="461665"/>
          </a:xfrm>
          <a:prstGeom prst="rect">
            <a:avLst/>
          </a:prstGeom>
          <a:noFill/>
        </p:spPr>
        <p:txBody>
          <a:bodyPr wrap="none" rtlCol="0">
            <a:spAutoFit/>
          </a:bodyPr>
          <a:lstStyle/>
          <a:p>
            <a:r>
              <a:rPr lang="en-US" b="1" dirty="0" smtClean="0">
                <a:solidFill>
                  <a:srgbClr val="FF0000"/>
                </a:solidFill>
              </a:rPr>
              <a:t>nodes</a:t>
            </a:r>
            <a:endParaRPr lang="en-US" b="1" dirty="0">
              <a:solidFill>
                <a:srgbClr val="FF0000"/>
              </a:solidFill>
            </a:endParaRPr>
          </a:p>
        </p:txBody>
      </p:sp>
      <p:sp>
        <p:nvSpPr>
          <p:cNvPr id="8" name="TextBox 7"/>
          <p:cNvSpPr txBox="1"/>
          <p:nvPr/>
        </p:nvSpPr>
        <p:spPr>
          <a:xfrm>
            <a:off x="4169712" y="2525713"/>
            <a:ext cx="902711" cy="461665"/>
          </a:xfrm>
          <a:prstGeom prst="rect">
            <a:avLst/>
          </a:prstGeom>
          <a:noFill/>
        </p:spPr>
        <p:txBody>
          <a:bodyPr wrap="none" rtlCol="0">
            <a:spAutoFit/>
          </a:bodyPr>
          <a:lstStyle/>
          <a:p>
            <a:r>
              <a:rPr lang="en-US" b="1" dirty="0" smtClean="0">
                <a:solidFill>
                  <a:srgbClr val="FF0000"/>
                </a:solidFill>
              </a:rPr>
              <a:t>edges</a:t>
            </a:r>
            <a:endParaRPr lang="en-US" b="1" dirty="0">
              <a:solidFill>
                <a:srgbClr val="FF0000"/>
              </a:solidFill>
            </a:endParaRPr>
          </a:p>
        </p:txBody>
      </p:sp>
      <p:sp>
        <p:nvSpPr>
          <p:cNvPr id="9" name="TextBox 8"/>
          <p:cNvSpPr txBox="1"/>
          <p:nvPr/>
        </p:nvSpPr>
        <p:spPr>
          <a:xfrm>
            <a:off x="5661962" y="1636713"/>
            <a:ext cx="937126" cy="461665"/>
          </a:xfrm>
          <a:prstGeom prst="rect">
            <a:avLst/>
          </a:prstGeom>
          <a:noFill/>
        </p:spPr>
        <p:txBody>
          <a:bodyPr wrap="none" rtlCol="0">
            <a:spAutoFit/>
          </a:bodyPr>
          <a:lstStyle/>
          <a:p>
            <a:r>
              <a:rPr lang="en-US" b="1" dirty="0" smtClean="0">
                <a:solidFill>
                  <a:srgbClr val="FF0000"/>
                </a:solidFill>
              </a:rPr>
              <a:t>labels</a:t>
            </a:r>
            <a:endParaRPr lang="en-US" b="1" dirty="0">
              <a:solidFill>
                <a:srgbClr val="FF0000"/>
              </a:solidFill>
            </a:endParaRPr>
          </a:p>
        </p:txBody>
      </p:sp>
      <p:cxnSp>
        <p:nvCxnSpPr>
          <p:cNvPr id="10" name="Straight Connector 9"/>
          <p:cNvCxnSpPr/>
          <p:nvPr/>
        </p:nvCxnSpPr>
        <p:spPr bwMode="auto">
          <a:xfrm flipH="1">
            <a:off x="5461000" y="1985963"/>
            <a:ext cx="200964" cy="347662"/>
          </a:xfrm>
          <a:prstGeom prst="line">
            <a:avLst/>
          </a:prstGeom>
          <a:solidFill>
            <a:schemeClr val="accent1"/>
          </a:solidFill>
          <a:ln w="127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Straight Connector 11"/>
          <p:cNvCxnSpPr/>
          <p:nvPr/>
        </p:nvCxnSpPr>
        <p:spPr bwMode="auto">
          <a:xfrm flipH="1" flipV="1">
            <a:off x="3683000" y="2333625"/>
            <a:ext cx="486713" cy="525463"/>
          </a:xfrm>
          <a:prstGeom prst="line">
            <a:avLst/>
          </a:prstGeom>
          <a:solidFill>
            <a:schemeClr val="accent1"/>
          </a:solidFill>
          <a:ln w="127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Straight Connector 13"/>
          <p:cNvCxnSpPr/>
          <p:nvPr/>
        </p:nvCxnSpPr>
        <p:spPr bwMode="auto">
          <a:xfrm flipH="1">
            <a:off x="3439644" y="2859088"/>
            <a:ext cx="730068" cy="262732"/>
          </a:xfrm>
          <a:prstGeom prst="line">
            <a:avLst/>
          </a:prstGeom>
          <a:solidFill>
            <a:schemeClr val="accent1"/>
          </a:solidFill>
          <a:ln w="127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Straight Connector 18"/>
          <p:cNvCxnSpPr/>
          <p:nvPr/>
        </p:nvCxnSpPr>
        <p:spPr bwMode="auto">
          <a:xfrm flipH="1">
            <a:off x="1016000" y="1207508"/>
            <a:ext cx="428625" cy="120437"/>
          </a:xfrm>
          <a:prstGeom prst="line">
            <a:avLst/>
          </a:prstGeom>
          <a:solidFill>
            <a:schemeClr val="accent1"/>
          </a:solidFill>
          <a:ln w="127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Straight Connector 21"/>
          <p:cNvCxnSpPr/>
          <p:nvPr/>
        </p:nvCxnSpPr>
        <p:spPr bwMode="auto">
          <a:xfrm>
            <a:off x="2311546" y="1207508"/>
            <a:ext cx="1371454" cy="176495"/>
          </a:xfrm>
          <a:prstGeom prst="line">
            <a:avLst/>
          </a:prstGeom>
          <a:solidFill>
            <a:schemeClr val="accent1"/>
          </a:solidFill>
          <a:ln w="127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210920903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6666FF"/>
      </a:hlink>
      <a:folHlink>
        <a:srgbClr val="5F5F5F"/>
      </a:folHlink>
    </a:clrScheme>
    <a:fontScheme name="5.1 - Program design_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triangl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triangl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5.1 - Program design_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5.1 - Program design_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5.1 - Program design_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5.1 - Program design_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5.1 - Program design_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5.1 - Program design_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5.1 - Program design_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SE.thmx</Template>
  <TotalTime>2681</TotalTime>
  <Words>10574</Words>
  <Application>Microsoft Macintosh PowerPoint</Application>
  <PresentationFormat>On-screen Show (4:3)</PresentationFormat>
  <Paragraphs>1789</Paragraphs>
  <Slides>185</Slides>
  <Notes>86</Notes>
  <HiddenSlides>21</HiddenSlides>
  <MMClips>0</MMClips>
  <ScaleCrop>false</ScaleCrop>
  <HeadingPairs>
    <vt:vector size="6" baseType="variant">
      <vt:variant>
        <vt:lpstr>Theme</vt:lpstr>
      </vt:variant>
      <vt:variant>
        <vt:i4>1</vt:i4>
      </vt:variant>
      <vt:variant>
        <vt:lpstr>Embedded OLE Servers</vt:lpstr>
      </vt:variant>
      <vt:variant>
        <vt:i4>7</vt:i4>
      </vt:variant>
      <vt:variant>
        <vt:lpstr>Slide Titles</vt:lpstr>
      </vt:variant>
      <vt:variant>
        <vt:i4>185</vt:i4>
      </vt:variant>
    </vt:vector>
  </HeadingPairs>
  <TitlesOfParts>
    <vt:vector size="193" baseType="lpstr">
      <vt:lpstr>SE</vt:lpstr>
      <vt:lpstr>Picture</vt:lpstr>
      <vt:lpstr>Image</vt:lpstr>
      <vt:lpstr>Clip</vt:lpstr>
      <vt:lpstr>Equation</vt:lpstr>
      <vt:lpstr>CorelDRAW</vt:lpstr>
      <vt:lpstr>CorelDRAW 6.0</vt:lpstr>
      <vt:lpstr>Photo Editor-Foto</vt:lpstr>
      <vt:lpstr>Foundations of Complex Software Architectures and Styles</vt:lpstr>
      <vt:lpstr>Software Design Description (SDD)</vt:lpstr>
      <vt:lpstr>The key concepts of a SDD according to the IEEE standard (1)</vt:lpstr>
      <vt:lpstr>The key concepts of a SDD according to the IEEE standard (2)</vt:lpstr>
      <vt:lpstr>The required contents of an SDD according to the IEEE standard</vt:lpstr>
      <vt:lpstr>The required contents of an SDD according to the IEEE standard</vt:lpstr>
      <vt:lpstr>Views and Viewpoints</vt:lpstr>
      <vt:lpstr>Views and Viewpoints Example</vt:lpstr>
      <vt:lpstr>Commonly-Used Viewpoints</vt:lpstr>
      <vt:lpstr>Commonly-Used Viewpoints (cont’d)</vt:lpstr>
      <vt:lpstr>Consistency Among Views</vt:lpstr>
      <vt:lpstr>Example of View Inconsistency</vt:lpstr>
      <vt:lpstr>Common Types of Inconsistencies</vt:lpstr>
      <vt:lpstr>Common Types of Inconsistencies (cont’d)</vt:lpstr>
      <vt:lpstr>Evaluating Modeling Approaches</vt:lpstr>
      <vt:lpstr>Evaluating Modeling Approaches (cont’d)</vt:lpstr>
      <vt:lpstr>Evaluating Modeling Approaches (cont’d)</vt:lpstr>
      <vt:lpstr>Evaluating Modeling Approaches (cont’d)</vt:lpstr>
      <vt:lpstr>Kruchten’s 4+1 view model</vt:lpstr>
      <vt:lpstr>4 + 1: Logical Viewpoint </vt:lpstr>
      <vt:lpstr>4 + 1: Process Viewpoint</vt:lpstr>
      <vt:lpstr>4 + 1: Deployment Viewpoint</vt:lpstr>
      <vt:lpstr>4 + 1: Implementation Viewpoint</vt:lpstr>
      <vt:lpstr>4 + 1: Scenario Viewpoint</vt:lpstr>
      <vt:lpstr>Architectural views from Bass et al (view = representation of a structure)</vt:lpstr>
      <vt:lpstr>Module views</vt:lpstr>
      <vt:lpstr>Component and connector views</vt:lpstr>
      <vt:lpstr>Allocation views</vt:lpstr>
      <vt:lpstr>How to decide on which viewpoints</vt:lpstr>
      <vt:lpstr>Decision visualization</vt:lpstr>
      <vt:lpstr>Business viewpoint</vt:lpstr>
      <vt:lpstr>A caveat on quality</vt:lpstr>
      <vt:lpstr>Yet Another Set of Views/Viewpoints: DoD Architecture Framework DoDAF</vt:lpstr>
      <vt:lpstr>DoD Architecture Framework 1.0</vt:lpstr>
      <vt:lpstr>DoD Policy</vt:lpstr>
      <vt:lpstr>Architecture Definition</vt:lpstr>
      <vt:lpstr>Architecture vs. Design</vt:lpstr>
      <vt:lpstr>Enterprise vs. System</vt:lpstr>
      <vt:lpstr>Architecture Framework</vt:lpstr>
      <vt:lpstr>Basic Principles - An Integrated Architecting Method with Three Views</vt:lpstr>
      <vt:lpstr>DODAF Products - Graphic, Textual, and Tabular</vt:lpstr>
      <vt:lpstr>DODAF Products</vt:lpstr>
      <vt:lpstr>DODAF Products - Views</vt:lpstr>
      <vt:lpstr>PowerPoint Presentation</vt:lpstr>
      <vt:lpstr>Software Architecture &amp; Quality</vt:lpstr>
      <vt:lpstr>Analysis of architectures</vt:lpstr>
      <vt:lpstr>Analysis techniques</vt:lpstr>
      <vt:lpstr>Availability</vt:lpstr>
      <vt:lpstr>Reliability</vt:lpstr>
      <vt:lpstr>System life-cycle</vt:lpstr>
      <vt:lpstr>System life-cycle</vt:lpstr>
      <vt:lpstr>Availability vs. Reliablity</vt:lpstr>
      <vt:lpstr>Availability, MTTF, MTTR</vt:lpstr>
      <vt:lpstr>Nines notation</vt:lpstr>
      <vt:lpstr>Availability</vt:lpstr>
      <vt:lpstr>Availability in series</vt:lpstr>
      <vt:lpstr>Availability in series –  A numerical example</vt:lpstr>
      <vt:lpstr>Availability in parallel</vt:lpstr>
      <vt:lpstr>Availability in parallel –  A numerical example</vt:lpstr>
      <vt:lpstr>Availability of complex systems</vt:lpstr>
      <vt:lpstr>Availability of complex systems</vt:lpstr>
      <vt:lpstr>Availability of complex systems</vt:lpstr>
      <vt:lpstr>Availability of complex systems</vt:lpstr>
      <vt:lpstr>In Summary, so far…</vt:lpstr>
      <vt:lpstr>Last but not least...</vt:lpstr>
      <vt:lpstr>Architecture and Iterations</vt:lpstr>
      <vt:lpstr>UML Models, Views, and Diagrams</vt:lpstr>
      <vt:lpstr>Component Diagram</vt:lpstr>
      <vt:lpstr>Component Diagram</vt:lpstr>
      <vt:lpstr>Component Diagram</vt:lpstr>
      <vt:lpstr>Object Diagram</vt:lpstr>
      <vt:lpstr>Object Diagram</vt:lpstr>
      <vt:lpstr>Composite Structure Diagram</vt:lpstr>
      <vt:lpstr>Deployment Diagram</vt:lpstr>
      <vt:lpstr>Deployment Diagram</vt:lpstr>
      <vt:lpstr>Deployment Diagram</vt:lpstr>
      <vt:lpstr>“Architectural” Sequence Diagram</vt:lpstr>
      <vt:lpstr>“Architectural” Sequence Diagram</vt:lpstr>
      <vt:lpstr>Putting it all at work… a sample scenario from a Student Project!</vt:lpstr>
      <vt:lpstr>Let’s see... Solution description!</vt:lpstr>
      <vt:lpstr>Meanwhile, back in the requirements... Architecture Draft?!</vt:lpstr>
      <vt:lpstr>and... First Architecture Decision!</vt:lpstr>
      <vt:lpstr>Architecture With Style</vt:lpstr>
      <vt:lpstr>High-Level Components</vt:lpstr>
      <vt:lpstr>High-Level Components</vt:lpstr>
      <vt:lpstr>A composite structure to elaborate modules...</vt:lpstr>
      <vt:lpstr>A composite structure to elaborate modules...</vt:lpstr>
      <vt:lpstr>A composite structure to elaborate modules...</vt:lpstr>
      <vt:lpstr>A composite structure to elaborate modules...</vt:lpstr>
      <vt:lpstr>A deployment diagram to elaborate physical components allocation</vt:lpstr>
      <vt:lpstr>A deployment diagram to elaborate physical components allocation</vt:lpstr>
      <vt:lpstr>But... I also have a class diagram!</vt:lpstr>
      <vt:lpstr>Process View... Activities &amp; States!</vt:lpstr>
      <vt:lpstr>So, in practice...</vt:lpstr>
      <vt:lpstr>Thanks for your endurance…</vt:lpstr>
      <vt:lpstr>Foundations of Complex Software Architectures and Styles</vt:lpstr>
      <vt:lpstr>Yet another example... Let’s Design an Artificial Neural Network*!</vt:lpstr>
      <vt:lpstr>Usual drill... Some text!</vt:lpstr>
      <vt:lpstr>ANN, let’s visualize an example</vt:lpstr>
      <vt:lpstr>Now... Let’s focus on the top-most goal(s)</vt:lpstr>
      <vt:lpstr>Now... Let’s focus on the top-most goal(s)</vt:lpstr>
      <vt:lpstr>Now... Let’s focus on the top-most goal(s)</vt:lpstr>
      <vt:lpstr>Now... Let’s focus on the top-most goal(s)</vt:lpstr>
      <vt:lpstr>Now... Let’s focus on the top-most goal(s)</vt:lpstr>
      <vt:lpstr>Now... Let’s focus on the top-most goal(s)</vt:lpstr>
      <vt:lpstr>Now... Let’s focus on the top-most goal(s)</vt:lpstr>
      <vt:lpstr>Now... Let’s focus on the top-most goal(s)</vt:lpstr>
      <vt:lpstr>Always remember...</vt:lpstr>
      <vt:lpstr>Now... Let’s focus on the top-most goal(s)</vt:lpstr>
      <vt:lpstr>Now... Let’s focus on the top-most goal(s)</vt:lpstr>
      <vt:lpstr>Now... Let’s focus on the top-most goal(s)</vt:lpstr>
      <vt:lpstr>Now... Let’s focus on the top-most goal(s)</vt:lpstr>
      <vt:lpstr>Now... Let’s focus on the top-most goal(s)</vt:lpstr>
      <vt:lpstr>Now... Let’s focus on the top-most goal(s)</vt:lpstr>
      <vt:lpstr>Now... Let’s focus on the top-most goal(s)</vt:lpstr>
      <vt:lpstr>Now... Let’s focus on the top-most goal(s)</vt:lpstr>
      <vt:lpstr>Now... Let’s focus on the top-most goal(s)</vt:lpstr>
      <vt:lpstr>Now... Let’s focus on the top-most goal(s)</vt:lpstr>
      <vt:lpstr>Now... Let’s focus on the top-most goal(s)</vt:lpstr>
      <vt:lpstr>All said and done</vt:lpstr>
      <vt:lpstr>All said and done</vt:lpstr>
      <vt:lpstr>All said and done</vt:lpstr>
      <vt:lpstr>OCR Interface</vt:lpstr>
      <vt:lpstr>OCR Client</vt:lpstr>
      <vt:lpstr>OCR Client</vt:lpstr>
      <vt:lpstr>ANN Stakeholder: where are we?</vt:lpstr>
      <vt:lpstr>Stakeholder: where are we?</vt:lpstr>
      <vt:lpstr>What’s next?</vt:lpstr>
      <vt:lpstr>What’s next?</vt:lpstr>
      <vt:lpstr>PowerPoint Presentation</vt:lpstr>
      <vt:lpstr>PowerPoint Presentation</vt:lpstr>
      <vt:lpstr>Architecture Description Languages</vt:lpstr>
      <vt:lpstr>Architecture vs. Design</vt:lpstr>
      <vt:lpstr>Quality Attributes and Architectural Strategies </vt:lpstr>
      <vt:lpstr>Common Concept of Architecture: Object Connection Architecture </vt:lpstr>
      <vt:lpstr>An Object Connection Architecture</vt:lpstr>
      <vt:lpstr>Object Connection Architecture </vt:lpstr>
      <vt:lpstr>Another Concept of Architecture:  Interface Connection Architecture</vt:lpstr>
      <vt:lpstr>An Interface Connection Architecture</vt:lpstr>
      <vt:lpstr>Interface Connection Architecture </vt:lpstr>
      <vt:lpstr>Software Architecture: ADL Perspective</vt:lpstr>
      <vt:lpstr>ADLs Considered by MCC</vt:lpstr>
      <vt:lpstr>ACME</vt:lpstr>
      <vt:lpstr>An ADL Example (in ACME)</vt:lpstr>
      <vt:lpstr>Rapide</vt:lpstr>
      <vt:lpstr>The Rapide Model</vt:lpstr>
      <vt:lpstr>The Rapide Model (cont’d)</vt:lpstr>
      <vt:lpstr>Rapide Architectural Elements</vt:lpstr>
      <vt:lpstr>Rapide Architectural Elements (cont’d)</vt:lpstr>
      <vt:lpstr>Architectural Elements (cont’d)</vt:lpstr>
      <vt:lpstr>Architectural Elements (cont’d)</vt:lpstr>
      <vt:lpstr>Architectural Elements (cont’d)</vt:lpstr>
      <vt:lpstr>A Simple Specification in Rapide</vt:lpstr>
      <vt:lpstr>Wright</vt:lpstr>
      <vt:lpstr>A Simple Specification in Wright</vt:lpstr>
      <vt:lpstr>Aesop</vt:lpstr>
      <vt:lpstr>Unicon</vt:lpstr>
      <vt:lpstr>Automotive Embedded System Architectures in AUTOSAR</vt:lpstr>
      <vt:lpstr>Contents</vt:lpstr>
      <vt:lpstr>What is AUTOSAR</vt:lpstr>
      <vt:lpstr>What is AUTOSAR</vt:lpstr>
      <vt:lpstr>What is AUTOSAR</vt:lpstr>
      <vt:lpstr>What is AUTOSAR</vt:lpstr>
      <vt:lpstr>AUTOSAR from a Technical Point of View</vt:lpstr>
      <vt:lpstr>AUTOSAR from a Technical Point of View</vt:lpstr>
      <vt:lpstr>AUTOSAR from a Technical Point of View</vt:lpstr>
      <vt:lpstr>AUTOSAR from a Technical Point of View</vt:lpstr>
      <vt:lpstr>AUTOSAR from a Technical Point of View</vt:lpstr>
      <vt:lpstr>AUTOSAR from a Technical Point of View</vt:lpstr>
      <vt:lpstr>AUTOSAR from a Technical Point of View</vt:lpstr>
      <vt:lpstr>AUTOSAR from a Technical Point of View</vt:lpstr>
      <vt:lpstr>Example AUTOSAR System : Lighting System</vt:lpstr>
      <vt:lpstr>Example AUTOSAR System : Lighting System</vt:lpstr>
      <vt:lpstr>Example AUTOSAR System : Lighting System</vt:lpstr>
      <vt:lpstr>Example AUTOSAR System : Lighting System</vt:lpstr>
      <vt:lpstr>Other ADLs … </vt:lpstr>
      <vt:lpstr>UML as an ADL</vt:lpstr>
      <vt:lpstr>In Summary: Approaches to Architecture Description</vt:lpstr>
      <vt:lpstr>Conclusions</vt:lpstr>
      <vt:lpstr>Don’t Forget!</vt:lpstr>
      <vt:lpstr>For More Information</vt:lpstr>
      <vt:lpstr>References (Architecture)</vt:lpstr>
      <vt:lpstr>References (Architecture)</vt:lpstr>
      <vt:lpstr>References (UML4Arch)</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Elisabetta Di Nitto</dc:creator>
  <cp:lastModifiedBy>Damian Andrew Tamburri</cp:lastModifiedBy>
  <cp:revision>180</cp:revision>
  <cp:lastPrinted>2015-11-04T00:01:30Z</cp:lastPrinted>
  <dcterms:created xsi:type="dcterms:W3CDTF">2016-10-18T09:37:06Z</dcterms:created>
  <dcterms:modified xsi:type="dcterms:W3CDTF">2017-10-19T11:00:35Z</dcterms:modified>
</cp:coreProperties>
</file>